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png" ContentType="image/png"/>
  <Default Extension="jpeg" ContentType="image/jpeg"/>
  <Default Extension="JPG" ContentType="image/.jpg"/>
  <Default Extension="wmf" ContentType="image/x-wm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sldIdLst>
    <p:sldId id="258" r:id="rId3"/>
    <p:sldId id="439" r:id="rId4"/>
    <p:sldId id="15000927" r:id="rId5"/>
    <p:sldId id="15000928" r:id="rId6"/>
    <p:sldId id="291" r:id="rId7"/>
    <p:sldId id="15000931" r:id="rId8"/>
    <p:sldId id="14999392" r:id="rId9"/>
    <p:sldId id="4427" r:id="rId10"/>
    <p:sldId id="15001023" r:id="rId11"/>
    <p:sldId id="262" r:id="rId13"/>
    <p:sldId id="264" r:id="rId14"/>
    <p:sldId id="15000925" r:id="rId15"/>
    <p:sldId id="265" r:id="rId16"/>
    <p:sldId id="15001026" r:id="rId17"/>
    <p:sldId id="15000898" r:id="rId18"/>
    <p:sldId id="683" r:id="rId19"/>
    <p:sldId id="259" r:id="rId20"/>
    <p:sldId id="305" r:id="rId21"/>
    <p:sldId id="15000914" r:id="rId22"/>
    <p:sldId id="15000915" r:id="rId23"/>
    <p:sldId id="15000916" r:id="rId24"/>
    <p:sldId id="304" r:id="rId25"/>
    <p:sldId id="15000911" r:id="rId26"/>
    <p:sldId id="874" r:id="rId27"/>
    <p:sldId id="333" r:id="rId28"/>
    <p:sldId id="15000910" r:id="rId29"/>
    <p:sldId id="15000912" r:id="rId30"/>
    <p:sldId id="684" r:id="rId31"/>
    <p:sldId id="293" r:id="rId32"/>
    <p:sldId id="271" r:id="rId33"/>
    <p:sldId id="311" r:id="rId34"/>
    <p:sldId id="317" r:id="rId35"/>
    <p:sldId id="314" r:id="rId36"/>
    <p:sldId id="316" r:id="rId37"/>
    <p:sldId id="320" r:id="rId38"/>
    <p:sldId id="685" r:id="rId39"/>
    <p:sldId id="4338" r:id="rId40"/>
    <p:sldId id="15000923" r:id="rId41"/>
    <p:sldId id="15000937" r:id="rId42"/>
    <p:sldId id="15000921" r:id="rId43"/>
    <p:sldId id="343" r:id="rId44"/>
    <p:sldId id="354" r:id="rId45"/>
    <p:sldId id="15000913" r:id="rId46"/>
    <p:sldId id="15000989" r:id="rId47"/>
    <p:sldId id="15001027" r:id="rId48"/>
    <p:sldId id="283" r:id="rId49"/>
    <p:sldId id="15000986" r:id="rId50"/>
  </p:sldIdLst>
  <p:sldSz cx="9144000" cy="6858000" type="screen4x3"/>
  <p:notesSz cx="6858000" cy="9144000"/>
  <p:defaultTextStyle>
    <a:defPPr>
      <a:defRPr lang="tr-TR"/>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SRIN AKBAS TURKER" initials="NAT"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clrMru>
    <a:srgbClr val="F74717"/>
    <a:srgbClr val="CCFF33"/>
    <a:srgbClr val="A7E7FB"/>
    <a:srgbClr val="93E3FF"/>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18"/>
    <p:restoredTop sz="94675"/>
  </p:normalViewPr>
  <p:slideViewPr>
    <p:cSldViewPr showGuides="1">
      <p:cViewPr varScale="1">
        <p:scale>
          <a:sx n="79" d="100"/>
          <a:sy n="79" d="100"/>
        </p:scale>
        <p:origin x="1570" y="82"/>
      </p:cViewPr>
      <p:guideLst>
        <p:guide orient="horz" pos="2160"/>
        <p:guide pos="2880"/>
      </p:guideLst>
    </p:cSldViewPr>
  </p:slideViewPr>
  <p:notesTextViewPr>
    <p:cViewPr>
      <p:scale>
        <a:sx n="100" d="100"/>
        <a:sy n="100" d="100"/>
      </p:scale>
      <p:origin x="0" y="0"/>
    </p:cViewPr>
  </p:notesTextViewPr>
  <p:sorterViewPr showFormatting="0">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4" Type="http://schemas.openxmlformats.org/officeDocument/2006/relationships/commentAuthors" Target="commentAuthors.xml"/><Relationship Id="rId53" Type="http://schemas.openxmlformats.org/officeDocument/2006/relationships/tableStyles" Target="tableStyles.xml"/><Relationship Id="rId52" Type="http://schemas.openxmlformats.org/officeDocument/2006/relationships/viewProps" Target="viewProps.xml"/><Relationship Id="rId51" Type="http://schemas.openxmlformats.org/officeDocument/2006/relationships/presProps" Target="presProps.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notesMaster" Target="notesMasters/notesMaster1.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1 Üstbilgi Yer Tutucusu"/>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lstStyle>
            <a:lvl1pPr eaLnBrk="1" hangingPunct="1">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2 Veri Yer Tutucusu"/>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lstStyle>
            <a:lvl1pPr algn="r" eaLnBrk="1" hangingPunct="1">
              <a:defRPr sz="12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FF8E78B0-4D96-4313-BAA5-E3486409F7FB}" type="datetimeFigureOut">
              <a:rPr kumimoji="0" lang="tr-TR"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tr-TR"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tr-TR" sz="1200" b="0" i="0" u="none" strike="noStrike" kern="1200" cap="none" spc="0" normalizeH="0" baseline="0" noProof="0">
              <a:ln>
                <a:noFill/>
              </a:ln>
              <a:solidFill>
                <a:schemeClr val="tx1"/>
              </a:solidFill>
              <a:effectLst/>
              <a:uLnTx/>
              <a:uFillTx/>
              <a:latin typeface="+mn-lt"/>
              <a:ea typeface="+mn-ea"/>
              <a:cs typeface="+mn-cs"/>
            </a:endParaRPr>
          </a:p>
        </p:txBody>
      </p:sp>
      <p:sp>
        <p:nvSpPr>
          <p:cNvPr id="5" name="4 Not Yer Tutucusu"/>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normAutofit/>
          </a:bodyPr>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tr-TR" sz="1200" b="0" i="0" u="none" strike="noStrike" kern="1200" cap="none" spc="0" normalizeH="0" baseline="0" noProof="0">
                <a:ln>
                  <a:noFill/>
                </a:ln>
                <a:solidFill>
                  <a:schemeClr val="tx1"/>
                </a:solidFill>
                <a:effectLst/>
                <a:uLnTx/>
                <a:uFillTx/>
                <a:latin typeface="+mn-lt"/>
                <a:ea typeface="+mn-ea"/>
                <a:cs typeface="+mn-cs"/>
              </a:rPr>
              <a:t>Asıl metin stillerini düzenlemek için tıklatın</a:t>
            </a:r>
            <a:endParaRPr kumimoji="0" lang="tr-TR" sz="1200" b="0" i="0" u="none" strike="noStrike" kern="1200" cap="none" spc="0" normalizeH="0" baseline="0" noProof="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tr-TR" sz="1200" b="0" i="0" u="none" strike="noStrike" kern="1200" cap="none" spc="0" normalizeH="0" baseline="0" noProof="0">
                <a:ln>
                  <a:noFill/>
                </a:ln>
                <a:solidFill>
                  <a:schemeClr val="tx1"/>
                </a:solidFill>
                <a:effectLst/>
                <a:uLnTx/>
                <a:uFillTx/>
                <a:latin typeface="+mn-lt"/>
                <a:ea typeface="+mn-ea"/>
                <a:cs typeface="+mn-cs"/>
              </a:rPr>
              <a:t>İkinci düzey</a:t>
            </a:r>
            <a:endParaRPr kumimoji="0" lang="tr-TR" sz="1200" b="0" i="0" u="none" strike="noStrike" kern="1200" cap="none" spc="0" normalizeH="0" baseline="0" noProof="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tr-TR" sz="1200" b="0" i="0" u="none" strike="noStrike" kern="1200" cap="none" spc="0" normalizeH="0" baseline="0" noProof="0">
                <a:ln>
                  <a:noFill/>
                </a:ln>
                <a:solidFill>
                  <a:schemeClr val="tx1"/>
                </a:solidFill>
                <a:effectLst/>
                <a:uLnTx/>
                <a:uFillTx/>
                <a:latin typeface="+mn-lt"/>
                <a:ea typeface="+mn-ea"/>
                <a:cs typeface="+mn-cs"/>
              </a:rPr>
              <a:t>Üçüncü düzey</a:t>
            </a:r>
            <a:endParaRPr kumimoji="0" lang="tr-TR" sz="1200" b="0" i="0" u="none" strike="noStrike" kern="1200" cap="none" spc="0" normalizeH="0" baseline="0" noProof="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tr-TR" sz="1200" b="0" i="0" u="none" strike="noStrike" kern="1200" cap="none" spc="0" normalizeH="0" baseline="0" noProof="0">
                <a:ln>
                  <a:noFill/>
                </a:ln>
                <a:solidFill>
                  <a:schemeClr val="tx1"/>
                </a:solidFill>
                <a:effectLst/>
                <a:uLnTx/>
                <a:uFillTx/>
                <a:latin typeface="+mn-lt"/>
                <a:ea typeface="+mn-ea"/>
                <a:cs typeface="+mn-cs"/>
              </a:rPr>
              <a:t>Dördüncü düzey</a:t>
            </a:r>
            <a:endParaRPr kumimoji="0" lang="tr-TR" sz="1200" b="0" i="0" u="none" strike="noStrike" kern="1200" cap="none" spc="0" normalizeH="0" baseline="0" noProof="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tr-TR" sz="1200" b="0" i="0" u="none" strike="noStrike" kern="1200" cap="none" spc="0" normalizeH="0" baseline="0" noProof="0">
                <a:ln>
                  <a:noFill/>
                </a:ln>
                <a:solidFill>
                  <a:schemeClr val="tx1"/>
                </a:solidFill>
                <a:effectLst/>
                <a:uLnTx/>
                <a:uFillTx/>
                <a:latin typeface="+mn-lt"/>
                <a:ea typeface="+mn-ea"/>
                <a:cs typeface="+mn-cs"/>
              </a:rPr>
              <a:t>Beşinci düzey</a:t>
            </a:r>
            <a:endParaRPr kumimoji="0" lang="tr-TR" sz="1200" b="0" i="0" u="none" strike="noStrike" kern="1200" cap="none" spc="0" normalizeH="0" baseline="0" noProof="0">
              <a:ln>
                <a:noFill/>
              </a:ln>
              <a:solidFill>
                <a:schemeClr val="tx1"/>
              </a:solidFill>
              <a:effectLst/>
              <a:uLnTx/>
              <a:uFillTx/>
              <a:latin typeface="+mn-lt"/>
              <a:ea typeface="+mn-ea"/>
              <a:cs typeface="+mn-cs"/>
            </a:endParaRPr>
          </a:p>
        </p:txBody>
      </p:sp>
      <p:sp>
        <p:nvSpPr>
          <p:cNvPr id="6" name="5 Altbilgi Yer Tutucusu"/>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lstStyle>
            <a:lvl1pPr eaLnBrk="1" hangingPunct="1">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
            <a:pPr lvl="0" algn="r" eaLnBrk="1" hangingPunct="1">
              <a:buNone/>
            </a:pPr>
            <a:fld id="{9A0DB2DC-4C9A-4742-B13C-FB6460FD3503}" type="slidenum">
              <a:rPr lang="tr-TR" altLang="en-US" sz="1200" dirty="0"/>
            </a:fld>
            <a:endParaRPr lang="tr-TR" altLang="en-US" sz="1200"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4" name="Slide Image Placeholder 1"/>
          <p:cNvSpPr>
            <a:spLocks noGrp="1" noRot="1" noChangeAspect="1" noTextEdit="1"/>
          </p:cNvSpPr>
          <p:nvPr>
            <p:ph type="sldImg"/>
          </p:nvPr>
        </p:nvSpPr>
        <p:spPr>
          <a:ln>
            <a:solidFill>
              <a:srgbClr val="000000">
                <a:alpha val="100000"/>
              </a:srgbClr>
            </a:solidFill>
            <a:miter lim="800000"/>
          </a:ln>
        </p:spPr>
      </p:sp>
      <p:sp>
        <p:nvSpPr>
          <p:cNvPr id="23555" name="Notes Placeholder 2"/>
          <p:cNvSpPr>
            <a:spLocks noGrp="1"/>
          </p:cNvSpPr>
          <p:nvPr>
            <p:ph type="body" idx="1"/>
          </p:nvPr>
        </p:nvSpPr>
        <p:spPr>
          <a:noFill/>
          <a:ln>
            <a:noFill/>
          </a:ln>
        </p:spPr>
        <p:txBody>
          <a:bodyPr wrap="square" lIns="91440" tIns="45720" rIns="91440" bIns="45720" anchor="t" anchorCtr="0"/>
          <a:p>
            <a:pPr lvl="0">
              <a:lnSpc>
                <a:spcPct val="90000"/>
              </a:lnSpc>
            </a:pPr>
            <a:r>
              <a:rPr lang="en-US" altLang="tr-TR" sz="900" b="1" i="1" dirty="0"/>
              <a:t>Build Slide</a:t>
            </a:r>
            <a:endParaRPr lang="en-US" altLang="tr-TR" sz="900" b="1" i="1" dirty="0"/>
          </a:p>
          <a:p>
            <a:pPr lvl="0">
              <a:lnSpc>
                <a:spcPct val="90000"/>
              </a:lnSpc>
            </a:pPr>
            <a:r>
              <a:rPr lang="en-US" altLang="tr-TR" sz="900" b="1" dirty="0"/>
              <a:t>Transition:  </a:t>
            </a:r>
            <a:r>
              <a:rPr lang="en-US" altLang="tr-TR" sz="900" dirty="0"/>
              <a:t>This slide is a review of the replication cycle of HBV</a:t>
            </a:r>
            <a:endParaRPr lang="en-US" altLang="tr-TR" sz="900" dirty="0"/>
          </a:p>
          <a:p>
            <a:pPr lvl="0">
              <a:lnSpc>
                <a:spcPct val="90000"/>
              </a:lnSpc>
            </a:pPr>
            <a:endParaRPr lang="en-US" altLang="tr-TR" sz="900" dirty="0"/>
          </a:p>
          <a:p>
            <a:pPr lvl="0">
              <a:lnSpc>
                <a:spcPct val="90000"/>
              </a:lnSpc>
            </a:pPr>
            <a:r>
              <a:rPr lang="en-US" altLang="tr-TR" sz="900" b="1" dirty="0"/>
              <a:t>Main message:</a:t>
            </a:r>
            <a:endParaRPr lang="en-US" altLang="tr-TR" sz="900" b="1" dirty="0"/>
          </a:p>
          <a:p>
            <a:pPr lvl="0">
              <a:lnSpc>
                <a:spcPct val="90000"/>
              </a:lnSpc>
              <a:buChar char="•"/>
            </a:pPr>
            <a:r>
              <a:rPr lang="en-US" altLang="tr-TR" sz="900" dirty="0"/>
              <a:t>The HBV virus has affinity for the hepatocytes where HBV and the host cell fuse together at the cell surface. </a:t>
            </a:r>
            <a:endParaRPr lang="en-US" altLang="tr-TR" sz="900" dirty="0"/>
          </a:p>
          <a:p>
            <a:pPr lvl="0">
              <a:lnSpc>
                <a:spcPct val="90000"/>
              </a:lnSpc>
              <a:buChar char="•"/>
            </a:pPr>
            <a:r>
              <a:rPr lang="en-US" altLang="tr-TR" sz="900" dirty="0"/>
              <a:t>The capsid of the virus then goes through endocytosis to be transported into the host cell. The viral genome is then transported into the hepatocyte nucleus through an unknown process. </a:t>
            </a:r>
            <a:endParaRPr lang="en-US" altLang="tr-TR" sz="900" dirty="0"/>
          </a:p>
          <a:p>
            <a:pPr lvl="0">
              <a:lnSpc>
                <a:spcPct val="90000"/>
              </a:lnSpc>
              <a:buChar char="•"/>
            </a:pPr>
            <a:r>
              <a:rPr lang="en-US" altLang="tr-TR" sz="900" dirty="0"/>
              <a:t>The cccDNA remains in the nucleus of infected hepatocytes even when there is no actively replicating virus and therefore is sequestered from the immune system acting as a viral reservoir</a:t>
            </a:r>
            <a:endParaRPr lang="en-US" altLang="tr-TR" sz="900" dirty="0"/>
          </a:p>
          <a:p>
            <a:pPr lvl="0">
              <a:lnSpc>
                <a:spcPct val="90000"/>
              </a:lnSpc>
              <a:buChar char="•"/>
            </a:pPr>
            <a:r>
              <a:rPr lang="en-US" altLang="tr-TR" sz="900" dirty="0"/>
              <a:t>The cccDNA is the template for transcription into viral RNA.  </a:t>
            </a:r>
            <a:endParaRPr lang="en-US" altLang="tr-TR" sz="900" dirty="0"/>
          </a:p>
          <a:p>
            <a:pPr marL="663575" lvl="1" indent="-180975">
              <a:lnSpc>
                <a:spcPct val="90000"/>
              </a:lnSpc>
              <a:buChar char="•"/>
            </a:pPr>
            <a:r>
              <a:rPr lang="en-US" altLang="tr-TR" sz="900" dirty="0"/>
              <a:t>The RNA is then translated to viral proteins and also reversed transcribed to form new strands of the DNA genome</a:t>
            </a:r>
            <a:endParaRPr lang="en-US" altLang="tr-TR" sz="900" dirty="0"/>
          </a:p>
          <a:p>
            <a:pPr lvl="0">
              <a:lnSpc>
                <a:spcPct val="90000"/>
              </a:lnSpc>
              <a:buChar char="•"/>
            </a:pPr>
            <a:r>
              <a:rPr lang="en-US" altLang="tr-TR" sz="900" dirty="0"/>
              <a:t>The final hepatitis B virus particle is then released from the cell</a:t>
            </a:r>
            <a:endParaRPr lang="en-US" altLang="tr-TR" sz="900" dirty="0"/>
          </a:p>
          <a:p>
            <a:pPr lvl="0">
              <a:lnSpc>
                <a:spcPct val="90000"/>
              </a:lnSpc>
              <a:buChar char="•"/>
            </a:pPr>
            <a:endParaRPr lang="en-US" altLang="tr-TR" sz="900" dirty="0"/>
          </a:p>
          <a:p>
            <a:pPr lvl="0">
              <a:lnSpc>
                <a:spcPct val="90000"/>
              </a:lnSpc>
            </a:pPr>
            <a:r>
              <a:rPr lang="en-US" altLang="tr-TR" sz="900" b="1" dirty="0"/>
              <a:t>Background:</a:t>
            </a:r>
            <a:endParaRPr lang="en-US" altLang="tr-TR" sz="900" b="1" dirty="0"/>
          </a:p>
          <a:p>
            <a:pPr lvl="0">
              <a:lnSpc>
                <a:spcPct val="90000"/>
              </a:lnSpc>
              <a:buChar char="•"/>
            </a:pPr>
            <a:r>
              <a:rPr lang="en-US" altLang="tr-TR" sz="900" dirty="0"/>
              <a:t>The cccDNA housed in the hepatocyte nucleus is passed along to the daughter hepatocytes which ensures continuous viral production and maintenance of infection.  </a:t>
            </a:r>
            <a:endParaRPr lang="en-US" altLang="tr-TR" sz="900" dirty="0"/>
          </a:p>
          <a:p>
            <a:pPr lvl="0">
              <a:lnSpc>
                <a:spcPct val="90000"/>
              </a:lnSpc>
              <a:buChar char="•"/>
            </a:pPr>
            <a:r>
              <a:rPr lang="en-US" altLang="tr-TR" sz="900" dirty="0"/>
              <a:t>Proliferation of hepatocytes is enhanced during chronic HBV infection due to ongoing inflammation and liver regeneration. </a:t>
            </a:r>
            <a:endParaRPr lang="en-US" altLang="tr-TR" sz="900" dirty="0"/>
          </a:p>
          <a:p>
            <a:pPr lvl="0">
              <a:lnSpc>
                <a:spcPct val="90000"/>
              </a:lnSpc>
              <a:buChar char="•"/>
            </a:pPr>
            <a:r>
              <a:rPr lang="en-US" altLang="tr-TR" sz="900" dirty="0"/>
              <a:t>Although the virus can be cleared from the plasma and liver functions are normal, the cccDNA can be dormant and hiding in hepatic and extra hepatic sites.  </a:t>
            </a:r>
            <a:endParaRPr lang="en-US" altLang="tr-TR" sz="900" dirty="0"/>
          </a:p>
          <a:p>
            <a:pPr lvl="0">
              <a:lnSpc>
                <a:spcPct val="90000"/>
              </a:lnSpc>
              <a:buChar char="•"/>
            </a:pPr>
            <a:r>
              <a:rPr lang="en-US" altLang="tr-TR" sz="900" dirty="0"/>
              <a:t>In certain situations, reactivation of the dormant virus can occur (ie immunosuppression) </a:t>
            </a:r>
            <a:endParaRPr lang="en-US" altLang="tr-TR" sz="900" dirty="0"/>
          </a:p>
          <a:p>
            <a:pPr lvl="0">
              <a:lnSpc>
                <a:spcPct val="90000"/>
              </a:lnSpc>
              <a:buChar char="•"/>
            </a:pPr>
            <a:endParaRPr lang="en-US" altLang="tr-TR" sz="900" dirty="0"/>
          </a:p>
          <a:p>
            <a:pPr lvl="0">
              <a:lnSpc>
                <a:spcPct val="90000"/>
              </a:lnSpc>
            </a:pPr>
            <a:r>
              <a:rPr lang="en-US" altLang="tr-TR" sz="900" dirty="0"/>
              <a:t>References:</a:t>
            </a:r>
            <a:endParaRPr lang="en-US" altLang="tr-TR" sz="900" dirty="0"/>
          </a:p>
          <a:p>
            <a:pPr lvl="0">
              <a:lnSpc>
                <a:spcPct val="90000"/>
              </a:lnSpc>
              <a:buChar char="•"/>
            </a:pPr>
            <a:r>
              <a:rPr lang="en-US" altLang="tr-TR" sz="900" dirty="0"/>
              <a:t>Dandri, Maura, and Jorg Peterson.</a:t>
            </a:r>
            <a:r>
              <a:rPr lang="en-US" altLang="tr-TR" sz="900" i="1" dirty="0"/>
              <a:t>HBV virology</a:t>
            </a:r>
            <a:r>
              <a:rPr lang="en-US" altLang="tr-TR" sz="900" dirty="0"/>
              <a:t>. 8th ed. Hamburg: Medizin Fokus Verlag, 2017</a:t>
            </a:r>
            <a:endParaRPr lang="en-US" altLang="tr-TR" sz="900" dirty="0"/>
          </a:p>
          <a:p>
            <a:pPr lvl="0">
              <a:lnSpc>
                <a:spcPct val="90000"/>
              </a:lnSpc>
              <a:buChar char="•"/>
            </a:pPr>
            <a:r>
              <a:rPr lang="en-US" altLang="tr-TR" sz="900" dirty="0"/>
              <a:t>Schaefer, Esperance, and Jules Dienstag. </a:t>
            </a:r>
            <a:r>
              <a:rPr lang="en-US" altLang="tr-TR" sz="900" i="1" dirty="0"/>
              <a:t>Viral Hepatitis</a:t>
            </a:r>
            <a:r>
              <a:rPr lang="en-US" altLang="tr-TR" sz="900" dirty="0"/>
              <a:t>. Scientific American Medicine. 2014</a:t>
            </a:r>
            <a:endParaRPr lang="en-US" altLang="tr-TR" sz="900" dirty="0"/>
          </a:p>
        </p:txBody>
      </p:sp>
      <p:sp>
        <p:nvSpPr>
          <p:cNvPr id="23556"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altLang="tr-TR" sz="1200" dirty="0"/>
            </a:fld>
            <a:endParaRPr lang="en-US" altLang="tr-TR"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6" name="Slide Image Placeholder 1"/>
          <p:cNvSpPr>
            <a:spLocks noGrp="1" noRot="1" noChangeAspect="1" noTextEdit="1"/>
          </p:cNvSpPr>
          <p:nvPr>
            <p:ph type="sldImg"/>
          </p:nvPr>
        </p:nvSpPr>
        <p:spPr>
          <a:ln>
            <a:solidFill>
              <a:srgbClr val="000000">
                <a:alpha val="100000"/>
              </a:srgbClr>
            </a:solidFill>
            <a:miter lim="800000"/>
          </a:ln>
        </p:spPr>
      </p:sp>
      <p:sp>
        <p:nvSpPr>
          <p:cNvPr id="20483" name="Notes Placeholder 2"/>
          <p:cNvSpPr>
            <a:spLocks noGrp="1"/>
          </p:cNvSpPr>
          <p:nvPr>
            <p:ph type="body" idx="1"/>
          </p:nvPr>
        </p:nvSpPr>
        <p:spPr bwMode="auto"/>
        <p:txBody>
          <a:bodyPr wrap="square" lIns="91440" tIns="45720" rIns="91440" bIns="45720" numCol="1" anchor="t" anchorCtr="0" compatLnSpc="1">
            <a:normAutofit fontScale="77500" lnSpcReduction="20000"/>
          </a:bodyPr>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altLang="tr-TR" sz="700" b="1" i="0" u="none" strike="noStrike" kern="1200" cap="none" spc="0" normalizeH="0" baseline="0" noProof="0">
                <a:ln>
                  <a:noFill/>
                </a:ln>
                <a:solidFill>
                  <a:schemeClr val="tx1"/>
                </a:solidFill>
                <a:effectLst/>
                <a:uLnTx/>
                <a:uFillTx/>
                <a:latin typeface="Arial" panose="020B0604020202020204" pitchFamily="34" charset="0"/>
                <a:ea typeface="+mn-ea"/>
                <a:cs typeface="+mn-cs"/>
              </a:rPr>
              <a:t>Transition: </a:t>
            </a:r>
            <a:r>
              <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rPr>
              <a:t>Here is an overview of serological markers for HBV infection.</a:t>
            </a:r>
            <a:endPar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0" lang="en-US" altLang="tr-TR" sz="700" b="1" i="0" u="none" strike="noStrike" kern="1200" cap="none" spc="0" normalizeH="0" baseline="0" noProof="0">
                <a:ln>
                  <a:noFill/>
                </a:ln>
                <a:solidFill>
                  <a:schemeClr val="tx1"/>
                </a:solidFill>
                <a:effectLst/>
                <a:uLnTx/>
                <a:uFillTx/>
                <a:latin typeface="Arial" panose="020B0604020202020204" pitchFamily="34" charset="0"/>
                <a:ea typeface="+mn-ea"/>
                <a:cs typeface="+mn-cs"/>
              </a:rPr>
              <a:t>Main Message:</a:t>
            </a:r>
            <a:r>
              <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rPr>
              <a:t> </a:t>
            </a:r>
            <a:endPar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Char char="•"/>
              <a:defRPr/>
            </a:pPr>
            <a:r>
              <a:rPr kumimoji="0" lang="en-US" altLang="tr-TR" sz="700" b="1" i="0" u="none" strike="noStrike" kern="1200" cap="none" spc="0" normalizeH="0" baseline="0" noProof="0">
                <a:ln>
                  <a:noFill/>
                </a:ln>
                <a:solidFill>
                  <a:schemeClr val="tx1"/>
                </a:solidFill>
                <a:effectLst/>
                <a:uLnTx/>
                <a:uFillTx/>
                <a:latin typeface="Arial" panose="020B0604020202020204" pitchFamily="34" charset="0"/>
                <a:ea typeface="+mn-ea"/>
                <a:cs typeface="+mn-cs"/>
              </a:rPr>
              <a:t>HBsAg</a:t>
            </a:r>
            <a:r>
              <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rPr>
              <a:t> is the first viral protein marker detectable in blood upon infection with HBV (the hallmark of infection) </a:t>
            </a:r>
            <a:endPar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Char char="•"/>
              <a:defRPr/>
            </a:pPr>
            <a:r>
              <a:rPr kumimoji="0" lang="en-US" altLang="tr-TR" sz="700" b="1" i="0" u="none" strike="noStrike" kern="1200" cap="none" spc="0" normalizeH="0" baseline="0" noProof="0">
                <a:ln>
                  <a:noFill/>
                </a:ln>
                <a:solidFill>
                  <a:schemeClr val="tx1"/>
                </a:solidFill>
                <a:effectLst/>
                <a:uLnTx/>
                <a:uFillTx/>
                <a:latin typeface="Arial" panose="020B0604020202020204" pitchFamily="34" charset="0"/>
                <a:ea typeface="+mn-ea"/>
                <a:cs typeface="+mn-cs"/>
              </a:rPr>
              <a:t>Anti-HBs  </a:t>
            </a:r>
            <a:r>
              <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rPr>
              <a:t>is the antibody for HBsAg.  Patients with Anti-HBs either are protected from HBV via vaccination or through natural infection.</a:t>
            </a:r>
            <a:endParaRPr kumimoji="0" lang="en-US" altLang="tr-TR" sz="700" b="1"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Char char="•"/>
              <a:defRPr/>
            </a:pPr>
            <a:r>
              <a:rPr kumimoji="0" lang="en-US" altLang="tr-TR" sz="700" b="1" i="0" u="none" strike="noStrike" kern="1200" cap="none" spc="0" normalizeH="0" baseline="0" noProof="0">
                <a:ln>
                  <a:noFill/>
                </a:ln>
                <a:solidFill>
                  <a:schemeClr val="tx1"/>
                </a:solidFill>
                <a:effectLst/>
                <a:uLnTx/>
                <a:uFillTx/>
                <a:latin typeface="Arial" panose="020B0604020202020204" pitchFamily="34" charset="0"/>
                <a:ea typeface="+mn-ea"/>
                <a:cs typeface="+mn-cs"/>
              </a:rPr>
              <a:t>Anti-HBc</a:t>
            </a:r>
            <a:r>
              <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rPr>
              <a:t> is the antibody to the core antigen (HBcAg).  IgM anti-HBc is the marker for recent or acute infection</a:t>
            </a:r>
            <a:endPar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Char char="•"/>
              <a:defRPr/>
            </a:pPr>
            <a:r>
              <a:rPr kumimoji="0" lang="en-US" altLang="tr-TR" sz="700" b="1" i="0" u="none" strike="noStrike" kern="1200" cap="none" spc="0" normalizeH="0" baseline="0" noProof="0">
                <a:ln>
                  <a:noFill/>
                </a:ln>
                <a:solidFill>
                  <a:schemeClr val="tx1"/>
                </a:solidFill>
                <a:effectLst/>
                <a:uLnTx/>
                <a:uFillTx/>
                <a:latin typeface="Arial" panose="020B0604020202020204" pitchFamily="34" charset="0"/>
                <a:ea typeface="+mn-ea"/>
                <a:cs typeface="+mn-cs"/>
              </a:rPr>
              <a:t>HBV DNA</a:t>
            </a:r>
            <a:r>
              <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rPr>
              <a:t> shows replication activity. High HBV DNA is associated with an increased risk of cirrhosis and HCC</a:t>
            </a:r>
            <a:endPar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Char char="•"/>
              <a:defRPr/>
            </a:pPr>
            <a:r>
              <a:rPr kumimoji="0" lang="en-US" altLang="tr-TR" sz="700" b="1" i="0" u="none" strike="noStrike" kern="1200" cap="none" spc="0" normalizeH="0" baseline="0" noProof="0">
                <a:ln>
                  <a:noFill/>
                </a:ln>
                <a:solidFill>
                  <a:schemeClr val="tx1"/>
                </a:solidFill>
                <a:effectLst/>
                <a:uLnTx/>
                <a:uFillTx/>
                <a:latin typeface="Arial" panose="020B0604020202020204" pitchFamily="34" charset="0"/>
                <a:ea typeface="+mn-ea"/>
                <a:cs typeface="+mn-cs"/>
              </a:rPr>
              <a:t>HBeAg  </a:t>
            </a:r>
            <a:r>
              <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rPr>
              <a:t>is the viral protein that is associated with active viral replication. Patients who are HBeAg-positive are usually younger with higher viral load where as HBeAg-negative patients are usually older with a lower viral load </a:t>
            </a:r>
            <a:endPar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0" lang="en-US" altLang="tr-TR" sz="700" b="1" i="0" u="none" strike="noStrike" kern="1200" cap="none" spc="0" normalizeH="0" baseline="0" noProof="0">
                <a:ln>
                  <a:noFill/>
                </a:ln>
                <a:solidFill>
                  <a:schemeClr val="tx1"/>
                </a:solidFill>
                <a:effectLst/>
                <a:uLnTx/>
                <a:uFillTx/>
                <a:latin typeface="Arial" panose="020B0604020202020204" pitchFamily="34" charset="0"/>
                <a:ea typeface="+mn-ea"/>
                <a:cs typeface="+mn-cs"/>
              </a:rPr>
              <a:t>Background: </a:t>
            </a:r>
            <a:r>
              <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rPr>
              <a:t>  </a:t>
            </a:r>
            <a:endPar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Char char="•"/>
              <a:defRPr/>
            </a:pPr>
            <a:r>
              <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rPr>
              <a:t>HBsAg is the first viral protein marker detectable in blood upon infection with HBV </a:t>
            </a:r>
            <a:endPar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781050" marR="0" lvl="1" indent="-192405" algn="l" defTabSz="914400" rtl="0" eaLnBrk="0" fontAlgn="base" latinLnBrk="0" hangingPunct="0">
              <a:lnSpc>
                <a:spcPct val="100000"/>
              </a:lnSpc>
              <a:spcBef>
                <a:spcPct val="30000"/>
              </a:spcBef>
              <a:spcAft>
                <a:spcPct val="0"/>
              </a:spcAft>
              <a:buClrTx/>
              <a:buSzTx/>
              <a:buFontTx/>
              <a:buChar char="•"/>
              <a:defRPr/>
            </a:pPr>
            <a:r>
              <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rPr>
              <a:t>If HBsAg is present in the blood </a:t>
            </a:r>
            <a:r>
              <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&gt;</a:t>
            </a:r>
            <a:r>
              <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rPr>
              <a:t>6 months indicates chronic HBV infection</a:t>
            </a:r>
            <a:endPar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781050" marR="0" lvl="1" indent="-192405" algn="l" defTabSz="914400" rtl="0" eaLnBrk="0" fontAlgn="base" latinLnBrk="0" hangingPunct="0">
              <a:lnSpc>
                <a:spcPct val="100000"/>
              </a:lnSpc>
              <a:spcBef>
                <a:spcPct val="30000"/>
              </a:spcBef>
              <a:spcAft>
                <a:spcPct val="0"/>
              </a:spcAft>
              <a:buClrTx/>
              <a:buSzTx/>
              <a:buFontTx/>
              <a:buChar char="•"/>
              <a:defRPr/>
            </a:pPr>
            <a:r>
              <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rPr>
              <a:t>It can be detected before the appearance of clinical signs of acute hepatitis.  </a:t>
            </a:r>
            <a:endPar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781050" marR="0" lvl="1" indent="-192405" algn="l" defTabSz="914400" rtl="0" eaLnBrk="0" fontAlgn="base" latinLnBrk="0" hangingPunct="0">
              <a:lnSpc>
                <a:spcPct val="100000"/>
              </a:lnSpc>
              <a:spcBef>
                <a:spcPct val="30000"/>
              </a:spcBef>
              <a:spcAft>
                <a:spcPct val="0"/>
              </a:spcAft>
              <a:buClrTx/>
              <a:buSzTx/>
              <a:buFontTx/>
              <a:buChar char="•"/>
              <a:defRPr/>
            </a:pPr>
            <a:r>
              <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rPr>
              <a:t>In a small percentage of acute infections (~5% to 10%), particularly acute fulminant hepatitis, HBsAg may not be detectable.</a:t>
            </a:r>
            <a:endParaRPr kumimoji="0" lang="en-US" altLang="tr-TR" sz="700" b="1"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781050" marR="0" lvl="1" indent="-192405" algn="l" defTabSz="914400" rtl="0" eaLnBrk="0" fontAlgn="base" latinLnBrk="0" hangingPunct="0">
              <a:lnSpc>
                <a:spcPct val="100000"/>
              </a:lnSpc>
              <a:spcBef>
                <a:spcPct val="30000"/>
              </a:spcBef>
              <a:spcAft>
                <a:spcPct val="0"/>
              </a:spcAft>
              <a:buClrTx/>
              <a:buSzTx/>
              <a:buFontTx/>
              <a:buChar char="•"/>
              <a:defRPr/>
            </a:pPr>
            <a:r>
              <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rPr>
              <a:t>If HBsAg and anti-HBs are detected simultaneously, it can indicate a resolving acute infection</a:t>
            </a:r>
            <a:endPar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781050" marR="0" lvl="1" indent="-192405" algn="l" defTabSz="914400" rtl="0" eaLnBrk="0" fontAlgn="base" latinLnBrk="0" hangingPunct="0">
              <a:lnSpc>
                <a:spcPct val="100000"/>
              </a:lnSpc>
              <a:spcBef>
                <a:spcPct val="30000"/>
              </a:spcBef>
              <a:spcAft>
                <a:spcPct val="0"/>
              </a:spcAft>
              <a:buClrTx/>
              <a:buSzTx/>
              <a:buFontTx/>
              <a:buChar char="•"/>
              <a:defRPr/>
            </a:pPr>
            <a:r>
              <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rPr>
              <a:t>Occult HBV infection- Anti-HBs negative with anti-HBc positive represents patients who have been infected previously.  These patients may have reactivation of HBV infection during immunosuppressive therapy.</a:t>
            </a:r>
            <a:endPar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781050" marR="0" lvl="1" indent="-192405" algn="l" defTabSz="914400" rtl="0" eaLnBrk="0" fontAlgn="base" latinLnBrk="0" hangingPunct="0">
              <a:lnSpc>
                <a:spcPct val="100000"/>
              </a:lnSpc>
              <a:spcBef>
                <a:spcPct val="30000"/>
              </a:spcBef>
              <a:spcAft>
                <a:spcPct val="0"/>
              </a:spcAft>
              <a:buClrTx/>
              <a:buSzTx/>
              <a:buFontTx/>
              <a:buChar char="•"/>
              <a:defRPr/>
            </a:pPr>
            <a:r>
              <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rPr>
              <a:t>Antibodies directed against HBV surface proteins are referred to as anti-HBs  </a:t>
            </a:r>
            <a:endPar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781050" marR="0" lvl="2" indent="-192405" algn="l" defTabSz="914400" rtl="0" eaLnBrk="0" fontAlgn="base" latinLnBrk="0" hangingPunct="0">
              <a:lnSpc>
                <a:spcPct val="100000"/>
              </a:lnSpc>
              <a:spcBef>
                <a:spcPct val="30000"/>
              </a:spcBef>
              <a:spcAft>
                <a:spcPct val="0"/>
              </a:spcAft>
              <a:buClrTx/>
              <a:buSzTx/>
              <a:buFontTx/>
              <a:buChar char="•"/>
              <a:defRPr/>
            </a:pPr>
            <a:r>
              <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rPr>
              <a:t>Anti-HBs is responsible for protective immunity in patients who have recovered from a naturally acquired infection and following Hepatitis B immunization  </a:t>
            </a:r>
            <a:endPar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781050" marR="0" lvl="2" indent="-192405" algn="l" defTabSz="914400" rtl="0" eaLnBrk="0" fontAlgn="base" latinLnBrk="0" hangingPunct="0">
              <a:lnSpc>
                <a:spcPct val="100000"/>
              </a:lnSpc>
              <a:spcBef>
                <a:spcPct val="30000"/>
              </a:spcBef>
              <a:spcAft>
                <a:spcPct val="0"/>
              </a:spcAft>
              <a:buClrTx/>
              <a:buSzTx/>
              <a:buFontTx/>
              <a:buChar char="•"/>
              <a:defRPr/>
            </a:pPr>
            <a:r>
              <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rPr>
              <a:t>Anti-HBs levels generally don</a:t>
            </a:r>
            <a:r>
              <a:rPr kumimoji="0" lang="ja-JP" altLang="en-US" sz="700" b="0" i="0" u="none" strike="noStrike" kern="1200" cap="none" spc="0" normalizeH="0" baseline="0" noProof="0">
                <a:ln>
                  <a:noFill/>
                </a:ln>
                <a:solidFill>
                  <a:schemeClr val="tx1"/>
                </a:solidFill>
                <a:effectLst/>
                <a:uLnTx/>
                <a:uFillTx/>
                <a:latin typeface="Arial" panose="020B0604020202020204" pitchFamily="34" charset="0"/>
                <a:ea typeface="+mn-ea"/>
                <a:cs typeface="+mn-cs"/>
              </a:rPr>
              <a:t>’</a:t>
            </a:r>
            <a:r>
              <a:rPr kumimoji="0" lang="en-US" altLang="ja-JP" sz="700" b="0" i="0" u="none" strike="noStrike" kern="1200" cap="none" spc="0" normalizeH="0" baseline="0" noProof="0">
                <a:ln>
                  <a:noFill/>
                </a:ln>
                <a:solidFill>
                  <a:schemeClr val="tx1"/>
                </a:solidFill>
                <a:effectLst/>
                <a:uLnTx/>
                <a:uFillTx/>
                <a:latin typeface="Arial" panose="020B0604020202020204" pitchFamily="34" charset="0"/>
                <a:ea typeface="+mn-ea"/>
                <a:cs typeface="+mn-cs"/>
              </a:rPr>
              <a:t>t persist for life but may eventually (e.g., after a few years) become undetectable following resolution of a naturally acquired HBV infection</a:t>
            </a:r>
            <a:endParaRPr kumimoji="0" lang="en-US" altLang="ja-JP" sz="7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Char char="•"/>
              <a:defRPr/>
            </a:pPr>
            <a:endPar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Char char="•"/>
              <a:defRPr/>
            </a:pPr>
            <a:r>
              <a:rPr kumimoji="0" lang="en-US" altLang="tr-TR" sz="700" b="0" i="0" u="none" strike="noStrike" kern="1200" cap="none" spc="0" normalizeH="0" baseline="0" noProof="0">
                <a:ln>
                  <a:noFill/>
                </a:ln>
                <a:solidFill>
                  <a:schemeClr val="tx1"/>
                </a:solidFill>
                <a:effectLst/>
                <a:uLnTx/>
                <a:uFillTx/>
                <a:latin typeface="+mn-lt"/>
                <a:ea typeface="+mn-ea"/>
                <a:cs typeface="+mn-cs"/>
              </a:rPr>
              <a:t>The presence of HBeAg indicates:</a:t>
            </a:r>
            <a:endParaRPr kumimoji="0" lang="en-US" altLang="tr-TR" sz="700" b="0" i="0" u="none" strike="noStrike" kern="1200" cap="none" spc="0" normalizeH="0" baseline="0" noProof="0">
              <a:ln>
                <a:noFill/>
              </a:ln>
              <a:solidFill>
                <a:schemeClr val="tx1"/>
              </a:solidFill>
              <a:effectLst/>
              <a:uLnTx/>
              <a:uFillTx/>
              <a:latin typeface="+mn-lt"/>
              <a:ea typeface="+mn-ea"/>
              <a:cs typeface="+mn-cs"/>
            </a:endParaRPr>
          </a:p>
          <a:p>
            <a:pPr marL="781050" marR="0" lvl="1" indent="-192405" algn="l" defTabSz="914400" rtl="0" eaLnBrk="0" fontAlgn="base" latinLnBrk="0" hangingPunct="0">
              <a:lnSpc>
                <a:spcPct val="100000"/>
              </a:lnSpc>
              <a:spcBef>
                <a:spcPct val="30000"/>
              </a:spcBef>
              <a:spcAft>
                <a:spcPct val="0"/>
              </a:spcAft>
              <a:buClrTx/>
              <a:buSzTx/>
              <a:buFontTx/>
              <a:buChar char="•"/>
              <a:defRPr/>
            </a:pPr>
            <a:r>
              <a:rPr kumimoji="0" lang="en-US" altLang="tr-TR" sz="700" b="0" i="0" u="none" strike="noStrike" kern="1200" cap="none" spc="0" normalizeH="0" baseline="0" noProof="0">
                <a:ln>
                  <a:noFill/>
                </a:ln>
                <a:solidFill>
                  <a:schemeClr val="tx1"/>
                </a:solidFill>
                <a:effectLst/>
                <a:uLnTx/>
                <a:uFillTx/>
                <a:latin typeface="+mn-lt"/>
                <a:ea typeface="+mn-ea"/>
                <a:cs typeface="+mn-cs"/>
              </a:rPr>
              <a:t>High levels of actively replicating virus (high infectivity)</a:t>
            </a:r>
            <a:endParaRPr kumimoji="0" lang="en-US" altLang="tr-TR" sz="700" b="0" i="0" u="none" strike="noStrike" kern="1200" cap="none" spc="0" normalizeH="0" baseline="0" noProof="0">
              <a:ln>
                <a:noFill/>
              </a:ln>
              <a:solidFill>
                <a:schemeClr val="tx1"/>
              </a:solidFill>
              <a:effectLst/>
              <a:uLnTx/>
              <a:uFillTx/>
              <a:latin typeface="+mn-lt"/>
              <a:ea typeface="+mn-ea"/>
              <a:cs typeface="+mn-cs"/>
            </a:endParaRPr>
          </a:p>
          <a:p>
            <a:pPr marL="781050" marR="0" lvl="1" indent="-192405" algn="l" defTabSz="914400" rtl="0" eaLnBrk="0" fontAlgn="base" latinLnBrk="0" hangingPunct="0">
              <a:lnSpc>
                <a:spcPct val="100000"/>
              </a:lnSpc>
              <a:spcBef>
                <a:spcPct val="30000"/>
              </a:spcBef>
              <a:spcAft>
                <a:spcPct val="0"/>
              </a:spcAft>
              <a:buClrTx/>
              <a:buSzTx/>
              <a:buFontTx/>
              <a:buChar char="•"/>
              <a:defRPr/>
            </a:pPr>
            <a:r>
              <a:rPr kumimoji="0" lang="en-US" altLang="tr-TR" sz="700" b="0" i="0" u="none" strike="noStrike" kern="1200" cap="none" spc="0" normalizeH="0" baseline="0" noProof="0">
                <a:ln>
                  <a:noFill/>
                </a:ln>
                <a:solidFill>
                  <a:schemeClr val="tx1"/>
                </a:solidFill>
                <a:effectLst/>
                <a:uLnTx/>
                <a:uFillTx/>
                <a:latin typeface="+mn-lt"/>
                <a:ea typeface="+mn-ea"/>
                <a:cs typeface="+mn-cs"/>
              </a:rPr>
              <a:t>Patient may be at a greater risk for progression to long-term liver disease - persistent high levels of viral replication.  </a:t>
            </a:r>
            <a:endParaRPr kumimoji="0" lang="en-US" altLang="tr-TR" sz="700" b="0" i="0" u="none" strike="noStrike" kern="1200" cap="none" spc="0" normalizeH="0" baseline="0" noProof="0">
              <a:ln>
                <a:noFill/>
              </a:ln>
              <a:solidFill>
                <a:schemeClr val="tx1"/>
              </a:solidFill>
              <a:effectLst/>
              <a:uLnTx/>
              <a:uFillTx/>
              <a:latin typeface="+mn-lt"/>
              <a:ea typeface="+mn-ea"/>
              <a:cs typeface="+mn-cs"/>
            </a:endParaRPr>
          </a:p>
          <a:p>
            <a:pPr marL="781050" marR="0" lvl="1" indent="-192405" algn="l" defTabSz="914400" rtl="0" eaLnBrk="0" fontAlgn="base" latinLnBrk="0" hangingPunct="0">
              <a:lnSpc>
                <a:spcPct val="100000"/>
              </a:lnSpc>
              <a:spcBef>
                <a:spcPct val="30000"/>
              </a:spcBef>
              <a:spcAft>
                <a:spcPct val="0"/>
              </a:spcAft>
              <a:buClrTx/>
              <a:buSzTx/>
              <a:buFontTx/>
              <a:buChar char="•"/>
              <a:defRPr/>
            </a:pPr>
            <a:r>
              <a:rPr kumimoji="0" lang="en-US" altLang="tr-TR" sz="700" b="0" i="0" u="none" strike="noStrike" kern="1200" cap="none" spc="0" normalizeH="0" baseline="0" noProof="0">
                <a:ln>
                  <a:noFill/>
                </a:ln>
                <a:solidFill>
                  <a:schemeClr val="tx1"/>
                </a:solidFill>
                <a:effectLst/>
                <a:uLnTx/>
                <a:uFillTx/>
                <a:latin typeface="+mn-lt"/>
                <a:ea typeface="+mn-ea"/>
                <a:cs typeface="+mn-cs"/>
              </a:rPr>
              <a:t>Patients with chronic Hepatitis B may be subclassified:</a:t>
            </a:r>
            <a:endParaRPr kumimoji="0" lang="en-US" altLang="tr-TR" sz="700" b="0" i="0" u="none" strike="noStrike" kern="1200" cap="none" spc="0" normalizeH="0" baseline="0" noProof="0">
              <a:ln>
                <a:noFill/>
              </a:ln>
              <a:solidFill>
                <a:schemeClr val="tx1"/>
              </a:solidFill>
              <a:effectLst/>
              <a:uLnTx/>
              <a:uFillTx/>
              <a:latin typeface="+mn-lt"/>
              <a:ea typeface="+mn-ea"/>
              <a:cs typeface="+mn-cs"/>
            </a:endParaRPr>
          </a:p>
          <a:p>
            <a:pPr marL="781050" marR="0" lvl="2" indent="-192405" algn="l" defTabSz="914400" rtl="0" eaLnBrk="0" fontAlgn="base" latinLnBrk="0" hangingPunct="0">
              <a:lnSpc>
                <a:spcPct val="100000"/>
              </a:lnSpc>
              <a:spcBef>
                <a:spcPct val="30000"/>
              </a:spcBef>
              <a:spcAft>
                <a:spcPct val="0"/>
              </a:spcAft>
              <a:buClrTx/>
              <a:buSzTx/>
              <a:buFontTx/>
              <a:buChar char="•"/>
              <a:defRPr/>
            </a:pPr>
            <a:r>
              <a:rPr kumimoji="0" lang="en-US" altLang="tr-TR" sz="700" b="0" i="0" u="none" strike="noStrike" kern="1200" cap="none" spc="0" normalizeH="0" baseline="0" noProof="0">
                <a:ln>
                  <a:noFill/>
                </a:ln>
                <a:solidFill>
                  <a:schemeClr val="tx1"/>
                </a:solidFill>
                <a:effectLst/>
                <a:uLnTx/>
                <a:uFillTx/>
                <a:latin typeface="+mn-lt"/>
                <a:ea typeface="+mn-ea"/>
                <a:cs typeface="+mn-cs"/>
              </a:rPr>
              <a:t>HBeAg-positive (HBeAg</a:t>
            </a:r>
            <a:r>
              <a:rPr kumimoji="0" lang="en-US" altLang="tr-TR" sz="700" b="0" i="0" u="none" strike="noStrike" kern="1200" cap="none" spc="0" normalizeH="0" baseline="30000" noProof="0">
                <a:ln>
                  <a:noFill/>
                </a:ln>
                <a:solidFill>
                  <a:schemeClr val="tx1"/>
                </a:solidFill>
                <a:effectLst/>
                <a:uLnTx/>
                <a:uFillTx/>
                <a:latin typeface="+mn-lt"/>
                <a:ea typeface="+mn-ea"/>
                <a:cs typeface="+mn-cs"/>
              </a:rPr>
              <a:t>+</a:t>
            </a:r>
            <a:r>
              <a:rPr kumimoji="0" lang="en-US" altLang="tr-TR" sz="700" b="0" i="0" u="none" strike="noStrike" kern="1200" cap="none" spc="0" normalizeH="0" baseline="0" noProof="0">
                <a:ln>
                  <a:noFill/>
                </a:ln>
                <a:solidFill>
                  <a:schemeClr val="tx1"/>
                </a:solidFill>
                <a:effectLst/>
                <a:uLnTx/>
                <a:uFillTx/>
                <a:latin typeface="+mn-lt"/>
                <a:ea typeface="+mn-ea"/>
                <a:cs typeface="+mn-cs"/>
              </a:rPr>
              <a:t>) CHB</a:t>
            </a:r>
            <a:endParaRPr kumimoji="0" lang="en-US" altLang="tr-TR" sz="700" b="0" i="0" u="none" strike="noStrike" kern="1200" cap="none" spc="0" normalizeH="0" baseline="0" noProof="0">
              <a:ln>
                <a:noFill/>
              </a:ln>
              <a:solidFill>
                <a:schemeClr val="tx1"/>
              </a:solidFill>
              <a:effectLst/>
              <a:uLnTx/>
              <a:uFillTx/>
              <a:latin typeface="+mn-lt"/>
              <a:ea typeface="+mn-ea"/>
              <a:cs typeface="+mn-cs"/>
            </a:endParaRPr>
          </a:p>
          <a:p>
            <a:pPr marL="781050" marR="0" lvl="2" indent="-192405" algn="l" defTabSz="914400" rtl="0" eaLnBrk="0" fontAlgn="base" latinLnBrk="0" hangingPunct="0">
              <a:lnSpc>
                <a:spcPct val="100000"/>
              </a:lnSpc>
              <a:spcBef>
                <a:spcPct val="30000"/>
              </a:spcBef>
              <a:spcAft>
                <a:spcPct val="0"/>
              </a:spcAft>
              <a:buClrTx/>
              <a:buSzTx/>
              <a:buFontTx/>
              <a:buChar char="•"/>
              <a:defRPr/>
            </a:pPr>
            <a:r>
              <a:rPr kumimoji="0" lang="en-US" altLang="tr-TR" sz="700" b="0" i="0" u="none" strike="noStrike" kern="1200" cap="none" spc="0" normalizeH="0" baseline="0" noProof="0">
                <a:ln>
                  <a:noFill/>
                </a:ln>
                <a:solidFill>
                  <a:schemeClr val="tx1"/>
                </a:solidFill>
                <a:effectLst/>
                <a:uLnTx/>
                <a:uFillTx/>
                <a:latin typeface="+mn-lt"/>
                <a:ea typeface="+mn-ea"/>
                <a:cs typeface="+mn-cs"/>
              </a:rPr>
              <a:t>HBeAg-negative (HBeAg</a:t>
            </a:r>
            <a:r>
              <a:rPr kumimoji="0" lang="en-US" altLang="tr-TR" sz="700" b="0" i="0" u="none" strike="noStrike" kern="1200" cap="none" spc="0" normalizeH="0" baseline="30000" noProof="0">
                <a:ln>
                  <a:noFill/>
                </a:ln>
                <a:solidFill>
                  <a:schemeClr val="tx1"/>
                </a:solidFill>
                <a:effectLst/>
                <a:uLnTx/>
                <a:uFillTx/>
                <a:latin typeface="+mn-lt"/>
                <a:ea typeface="+mn-ea"/>
                <a:cs typeface="+mn-cs"/>
              </a:rPr>
              <a:t>-</a:t>
            </a:r>
            <a:r>
              <a:rPr kumimoji="0" lang="en-US" altLang="tr-TR" sz="700" b="0" i="0" u="none" strike="noStrike" kern="1200" cap="none" spc="0" normalizeH="0" baseline="0" noProof="0">
                <a:ln>
                  <a:noFill/>
                </a:ln>
                <a:solidFill>
                  <a:schemeClr val="tx1"/>
                </a:solidFill>
                <a:effectLst/>
                <a:uLnTx/>
                <a:uFillTx/>
                <a:latin typeface="+mn-lt"/>
                <a:ea typeface="+mn-ea"/>
                <a:cs typeface="+mn-cs"/>
              </a:rPr>
              <a:t>) CHB</a:t>
            </a:r>
            <a:endParaRPr kumimoji="0" lang="en-US" altLang="tr-TR" sz="700" b="0" i="0" u="none" strike="noStrike" kern="1200" cap="none" spc="0" normalizeH="0" baseline="0" noProof="0">
              <a:ln>
                <a:noFill/>
              </a:ln>
              <a:solidFill>
                <a:schemeClr val="tx1"/>
              </a:solidFill>
              <a:effectLst/>
              <a:uLnTx/>
              <a:uFillTx/>
              <a:latin typeface="+mn-lt"/>
              <a:ea typeface="+mn-ea"/>
              <a:cs typeface="+mn-cs"/>
            </a:endParaRPr>
          </a:p>
          <a:p>
            <a:pPr marL="781050" marR="0" lvl="1" indent="-192405" algn="l" defTabSz="914400" rtl="0" eaLnBrk="0" fontAlgn="base" latinLnBrk="0" hangingPunct="0">
              <a:lnSpc>
                <a:spcPct val="100000"/>
              </a:lnSpc>
              <a:spcBef>
                <a:spcPct val="30000"/>
              </a:spcBef>
              <a:spcAft>
                <a:spcPct val="0"/>
              </a:spcAft>
              <a:buClrTx/>
              <a:buSzTx/>
              <a:buFontTx/>
              <a:buChar char="•"/>
              <a:defRPr/>
            </a:pPr>
            <a:r>
              <a:rPr kumimoji="0" lang="en-US" altLang="tr-TR" sz="700" b="0" i="0" u="none" strike="noStrike" kern="1200" cap="none" spc="0" normalizeH="0" baseline="0" noProof="0">
                <a:ln>
                  <a:noFill/>
                </a:ln>
                <a:solidFill>
                  <a:schemeClr val="tx1"/>
                </a:solidFill>
                <a:effectLst/>
                <a:uLnTx/>
                <a:uFillTx/>
                <a:latin typeface="+mn-lt"/>
                <a:ea typeface="+mn-ea"/>
                <a:cs typeface="+mn-cs"/>
              </a:rPr>
              <a:t>Loss of HBeAg and detection of anti-HBe in a person who was previously HBeAg-positive and anti-HBeAg-negative is referred to as </a:t>
            </a:r>
            <a:r>
              <a:rPr kumimoji="0" lang="en-US" altLang="tr-TR" sz="700" b="1" i="0" u="none" strike="noStrike" kern="1200" cap="none" spc="0" normalizeH="0" baseline="0" noProof="0">
                <a:ln>
                  <a:noFill/>
                </a:ln>
                <a:solidFill>
                  <a:schemeClr val="tx1"/>
                </a:solidFill>
                <a:effectLst/>
                <a:uLnTx/>
                <a:uFillTx/>
                <a:latin typeface="+mn-lt"/>
                <a:ea typeface="+mn-ea"/>
                <a:cs typeface="+mn-cs"/>
              </a:rPr>
              <a:t>seroconversion</a:t>
            </a:r>
            <a:r>
              <a:rPr kumimoji="0" lang="en-US" altLang="tr-TR" sz="700" b="0" i="0" u="none" strike="noStrike" kern="1200" cap="none" spc="0" normalizeH="0" baseline="0" noProof="0">
                <a:ln>
                  <a:noFill/>
                </a:ln>
                <a:solidFill>
                  <a:schemeClr val="tx1"/>
                </a:solidFill>
                <a:effectLst/>
                <a:uLnTx/>
                <a:uFillTx/>
                <a:latin typeface="+mn-lt"/>
                <a:ea typeface="+mn-ea"/>
                <a:cs typeface="+mn-cs"/>
              </a:rPr>
              <a:t> </a:t>
            </a:r>
            <a:endParaRPr kumimoji="0" lang="en-US" altLang="tr-TR" sz="7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Char char="•"/>
              <a:defRPr/>
            </a:pPr>
            <a:r>
              <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rPr>
              <a:t>HBcAg (core protein):</a:t>
            </a:r>
            <a:endPar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781050" marR="0" lvl="2" indent="-192405" algn="l" defTabSz="914400" rtl="0" eaLnBrk="0" fontAlgn="base" latinLnBrk="0" hangingPunct="0">
              <a:lnSpc>
                <a:spcPct val="100000"/>
              </a:lnSpc>
              <a:spcBef>
                <a:spcPct val="30000"/>
              </a:spcBef>
              <a:spcAft>
                <a:spcPct val="0"/>
              </a:spcAft>
              <a:buClrTx/>
              <a:buSzTx/>
              <a:buFontTx/>
              <a:buChar char="•"/>
              <a:defRPr/>
            </a:pPr>
            <a:r>
              <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rPr>
              <a:t>Is not detectable in serum</a:t>
            </a:r>
            <a:endPar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781050" marR="0" lvl="2" indent="-192405" algn="l" defTabSz="914400" rtl="0" eaLnBrk="0" fontAlgn="base" latinLnBrk="0" hangingPunct="0">
              <a:lnSpc>
                <a:spcPct val="100000"/>
              </a:lnSpc>
              <a:spcBef>
                <a:spcPct val="30000"/>
              </a:spcBef>
              <a:spcAft>
                <a:spcPct val="0"/>
              </a:spcAft>
              <a:buClrTx/>
              <a:buSzTx/>
              <a:buFontTx/>
              <a:buChar char="•"/>
              <a:defRPr/>
            </a:pPr>
            <a:r>
              <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rPr>
              <a:t>Can be detected in tissue samples obtained during liver biopsy</a:t>
            </a:r>
            <a:endPar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781050" marR="0" lvl="2" indent="-192405" algn="l" defTabSz="914400" rtl="0" eaLnBrk="0" fontAlgn="base" latinLnBrk="0" hangingPunct="0">
              <a:lnSpc>
                <a:spcPct val="100000"/>
              </a:lnSpc>
              <a:spcBef>
                <a:spcPct val="30000"/>
              </a:spcBef>
              <a:spcAft>
                <a:spcPct val="0"/>
              </a:spcAft>
              <a:buClrTx/>
              <a:buSzTx/>
              <a:buFontTx/>
              <a:buChar char="•"/>
              <a:defRPr/>
            </a:pPr>
            <a:r>
              <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rPr>
              <a:t>Stimulates an immune response leading to the production of antibodies to HBcAg (anti-HBc).  </a:t>
            </a:r>
            <a:endPar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1811655" marR="0" lvl="3" indent="-192405" algn="l" defTabSz="914400" rtl="0" eaLnBrk="0" fontAlgn="base" latinLnBrk="0" hangingPunct="0">
              <a:lnSpc>
                <a:spcPct val="100000"/>
              </a:lnSpc>
              <a:spcBef>
                <a:spcPct val="30000"/>
              </a:spcBef>
              <a:spcAft>
                <a:spcPct val="0"/>
              </a:spcAft>
              <a:buClrTx/>
              <a:buSzTx/>
              <a:buFontTx/>
              <a:buChar char="•"/>
              <a:defRPr/>
            </a:pPr>
            <a:r>
              <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rPr>
              <a:t>The presence of the IgM anti-HBc is an indicator of acute infection or flare of chronic infection</a:t>
            </a:r>
            <a:endPar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1811655" marR="0" lvl="3" indent="-192405" algn="l" defTabSz="914400" rtl="0" eaLnBrk="0" fontAlgn="base" latinLnBrk="0" hangingPunct="0">
              <a:lnSpc>
                <a:spcPct val="100000"/>
              </a:lnSpc>
              <a:spcBef>
                <a:spcPct val="30000"/>
              </a:spcBef>
              <a:spcAft>
                <a:spcPct val="0"/>
              </a:spcAft>
              <a:buClrTx/>
              <a:buSzTx/>
              <a:buFontTx/>
              <a:buChar char="•"/>
              <a:defRPr/>
            </a:pPr>
            <a:r>
              <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rPr>
              <a:t>The presence of IgG anti-HBc is an indicator of current (acute and chronic) or past infection with HBV </a:t>
            </a:r>
            <a:endPar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Char char="•"/>
              <a:defRPr/>
            </a:pPr>
            <a:r>
              <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rPr>
              <a:t>X protein:</a:t>
            </a:r>
            <a:endPar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781050" marR="0" lvl="1" indent="-192405" algn="l" defTabSz="914400" rtl="0" eaLnBrk="0" fontAlgn="base" latinLnBrk="0" hangingPunct="0">
              <a:lnSpc>
                <a:spcPct val="100000"/>
              </a:lnSpc>
              <a:spcBef>
                <a:spcPct val="30000"/>
              </a:spcBef>
              <a:spcAft>
                <a:spcPct val="0"/>
              </a:spcAft>
              <a:buClrTx/>
              <a:buSzTx/>
              <a:buFontTx/>
              <a:buChar char="•"/>
              <a:defRPr/>
            </a:pPr>
            <a:r>
              <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rPr>
              <a:t>The X protein is a multifunctional regulatory protein with transactivating and pro-apoptotic potential, which can modify several cellular pathways (Bouchard 2004) and act as a carcinogenic cofactor (Kim 1991, Dandri 1996, Slagle 1996).</a:t>
            </a:r>
            <a:endPar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781050" marR="0" lvl="1" indent="-192405" algn="l" defTabSz="914400" rtl="0" eaLnBrk="0" fontAlgn="base" latinLnBrk="0" hangingPunct="0">
              <a:lnSpc>
                <a:spcPct val="100000"/>
              </a:lnSpc>
              <a:spcBef>
                <a:spcPct val="30000"/>
              </a:spcBef>
              <a:spcAft>
                <a:spcPct val="0"/>
              </a:spcAft>
              <a:buClrTx/>
              <a:buSzTx/>
              <a:buFontTx/>
              <a:buChar char="•"/>
              <a:defRPr/>
            </a:pPr>
            <a:r>
              <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rPr>
              <a:t>Not currently tested</a:t>
            </a:r>
            <a:endPar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altLang="tr-TR" sz="7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altLang="en-US" sz="700" b="0" i="0" u="none" strike="noStrike" kern="1200" cap="none" spc="0" normalizeH="0" baseline="0" noProof="0">
              <a:ln>
                <a:noFill/>
              </a:ln>
              <a:solidFill>
                <a:schemeClr val="tx1"/>
              </a:solidFill>
              <a:effectLst/>
              <a:uLnTx/>
              <a:uFillTx/>
              <a:latin typeface="+mn-lt"/>
              <a:ea typeface="+mn-ea"/>
              <a:cs typeface="+mn-cs"/>
            </a:endParaRPr>
          </a:p>
        </p:txBody>
      </p:sp>
      <p:sp>
        <p:nvSpPr>
          <p:cNvPr id="31748"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spcBef>
                <a:spcPct val="0"/>
              </a:spcBef>
            </a:pPr>
            <a:fld id="{9A0DB2DC-4C9A-4742-B13C-FB6460FD3503}" type="slidenum">
              <a:rPr lang="en-US" altLang="en-US" sz="1300" dirty="0">
                <a:ea typeface="MS PGothic" panose="020B0600070205080204" pitchFamily="34" charset="-128"/>
              </a:rPr>
            </a:fld>
            <a:endParaRPr lang="en-US" altLang="en-US" sz="1300" dirty="0">
              <a:ea typeface="MS PGothic" panose="020B0600070205080204" pitchFamily="34" charset="-128"/>
            </a:endParaRPr>
          </a:p>
        </p:txBody>
      </p:sp>
      <p:sp>
        <p:nvSpPr>
          <p:cNvPr id="58373" name="TextBox 4"/>
          <p:cNvSpPr txBox="1">
            <a:spLocks noChangeArrowheads="1"/>
          </p:cNvSpPr>
          <p:nvPr/>
        </p:nvSpPr>
        <p:spPr bwMode="auto">
          <a:xfrm>
            <a:off x="187325" y="2000250"/>
            <a:ext cx="1143000" cy="209550"/>
          </a:xfrm>
          <a:prstGeom prst="rect">
            <a:avLst/>
          </a:prstGeom>
          <a:solidFill>
            <a:schemeClr val="accent2">
              <a:lumMod val="40000"/>
              <a:lumOff val="60000"/>
            </a:schemeClr>
          </a:solidFill>
          <a:ln>
            <a:noFill/>
          </a:ln>
        </p:spPr>
        <p:txBody>
          <a:bodyPr lIns="96659" tIns="48330" rIns="96659" bIns="48330">
            <a:spAutoFit/>
          </a:bodyPr>
          <a:lstStyle>
            <a:lvl1pPr eaLnBrk="0" hangingPunct="0">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700" b="0"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Arial" panose="020B0604020202020204" pitchFamily="34" charset="0"/>
              </a:rPr>
              <a:t>Trepo C. pg2055/A</a:t>
            </a:r>
            <a:endParaRPr kumimoji="0" lang="en-US" altLang="en-US" sz="700" b="0"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cxnSp>
        <p:nvCxnSpPr>
          <p:cNvPr id="10" name="Straight Arrow Connector 9"/>
          <p:cNvCxnSpPr>
            <a:stCxn id="58373" idx="3"/>
          </p:cNvCxnSpPr>
          <p:nvPr/>
        </p:nvCxnSpPr>
        <p:spPr>
          <a:xfrm>
            <a:off x="1330325" y="2105025"/>
            <a:ext cx="295275" cy="114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375" name="TextBox 8"/>
          <p:cNvSpPr txBox="1">
            <a:spLocks noChangeArrowheads="1"/>
          </p:cNvSpPr>
          <p:nvPr/>
        </p:nvSpPr>
        <p:spPr bwMode="auto">
          <a:xfrm>
            <a:off x="131763" y="2278063"/>
            <a:ext cx="1198563" cy="211138"/>
          </a:xfrm>
          <a:prstGeom prst="rect">
            <a:avLst/>
          </a:prstGeom>
          <a:solidFill>
            <a:schemeClr val="accent2">
              <a:lumMod val="40000"/>
              <a:lumOff val="60000"/>
            </a:schemeClr>
          </a:solidFill>
          <a:ln>
            <a:noFill/>
          </a:ln>
        </p:spPr>
        <p:txBody>
          <a:bodyPr lIns="96659" tIns="48330" rIns="96659" bIns="48330">
            <a:spAutoFit/>
          </a:bodyPr>
          <a:lstStyle>
            <a:lvl1pPr eaLnBrk="0" hangingPunct="0">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700" b="0"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Arial" panose="020B0604020202020204" pitchFamily="34" charset="0"/>
              </a:rPr>
              <a:t>Niederau C. pg11596/B</a:t>
            </a:r>
            <a:endParaRPr kumimoji="0" lang="en-US" altLang="en-US" sz="700" b="0"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cxnSp>
        <p:nvCxnSpPr>
          <p:cNvPr id="12" name="Straight Arrow Connector 11"/>
          <p:cNvCxnSpPr>
            <a:stCxn id="58375" idx="3"/>
          </p:cNvCxnSpPr>
          <p:nvPr/>
        </p:nvCxnSpPr>
        <p:spPr>
          <a:xfrm>
            <a:off x="1330325" y="2382838"/>
            <a:ext cx="2952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377" name="TextBox 12"/>
          <p:cNvSpPr txBox="1">
            <a:spLocks noChangeArrowheads="1"/>
          </p:cNvSpPr>
          <p:nvPr/>
        </p:nvSpPr>
        <p:spPr bwMode="auto">
          <a:xfrm>
            <a:off x="158750" y="2940050"/>
            <a:ext cx="1143000" cy="211138"/>
          </a:xfrm>
          <a:prstGeom prst="rect">
            <a:avLst/>
          </a:prstGeom>
          <a:solidFill>
            <a:schemeClr val="accent2">
              <a:lumMod val="40000"/>
              <a:lumOff val="60000"/>
            </a:schemeClr>
          </a:solidFill>
          <a:ln>
            <a:noFill/>
          </a:ln>
        </p:spPr>
        <p:txBody>
          <a:bodyPr lIns="96659" tIns="48330" rIns="96659" bIns="48330">
            <a:spAutoFit/>
          </a:bodyPr>
          <a:lstStyle>
            <a:lvl1pPr eaLnBrk="0" hangingPunct="0">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700" b="0"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Arial" panose="020B0604020202020204" pitchFamily="34" charset="0"/>
              </a:rPr>
              <a:t>Kao JH. Pg555/A</a:t>
            </a:r>
            <a:endParaRPr kumimoji="0" lang="en-US" altLang="en-US" sz="700" b="0"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cxnSp>
        <p:nvCxnSpPr>
          <p:cNvPr id="14" name="Straight Arrow Connector 13"/>
          <p:cNvCxnSpPr>
            <a:stCxn id="58377" idx="3"/>
          </p:cNvCxnSpPr>
          <p:nvPr/>
        </p:nvCxnSpPr>
        <p:spPr>
          <a:xfrm flipV="1">
            <a:off x="1301750" y="3003550"/>
            <a:ext cx="295275" cy="412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379" name="TextBox 14"/>
          <p:cNvSpPr txBox="1">
            <a:spLocks noChangeArrowheads="1"/>
          </p:cNvSpPr>
          <p:nvPr/>
        </p:nvSpPr>
        <p:spPr bwMode="auto">
          <a:xfrm>
            <a:off x="131763" y="3495675"/>
            <a:ext cx="1143000" cy="209550"/>
          </a:xfrm>
          <a:prstGeom prst="rect">
            <a:avLst/>
          </a:prstGeom>
          <a:solidFill>
            <a:schemeClr val="accent2">
              <a:lumMod val="40000"/>
              <a:lumOff val="60000"/>
            </a:schemeClr>
          </a:solidFill>
          <a:ln>
            <a:noFill/>
          </a:ln>
        </p:spPr>
        <p:txBody>
          <a:bodyPr lIns="96659" tIns="48330" rIns="96659" bIns="48330">
            <a:spAutoFit/>
          </a:bodyPr>
          <a:lstStyle>
            <a:lvl1pPr eaLnBrk="0" hangingPunct="0">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700" b="0"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Arial" panose="020B0604020202020204" pitchFamily="34" charset="0"/>
              </a:rPr>
              <a:t>Kao JH. Pg555/B</a:t>
            </a:r>
            <a:endParaRPr kumimoji="0" lang="en-US" altLang="en-US" sz="700" b="0"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cxnSp>
        <p:nvCxnSpPr>
          <p:cNvPr id="16" name="Straight Arrow Connector 15"/>
          <p:cNvCxnSpPr>
            <a:stCxn id="58379" idx="3"/>
          </p:cNvCxnSpPr>
          <p:nvPr/>
        </p:nvCxnSpPr>
        <p:spPr>
          <a:xfrm>
            <a:off x="1274763" y="3600450"/>
            <a:ext cx="295275" cy="1127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58377" idx="3"/>
          </p:cNvCxnSpPr>
          <p:nvPr/>
        </p:nvCxnSpPr>
        <p:spPr>
          <a:xfrm>
            <a:off x="1301750" y="3044825"/>
            <a:ext cx="295275" cy="79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382" name="TextBox 19"/>
          <p:cNvSpPr txBox="1">
            <a:spLocks noChangeArrowheads="1"/>
          </p:cNvSpPr>
          <p:nvPr/>
        </p:nvSpPr>
        <p:spPr bwMode="auto">
          <a:xfrm>
            <a:off x="131763" y="3767138"/>
            <a:ext cx="1143000" cy="209550"/>
          </a:xfrm>
          <a:prstGeom prst="rect">
            <a:avLst/>
          </a:prstGeom>
          <a:solidFill>
            <a:schemeClr val="accent2">
              <a:lumMod val="40000"/>
              <a:lumOff val="60000"/>
            </a:schemeClr>
          </a:solidFill>
          <a:ln>
            <a:noFill/>
          </a:ln>
        </p:spPr>
        <p:txBody>
          <a:bodyPr lIns="96659" tIns="48330" rIns="96659" bIns="48330">
            <a:spAutoFit/>
          </a:bodyPr>
          <a:lstStyle>
            <a:lvl1pPr eaLnBrk="0" hangingPunct="0">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700" b="0"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Arial" panose="020B0604020202020204" pitchFamily="34" charset="0"/>
              </a:rPr>
              <a:t>Kao JH. Pg555/C</a:t>
            </a:r>
            <a:endParaRPr kumimoji="0" lang="en-US" altLang="en-US" sz="700" b="0"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cxnSp>
        <p:nvCxnSpPr>
          <p:cNvPr id="19" name="Straight Arrow Connector 18"/>
          <p:cNvCxnSpPr>
            <a:stCxn id="58382" idx="3"/>
          </p:cNvCxnSpPr>
          <p:nvPr/>
        </p:nvCxnSpPr>
        <p:spPr>
          <a:xfrm flipV="1">
            <a:off x="1274763" y="3854450"/>
            <a:ext cx="295275" cy="174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384" name="TextBox 8"/>
          <p:cNvSpPr txBox="1">
            <a:spLocks noChangeArrowheads="1"/>
          </p:cNvSpPr>
          <p:nvPr/>
        </p:nvSpPr>
        <p:spPr bwMode="auto">
          <a:xfrm>
            <a:off x="131763" y="2524125"/>
            <a:ext cx="1198563" cy="209550"/>
          </a:xfrm>
          <a:prstGeom prst="rect">
            <a:avLst/>
          </a:prstGeom>
          <a:solidFill>
            <a:schemeClr val="accent2">
              <a:lumMod val="40000"/>
              <a:lumOff val="60000"/>
            </a:schemeClr>
          </a:solidFill>
          <a:ln>
            <a:noFill/>
          </a:ln>
        </p:spPr>
        <p:txBody>
          <a:bodyPr lIns="96659" tIns="48330" rIns="96659" bIns="48330">
            <a:spAutoFit/>
          </a:bodyPr>
          <a:lstStyle>
            <a:lvl1pPr eaLnBrk="0" hangingPunct="0">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700" b="0"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Arial" panose="020B0604020202020204" pitchFamily="34" charset="0"/>
              </a:rPr>
              <a:t>CDC2008, pg9/A</a:t>
            </a:r>
            <a:endParaRPr kumimoji="0" lang="en-US" altLang="en-US" sz="700" b="0"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cxnSp>
        <p:nvCxnSpPr>
          <p:cNvPr id="21" name="Straight Arrow Connector 20"/>
          <p:cNvCxnSpPr>
            <a:stCxn id="58384" idx="3"/>
          </p:cNvCxnSpPr>
          <p:nvPr/>
        </p:nvCxnSpPr>
        <p:spPr>
          <a:xfrm flipV="1">
            <a:off x="1330325" y="2557463"/>
            <a:ext cx="295275" cy="714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386" name="TextBox 22"/>
          <p:cNvSpPr txBox="1">
            <a:spLocks noChangeArrowheads="1"/>
          </p:cNvSpPr>
          <p:nvPr/>
        </p:nvSpPr>
        <p:spPr bwMode="auto">
          <a:xfrm>
            <a:off x="5948363" y="2211388"/>
            <a:ext cx="1198563" cy="211138"/>
          </a:xfrm>
          <a:prstGeom prst="rect">
            <a:avLst/>
          </a:prstGeom>
          <a:solidFill>
            <a:schemeClr val="accent2">
              <a:lumMod val="40000"/>
              <a:lumOff val="60000"/>
            </a:schemeClr>
          </a:solidFill>
          <a:ln>
            <a:noFill/>
          </a:ln>
        </p:spPr>
        <p:txBody>
          <a:bodyPr lIns="96659" tIns="48330" rIns="96659" bIns="48330">
            <a:spAutoFit/>
          </a:bodyPr>
          <a:lstStyle>
            <a:lvl1pPr eaLnBrk="0" hangingPunct="0">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700" b="0"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Arial" panose="020B0604020202020204" pitchFamily="34" charset="0"/>
              </a:rPr>
              <a:t>Trepo C. pg2055/B</a:t>
            </a:r>
            <a:endParaRPr kumimoji="0" lang="en-US" altLang="en-US" sz="700" b="0"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cxnSp>
        <p:nvCxnSpPr>
          <p:cNvPr id="24" name="Straight Arrow Connector 23"/>
          <p:cNvCxnSpPr>
            <a:stCxn id="58386" idx="1"/>
          </p:cNvCxnSpPr>
          <p:nvPr/>
        </p:nvCxnSpPr>
        <p:spPr>
          <a:xfrm flipH="1">
            <a:off x="5738813" y="2316163"/>
            <a:ext cx="2095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388" name="TextBox 26"/>
          <p:cNvSpPr txBox="1">
            <a:spLocks noChangeArrowheads="1"/>
          </p:cNvSpPr>
          <p:nvPr/>
        </p:nvSpPr>
        <p:spPr bwMode="auto">
          <a:xfrm>
            <a:off x="5851525" y="2557463"/>
            <a:ext cx="1200150" cy="322263"/>
          </a:xfrm>
          <a:prstGeom prst="rect">
            <a:avLst/>
          </a:prstGeom>
          <a:solidFill>
            <a:schemeClr val="accent2">
              <a:lumMod val="40000"/>
              <a:lumOff val="60000"/>
            </a:schemeClr>
          </a:solidFill>
          <a:ln>
            <a:noFill/>
          </a:ln>
        </p:spPr>
        <p:txBody>
          <a:bodyPr lIns="96659" tIns="48330" rIns="96659" bIns="48330">
            <a:spAutoFit/>
          </a:bodyPr>
          <a:lstStyle>
            <a:lvl1pPr eaLnBrk="0" hangingPunct="0">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700" b="0"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Arial" panose="020B0604020202020204" pitchFamily="34" charset="0"/>
              </a:rPr>
              <a:t>Kao JH. Pg556/A</a:t>
            </a:r>
            <a:endParaRPr kumimoji="0" lang="en-US" altLang="en-US" sz="700" b="0"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700" b="0"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Arial" panose="020B0604020202020204" pitchFamily="34" charset="0"/>
              </a:rPr>
              <a:t>Niederau C. pg11597/A</a:t>
            </a:r>
            <a:endParaRPr kumimoji="0" lang="en-US" altLang="en-US" sz="700" b="0"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cxnSp>
        <p:nvCxnSpPr>
          <p:cNvPr id="26" name="Straight Arrow Connector 25"/>
          <p:cNvCxnSpPr>
            <a:stCxn id="58388" idx="1"/>
          </p:cNvCxnSpPr>
          <p:nvPr/>
        </p:nvCxnSpPr>
        <p:spPr>
          <a:xfrm flipH="1" flipV="1">
            <a:off x="5641975" y="2662238"/>
            <a:ext cx="209550" cy="571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390" name="TextBox 29"/>
          <p:cNvSpPr txBox="1">
            <a:spLocks noChangeArrowheads="1"/>
          </p:cNvSpPr>
          <p:nvPr/>
        </p:nvSpPr>
        <p:spPr bwMode="auto">
          <a:xfrm>
            <a:off x="5948363" y="3435350"/>
            <a:ext cx="1198563" cy="209550"/>
          </a:xfrm>
          <a:prstGeom prst="rect">
            <a:avLst/>
          </a:prstGeom>
          <a:solidFill>
            <a:schemeClr val="accent2">
              <a:lumMod val="40000"/>
              <a:lumOff val="60000"/>
            </a:schemeClr>
          </a:solidFill>
          <a:ln>
            <a:noFill/>
          </a:ln>
        </p:spPr>
        <p:txBody>
          <a:bodyPr lIns="96659" tIns="48330" rIns="96659" bIns="48330">
            <a:spAutoFit/>
          </a:bodyPr>
          <a:lstStyle>
            <a:lvl1pPr eaLnBrk="0" hangingPunct="0">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700" b="0"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Arial" panose="020B0604020202020204" pitchFamily="34" charset="0"/>
              </a:rPr>
              <a:t>Kao JH. Pg555/D</a:t>
            </a:r>
            <a:endParaRPr kumimoji="0" lang="en-US" altLang="en-US" sz="700" b="0"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cxnSp>
        <p:nvCxnSpPr>
          <p:cNvPr id="28" name="Straight Arrow Connector 27"/>
          <p:cNvCxnSpPr>
            <a:stCxn id="58390" idx="1"/>
          </p:cNvCxnSpPr>
          <p:nvPr/>
        </p:nvCxnSpPr>
        <p:spPr>
          <a:xfrm flipH="1">
            <a:off x="5738813" y="3540125"/>
            <a:ext cx="2095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58377" idx="3"/>
          </p:cNvCxnSpPr>
          <p:nvPr/>
        </p:nvCxnSpPr>
        <p:spPr>
          <a:xfrm>
            <a:off x="1301750" y="3044825"/>
            <a:ext cx="295275" cy="1984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8" name="Slide Image Placeholder 1"/>
          <p:cNvSpPr>
            <a:spLocks noGrp="1" noRot="1" noChangeAspect="1" noTextEdit="1"/>
          </p:cNvSpPr>
          <p:nvPr>
            <p:ph type="sldImg"/>
          </p:nvPr>
        </p:nvSpPr>
        <p:spPr>
          <a:ln>
            <a:solidFill>
              <a:srgbClr val="000000">
                <a:alpha val="100000"/>
              </a:srgbClr>
            </a:solidFill>
            <a:miter lim="800000"/>
          </a:ln>
        </p:spPr>
      </p:sp>
      <p:sp>
        <p:nvSpPr>
          <p:cNvPr id="3" name="Notes Placeholder 2"/>
          <p:cNvSpPr>
            <a:spLocks noGrp="1"/>
          </p:cNvSpPr>
          <p:nvPr>
            <p:ph type="body" idx="1"/>
          </p:nvPr>
        </p:nvSpPr>
        <p:spPr>
          <a:xfrm>
            <a:off x="815975" y="4357688"/>
            <a:ext cx="5991225" cy="4449763"/>
          </a:xfrm>
        </p:spPr>
        <p:txBody>
          <a:bodyPr wrap="square" lIns="91440" tIns="45720" rIns="91440" bIns="45720" numCol="1" anchor="t" anchorCtr="0" compatLnSpc="1">
            <a:normAutofit fontScale="85000" lnSpcReduction="10000"/>
          </a:bodyPr>
          <a:lstStyle/>
          <a:p>
            <a:pPr marL="0" marR="0" lvl="0" indent="0" algn="l" defTabSz="914400" rtl="0" eaLnBrk="0" fontAlgn="base" latinLnBrk="0" hangingPunct="0">
              <a:lnSpc>
                <a:spcPct val="100000"/>
              </a:lnSpc>
              <a:spcBef>
                <a:spcPct val="30000"/>
              </a:spcBef>
              <a:spcAft>
                <a:spcPct val="0"/>
              </a:spcAft>
              <a:buClr>
                <a:srgbClr val="E2E2E2">
                  <a:lumMod val="75000"/>
                </a:srgbClr>
              </a:buClr>
              <a:buSzPct val="90000"/>
              <a:buFontTx/>
              <a:buNone/>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Transition:</a:t>
            </a:r>
            <a:endPar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
                <a:srgbClr val="E2E2E2">
                  <a:lumMod val="75000"/>
                </a:srgbClr>
              </a:buClr>
              <a:buSzPct val="90000"/>
              <a:buFontTx/>
              <a:buNone/>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In April 2017, EASL updated the CPG recommendations on the management of hepatitis B virus infection. Here we see one of the main changes related to the disease classification</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
                <a:srgbClr val="E2E2E2">
                  <a:lumMod val="75000"/>
                </a:srgbClr>
              </a:buClr>
              <a:buSzPct val="90000"/>
              <a:buFontTx/>
              <a:buNone/>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
                <a:srgbClr val="E2E2E2">
                  <a:lumMod val="75000"/>
                </a:srgbClr>
              </a:buClr>
              <a:buSzPct val="90000"/>
              <a:buFontTx/>
              <a:buNone/>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Main Messages:</a:t>
            </a:r>
            <a:endPar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80975" marR="0" lvl="0" indent="-180975" algn="l" defTabSz="914400" rtl="0" eaLnBrk="0" fontAlgn="base" latinLnBrk="0" hangingPunct="0">
              <a:lnSpc>
                <a:spcPct val="100000"/>
              </a:lnSpc>
              <a:spcBef>
                <a:spcPct val="30000"/>
              </a:spcBef>
              <a:spcAft>
                <a:spcPct val="0"/>
              </a:spcAft>
              <a:buClr>
                <a:srgbClr val="E2E2E2">
                  <a:lumMod val="75000"/>
                </a:srgbClr>
              </a:buClr>
              <a:buSzPct val="90000"/>
              <a:buFont typeface="Arial" panose="020B0604020202020204" pitchFamily="34" charset="0"/>
              <a:buChar char="•"/>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EASL Guidelines have adapted a new disease classification for the chronic states of HBV infection, based on the description of the two mains characteristics of chronicity: infection versus hepatitis </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80975" marR="0" lvl="0" indent="-180975" algn="l" defTabSz="914400" rtl="0" eaLnBrk="0" fontAlgn="base" latinLnBrk="0" hangingPunct="0">
              <a:lnSpc>
                <a:spcPct val="100000"/>
              </a:lnSpc>
              <a:spcBef>
                <a:spcPct val="30000"/>
              </a:spcBef>
              <a:spcAft>
                <a:spcPct val="0"/>
              </a:spcAft>
              <a:buClr>
                <a:srgbClr val="E2E2E2">
                  <a:lumMod val="75000"/>
                </a:srgbClr>
              </a:buClr>
              <a:buSzPct val="90000"/>
              <a:buFont typeface="Arial" panose="020B0604020202020204" pitchFamily="34" charset="0"/>
              <a:buChar char="•"/>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assessment of the patient must be done with HBV markers and liver diseases markers</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80975" marR="0" lvl="0" indent="-180975" algn="l" defTabSz="914400" rtl="0" eaLnBrk="0" fontAlgn="base" latinLnBrk="0" hangingPunct="0">
              <a:lnSpc>
                <a:spcPct val="100000"/>
              </a:lnSpc>
              <a:spcBef>
                <a:spcPct val="30000"/>
              </a:spcBef>
              <a:spcAft>
                <a:spcPct val="0"/>
              </a:spcAft>
              <a:buClr>
                <a:srgbClr val="E2E2E2">
                  <a:lumMod val="75000"/>
                </a:srgbClr>
              </a:buClr>
              <a:buSzPct val="90000"/>
              <a:buFont typeface="Arial" panose="020B0604020202020204" pitchFamily="34" charset="0"/>
              <a:buChar char="•"/>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main changes are: </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664210" marR="0" lvl="1" indent="-180975" algn="l" defTabSz="914400" rtl="0" eaLnBrk="0" fontAlgn="base" latinLnBrk="0" hangingPunct="0">
              <a:lnSpc>
                <a:spcPct val="100000"/>
              </a:lnSpc>
              <a:spcBef>
                <a:spcPct val="30000"/>
              </a:spcBef>
              <a:spcAft>
                <a:spcPct val="0"/>
              </a:spcAft>
              <a:buClr>
                <a:srgbClr val="E2E2E2">
                  <a:lumMod val="75000"/>
                </a:srgbClr>
              </a:buClr>
              <a:buSzPct val="90000"/>
              <a:buFont typeface="Arial" panose="020B0604020202020204" pitchFamily="34" charset="0"/>
              <a:buChar char="•"/>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Formerly Immunotolerant phase is now HBeAg positive chronic infection </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664210" marR="0" lvl="1" indent="-180975" algn="l" defTabSz="914400" rtl="0" eaLnBrk="0" fontAlgn="base" latinLnBrk="0" hangingPunct="0">
              <a:lnSpc>
                <a:spcPct val="100000"/>
              </a:lnSpc>
              <a:spcBef>
                <a:spcPct val="30000"/>
              </a:spcBef>
              <a:spcAft>
                <a:spcPct val="0"/>
              </a:spcAft>
              <a:buClr>
                <a:srgbClr val="E2E2E2">
                  <a:lumMod val="75000"/>
                </a:srgbClr>
              </a:buClr>
              <a:buSzPct val="90000"/>
              <a:buFont typeface="Arial" panose="020B0604020202020204" pitchFamily="34" charset="0"/>
              <a:buChar char="•"/>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Formerly Inactive carrier  phase is now HBeAg negative chronic infection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
                <a:srgbClr val="E2E2E2">
                  <a:lumMod val="75000"/>
                </a:srgbClr>
              </a:buClr>
              <a:buSzPct val="90000"/>
              <a:buFontTx/>
              <a:buNone/>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
                <a:srgbClr val="E2E2E2">
                  <a:lumMod val="75000"/>
                </a:srgbClr>
              </a:buClr>
              <a:buSzPct val="90000"/>
              <a:buFontTx/>
              <a:buNone/>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Background:</a:t>
            </a:r>
            <a:endPar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80975" marR="0" lvl="0" indent="-180975" algn="l" defTabSz="914400" rtl="0" eaLnBrk="0" fontAlgn="base" latinLnBrk="0" hangingPunct="0">
              <a:lnSpc>
                <a:spcPct val="100000"/>
              </a:lnSpc>
              <a:spcBef>
                <a:spcPct val="30000"/>
              </a:spcBef>
              <a:spcAft>
                <a:spcPct val="0"/>
              </a:spcAft>
              <a:buClr>
                <a:srgbClr val="E2E2E2">
                  <a:lumMod val="75000"/>
                </a:srgbClr>
              </a:buClr>
              <a:buSzPct val="90000"/>
              <a:buFont typeface="Arial" panose="020B0604020202020204" pitchFamily="34" charset="0"/>
              <a:buChar char="•"/>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Chronic HBV infection is a dynamic process reflecting the interaction between HBV replication and the host immune response and not all patients with chronic HBV infection have chronic hepatitis (CHB)</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80975" marR="0" lvl="0" indent="-180975" algn="l" defTabSz="914400" rtl="0" eaLnBrk="0" fontAlgn="base" latinLnBrk="0" hangingPunct="0">
              <a:lnSpc>
                <a:spcPct val="100000"/>
              </a:lnSpc>
              <a:spcBef>
                <a:spcPct val="30000"/>
              </a:spcBef>
              <a:spcAft>
                <a:spcPct val="0"/>
              </a:spcAft>
              <a:buClr>
                <a:srgbClr val="E2E2E2">
                  <a:lumMod val="75000"/>
                </a:srgbClr>
              </a:buClr>
              <a:buSzPct val="90000"/>
              <a:buFont typeface="Arial" panose="020B0604020202020204" pitchFamily="34" charset="0"/>
              <a:buChar char="•"/>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It is important to differentiate infection from hepatitis: </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664210" marR="0" lvl="1" indent="-180975" algn="l" defTabSz="914400" rtl="0" eaLnBrk="0" fontAlgn="base" latinLnBrk="0" hangingPunct="0">
              <a:lnSpc>
                <a:spcPct val="100000"/>
              </a:lnSpc>
              <a:spcBef>
                <a:spcPct val="30000"/>
              </a:spcBef>
              <a:spcAft>
                <a:spcPct val="0"/>
              </a:spcAft>
              <a:buClr>
                <a:srgbClr val="E2E2E2">
                  <a:lumMod val="75000"/>
                </a:srgbClr>
              </a:buClr>
              <a:buSzPct val="90000"/>
              <a:buFont typeface="Arial" panose="020B0604020202020204" pitchFamily="34" charset="0"/>
              <a:buChar char="•"/>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Infection means none or minimal liver disease</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664210" marR="0" lvl="1" indent="-180975" algn="l" defTabSz="914400" rtl="0" eaLnBrk="0" fontAlgn="base" latinLnBrk="0" hangingPunct="0">
              <a:lnSpc>
                <a:spcPct val="100000"/>
              </a:lnSpc>
              <a:spcBef>
                <a:spcPct val="30000"/>
              </a:spcBef>
              <a:spcAft>
                <a:spcPct val="0"/>
              </a:spcAft>
              <a:buClr>
                <a:srgbClr val="E2E2E2">
                  <a:lumMod val="75000"/>
                </a:srgbClr>
              </a:buClr>
              <a:buSzPct val="90000"/>
              <a:buFont typeface="Arial" panose="020B0604020202020204" pitchFamily="34" charset="0"/>
              <a:buChar char="•"/>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Hepatitis means moderate or severe liver disease</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80975" marR="0" lvl="0" indent="-180975" algn="l" defTabSz="914400" rtl="0" eaLnBrk="0" fontAlgn="base" latinLnBrk="0" hangingPunct="0">
              <a:lnSpc>
                <a:spcPct val="100000"/>
              </a:lnSpc>
              <a:spcBef>
                <a:spcPct val="30000"/>
              </a:spcBef>
              <a:spcAft>
                <a:spcPct val="0"/>
              </a:spcAft>
              <a:buClr>
                <a:srgbClr val="E2E2E2">
                  <a:lumMod val="75000"/>
                </a:srgbClr>
              </a:buClr>
              <a:buSzPct val="90000"/>
              <a:buFont typeface="Arial" panose="020B0604020202020204" pitchFamily="34" charset="0"/>
              <a:buChar char="•"/>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natural history of chronic HBV infection has been schematically divided into five phases, taking into account the presence of HBeAg, HBV DNA levels, alanine aminotransferase (ALT) values and eventually the presence or absence of liver inflammation.  The phases are not necessarily sequential.</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638175" marR="0" lvl="1" indent="-180975" algn="l" defTabSz="914400" rtl="0" eaLnBrk="0" fontAlgn="base" latinLnBrk="0" hangingPunct="0">
              <a:lnSpc>
                <a:spcPct val="100000"/>
              </a:lnSpc>
              <a:spcBef>
                <a:spcPct val="30000"/>
              </a:spcBef>
              <a:spcAft>
                <a:spcPct val="0"/>
              </a:spcAft>
              <a:buClr>
                <a:srgbClr val="E2E2E2">
                  <a:lumMod val="75000"/>
                </a:srgbClr>
              </a:buClr>
              <a:buSzPct val="90000"/>
              <a:buFont typeface="Arial" panose="020B0604020202020204" pitchFamily="34" charset="0"/>
              <a:buChar char="•"/>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fifth phase is the </a:t>
            </a: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HBsAg</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-negative phase (not shown on table)</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80975" marR="0" lvl="0" indent="-180975" algn="l" defTabSz="914400" rtl="0" eaLnBrk="0" fontAlgn="base" latinLnBrk="0" hangingPunct="0">
              <a:lnSpc>
                <a:spcPct val="100000"/>
              </a:lnSpc>
              <a:spcBef>
                <a:spcPct val="30000"/>
              </a:spcBef>
              <a:spcAft>
                <a:spcPct val="0"/>
              </a:spcAft>
              <a:buClr>
                <a:srgbClr val="E2E2E2">
                  <a:lumMod val="75000"/>
                </a:srgbClr>
              </a:buClr>
              <a:buSzPct val="90000"/>
              <a:buFont typeface="Arial" panose="020B0604020202020204" pitchFamily="34" charset="0"/>
              <a:buChar char="•"/>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 a significant number of patients, a single determination of HBV replication markers as well as disease activity markers does not allow an immediate classification to one of the phases</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80975" marR="0" lvl="0" indent="-180975" algn="l" defTabSz="914400" rtl="0" eaLnBrk="0" fontAlgn="base" latinLnBrk="0" hangingPunct="0">
              <a:lnSpc>
                <a:spcPct val="100000"/>
              </a:lnSpc>
              <a:spcBef>
                <a:spcPct val="30000"/>
              </a:spcBef>
              <a:spcAft>
                <a:spcPct val="0"/>
              </a:spcAft>
              <a:buClr>
                <a:srgbClr val="E2E2E2">
                  <a:lumMod val="75000"/>
                </a:srgbClr>
              </a:buClr>
              <a:buSzPct val="90000"/>
              <a:buFont typeface="Arial" panose="020B0604020202020204" pitchFamily="34" charset="0"/>
              <a:buChar char="•"/>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Serial monitoring of serum HBeAg, HBV DNA and ALT levels is required in some patients to be able to be classified, and in some cases subjects fall into a indeterminate grey area and management needs to be individualized</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80975" marR="0" lvl="0" indent="-180975" algn="l" defTabSz="914400" rtl="0" eaLnBrk="0" fontAlgn="base" latinLnBrk="0" hangingPunct="0">
              <a:lnSpc>
                <a:spcPct val="100000"/>
              </a:lnSpc>
              <a:spcBef>
                <a:spcPct val="30000"/>
              </a:spcBef>
              <a:spcAft>
                <a:spcPct val="0"/>
              </a:spcAft>
              <a:buClr>
                <a:srgbClr val="E2E2E2">
                  <a:lumMod val="75000"/>
                </a:srgbClr>
              </a:buClr>
              <a:buSzPct val="90000"/>
              <a:buFont typeface="Arial" panose="020B0604020202020204" pitchFamily="34" charset="0"/>
              <a:buChar char="•"/>
              <a:defRPr/>
            </a:pPr>
            <a:endPar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80975" marR="0" lvl="0" indent="-180975" algn="l" defTabSz="914400" rtl="0" eaLnBrk="0" fontAlgn="base" latinLnBrk="0" hangingPunct="0">
              <a:lnSpc>
                <a:spcPct val="100000"/>
              </a:lnSpc>
              <a:spcBef>
                <a:spcPct val="30000"/>
              </a:spcBef>
              <a:spcAft>
                <a:spcPct val="0"/>
              </a:spcAft>
              <a:buClr>
                <a:srgbClr val="E2E2E2">
                  <a:lumMod val="75000"/>
                </a:srgbClr>
              </a:buClr>
              <a:buSzPct val="90000"/>
              <a:buFont typeface="Arial" panose="020B0604020202020204" pitchFamily="34" charset="0"/>
              <a:buChar char="•"/>
              <a:defRPr/>
            </a:pPr>
            <a:endPar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defRPr/>
            </a:pPr>
            <a:endParaRPr kumimoji="0" lang="es-E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defRPr/>
            </a:pPr>
            <a:endParaRPr kumimoji="0" lang="es-E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defRPr/>
            </a:pPr>
            <a:endParaRPr kumimoji="0" lang="es-E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4820"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s-ES" altLang="tr-TR" sz="1200" dirty="0">
                <a:solidFill>
                  <a:srgbClr val="000000"/>
                </a:solidFill>
                <a:latin typeface="Calibri" panose="020F0502020204030204" pitchFamily="34" charset="0"/>
              </a:rPr>
            </a:fld>
            <a:endParaRPr lang="es-ES" altLang="tr-TR" sz="1200" dirty="0">
              <a:solidFill>
                <a:srgbClr val="000000"/>
              </a:solidFill>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6" name="1 Slayt Görüntüsü Yer Tutucusu"/>
          <p:cNvSpPr>
            <a:spLocks noGrp="1" noRot="1" noChangeAspect="1" noTextEdit="1"/>
          </p:cNvSpPr>
          <p:nvPr>
            <p:ph type="sldImg"/>
          </p:nvPr>
        </p:nvSpPr>
        <p:spPr>
          <a:ln>
            <a:solidFill>
              <a:srgbClr val="000000">
                <a:alpha val="100000"/>
              </a:srgbClr>
            </a:solidFill>
            <a:miter lim="800000"/>
          </a:ln>
        </p:spPr>
      </p:sp>
      <p:sp>
        <p:nvSpPr>
          <p:cNvPr id="41987" name="2 Not Yer Tutucusu"/>
          <p:cNvSpPr>
            <a:spLocks noGrp="1"/>
          </p:cNvSpPr>
          <p:nvPr>
            <p:ph type="body" idx="1"/>
          </p:nvPr>
        </p:nvSpPr>
        <p:spPr>
          <a:noFill/>
          <a:ln>
            <a:noFill/>
          </a:ln>
        </p:spPr>
        <p:txBody>
          <a:bodyPr wrap="square" lIns="91440" tIns="45720" rIns="91440" bIns="45720" anchor="t" anchorCtr="0"/>
          <a:p>
            <a:pPr lvl="0"/>
            <a:r>
              <a:rPr lang="tr-TR" altLang="tr-TR" dirty="0"/>
              <a:t>Hepatit B hastalığınin seyri ve prognozu, Hepatitis B Virüsü,</a:t>
            </a:r>
            <a:endParaRPr lang="tr-TR" altLang="tr-TR" dirty="0"/>
          </a:p>
          <a:p>
            <a:pPr lvl="0"/>
            <a:r>
              <a:rPr lang="tr-TR" altLang="tr-TR" dirty="0"/>
              <a:t>hepatosit ve vücudun immün sistemi arasındaki karşılıklı dinamik</a:t>
            </a:r>
            <a:endParaRPr lang="tr-TR" altLang="tr-TR" dirty="0"/>
          </a:p>
          <a:p>
            <a:pPr lvl="0"/>
            <a:r>
              <a:rPr lang="tr-TR" altLang="tr-TR" dirty="0"/>
              <a:t>ilişikiler sonucunda şekillenir</a:t>
            </a:r>
            <a:endParaRPr lang="tr-TR" altLang="tr-TR" dirty="0"/>
          </a:p>
        </p:txBody>
      </p:sp>
      <p:sp>
        <p:nvSpPr>
          <p:cNvPr id="41988" name="3 Slayt Numarası Yer Tutucusu"/>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tr-TR" altLang="en-US" sz="1200" dirty="0"/>
            </a:fld>
            <a:endParaRPr lang="tr-TR" altLang="en-US"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4" name="1 Slayt Görüntüsü Yer Tutucusu"/>
          <p:cNvSpPr>
            <a:spLocks noGrp="1" noRot="1" noChangeAspect="1" noTextEdit="1"/>
          </p:cNvSpPr>
          <p:nvPr>
            <p:ph type="sldImg"/>
          </p:nvPr>
        </p:nvSpPr>
        <p:spPr>
          <a:ln>
            <a:solidFill>
              <a:srgbClr val="000000">
                <a:alpha val="100000"/>
              </a:srgbClr>
            </a:solidFill>
            <a:miter lim="800000"/>
          </a:ln>
        </p:spPr>
      </p:sp>
      <p:sp>
        <p:nvSpPr>
          <p:cNvPr id="44035" name="2 Not Yer Tutucusu"/>
          <p:cNvSpPr>
            <a:spLocks noGrp="1"/>
          </p:cNvSpPr>
          <p:nvPr>
            <p:ph type="body" idx="1"/>
          </p:nvPr>
        </p:nvSpPr>
        <p:spPr>
          <a:noFill/>
          <a:ln>
            <a:noFill/>
          </a:ln>
        </p:spPr>
        <p:txBody>
          <a:bodyPr wrap="square" lIns="91440" tIns="45720" rIns="91440" bIns="45720" anchor="t" anchorCtr="0"/>
          <a:p>
            <a:pPr lvl="0"/>
            <a:r>
              <a:rPr lang="tr-TR" altLang="tr-TR" dirty="0"/>
              <a:t>Hepatit B hastalığınin seyri ve prognozu, Hepatitis B Virüsü,</a:t>
            </a:r>
            <a:endParaRPr lang="tr-TR" altLang="tr-TR" dirty="0"/>
          </a:p>
          <a:p>
            <a:pPr lvl="0"/>
            <a:r>
              <a:rPr lang="tr-TR" altLang="tr-TR" dirty="0"/>
              <a:t>hepatosit ve vücudun immün sistemi arasındaki karşılıklı dinamik</a:t>
            </a:r>
            <a:endParaRPr lang="tr-TR" altLang="tr-TR" dirty="0"/>
          </a:p>
          <a:p>
            <a:pPr lvl="0"/>
            <a:r>
              <a:rPr lang="tr-TR" altLang="tr-TR" dirty="0"/>
              <a:t>ilişikiler sonucunda şekillenir</a:t>
            </a:r>
            <a:endParaRPr lang="tr-TR" altLang="tr-TR" dirty="0"/>
          </a:p>
        </p:txBody>
      </p:sp>
      <p:sp>
        <p:nvSpPr>
          <p:cNvPr id="44036" name="3 Slayt Numarası Yer Tutucusu"/>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tr-TR" altLang="en-US" sz="1200" dirty="0"/>
            </a:fld>
            <a:endParaRPr lang="tr-TR" altLang="en-US" sz="12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4" name="1 Slayt Görüntüsü Yer Tutucusu"/>
          <p:cNvSpPr>
            <a:spLocks noGrp="1" noRot="1" noChangeAspect="1" noTextEdit="1"/>
          </p:cNvSpPr>
          <p:nvPr>
            <p:ph type="sldImg"/>
          </p:nvPr>
        </p:nvSpPr>
        <p:spPr>
          <a:ln>
            <a:solidFill>
              <a:srgbClr val="000000">
                <a:alpha val="100000"/>
              </a:srgbClr>
            </a:solidFill>
            <a:miter lim="800000"/>
          </a:ln>
        </p:spPr>
      </p:sp>
      <p:sp>
        <p:nvSpPr>
          <p:cNvPr id="49155" name="2 Not Yer Tutucusu"/>
          <p:cNvSpPr>
            <a:spLocks noGrp="1"/>
          </p:cNvSpPr>
          <p:nvPr>
            <p:ph type="body" idx="1"/>
          </p:nvPr>
        </p:nvSpPr>
        <p:spPr>
          <a:noFill/>
          <a:ln>
            <a:noFill/>
          </a:ln>
        </p:spPr>
        <p:txBody>
          <a:bodyPr wrap="square" lIns="91440" tIns="45720" rIns="91440" bIns="45720" anchor="t" anchorCtr="0"/>
          <a:p>
            <a:pPr lvl="0"/>
            <a:r>
              <a:rPr lang="tr-TR" altLang="tr-TR" dirty="0"/>
              <a:t>Hepatit B hastalığınin seyri ve prognozu, Hepatitis B Virüsü,</a:t>
            </a:r>
            <a:endParaRPr lang="tr-TR" altLang="tr-TR" dirty="0"/>
          </a:p>
          <a:p>
            <a:pPr lvl="0"/>
            <a:r>
              <a:rPr lang="tr-TR" altLang="tr-TR" dirty="0"/>
              <a:t>hepatosit ve vücudun immün sistemi arasındaki karşılıklı dinamik</a:t>
            </a:r>
            <a:endParaRPr lang="tr-TR" altLang="tr-TR" dirty="0"/>
          </a:p>
          <a:p>
            <a:pPr lvl="0"/>
            <a:r>
              <a:rPr lang="tr-TR" altLang="tr-TR" dirty="0"/>
              <a:t>ilişikiler sonucunda şekillenir</a:t>
            </a:r>
            <a:endParaRPr lang="tr-TR" altLang="tr-TR" dirty="0"/>
          </a:p>
        </p:txBody>
      </p:sp>
      <p:sp>
        <p:nvSpPr>
          <p:cNvPr id="49156" name="3 Slayt Numarası Yer Tutucusu"/>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tr-TR" altLang="en-US" sz="1200" dirty="0"/>
            </a:fld>
            <a:endParaRPr lang="tr-TR" alt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bg>
      <p:bgPr>
        <a:gradFill rotWithShape="1">
          <a:gsLst>
            <a:gs pos="0">
              <a:srgbClr val="FFFFFF">
                <a:alpha val="100000"/>
              </a:srgbClr>
            </a:gs>
            <a:gs pos="50000">
              <a:srgbClr val="C2D1ED">
                <a:alpha val="100000"/>
              </a:srgbClr>
            </a:gs>
            <a:gs pos="100000">
              <a:srgbClr val="E1E8F5">
                <a:alpha val="100000"/>
              </a:srgbClr>
            </a:gs>
          </a:gsLst>
          <a:lin ang="5400000"/>
          <a:tileRect/>
        </a:gradFill>
        <a:effectLst/>
      </p:bgPr>
    </p:bg>
    <p:spTree>
      <p:nvGrpSpPr>
        <p:cNvPr id="1" name=""/>
        <p:cNvGrpSpPr/>
        <p:nvPr/>
      </p:nvGrpSpPr>
      <p:grpSpPr>
        <a:xfrm>
          <a:off x="0" y="0"/>
          <a:ext cx="0" cy="0"/>
          <a:chOff x="0" y="0"/>
          <a:chExt cx="0" cy="0"/>
        </a:xfrm>
      </p:grpSpPr>
      <p:pic>
        <p:nvPicPr>
          <p:cNvPr id="2051" name="Picture 4"/>
          <p:cNvPicPr>
            <a:picLocks noChangeAspect="1"/>
          </p:cNvPicPr>
          <p:nvPr userDrawn="1"/>
        </p:nvPicPr>
        <p:blipFill>
          <a:blip r:embed="rId2"/>
          <a:stretch>
            <a:fillRect/>
          </a:stretch>
        </p:blipFill>
        <p:spPr>
          <a:xfrm>
            <a:off x="5940425" y="6429375"/>
            <a:ext cx="2735263" cy="246063"/>
          </a:xfrm>
          <a:prstGeom prst="rect">
            <a:avLst/>
          </a:prstGeom>
          <a:noFill/>
          <a:ln w="9525">
            <a:noFill/>
          </a:ln>
        </p:spPr>
      </p:pic>
      <p:pic>
        <p:nvPicPr>
          <p:cNvPr id="2052" name="Resim 5"/>
          <p:cNvPicPr>
            <a:picLocks noChangeAspect="1"/>
          </p:cNvPicPr>
          <p:nvPr userDrawn="1"/>
        </p:nvPicPr>
        <p:blipFill>
          <a:blip r:embed="rId3"/>
          <a:stretch>
            <a:fillRect/>
          </a:stretch>
        </p:blipFill>
        <p:spPr>
          <a:xfrm>
            <a:off x="449263" y="6407150"/>
            <a:ext cx="2154237" cy="306388"/>
          </a:xfrm>
          <a:prstGeom prst="rect">
            <a:avLst/>
          </a:prstGeom>
          <a:noFill/>
          <a:ln w="9525">
            <a:noFill/>
          </a:ln>
        </p:spPr>
      </p:pic>
      <p:sp>
        <p:nvSpPr>
          <p:cNvPr id="2" name="1 Başlık"/>
          <p:cNvSpPr>
            <a:spLocks noGrp="1"/>
          </p:cNvSpPr>
          <p:nvPr>
            <p:ph type="ctrTitle" hasCustomPrompt="1"/>
          </p:nvPr>
        </p:nvSpPr>
        <p:spPr>
          <a:xfrm>
            <a:off x="685800" y="2130425"/>
            <a:ext cx="7772400" cy="1470025"/>
          </a:xfrm>
        </p:spPr>
        <p:txBody>
          <a:bodyPr/>
          <a:lstStyle/>
          <a:p>
            <a:r>
              <a:rPr lang="tr-TR"/>
              <a:t>Asıl başlık stili için tıklatın</a:t>
            </a:r>
            <a:endParaRPr lang="tr-TR"/>
          </a:p>
        </p:txBody>
      </p:sp>
      <p:sp>
        <p:nvSpPr>
          <p:cNvPr id="3" name="2 Alt Başlık"/>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endParaRPr lang="tr-TR"/>
          </a:p>
        </p:txBody>
      </p:sp>
      <p:sp>
        <p:nvSpPr>
          <p:cNvPr id="7" name="3 Veri Yer Tutucusu"/>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0C2A9C5A-6D2E-4DFC-98EF-87A3A4B71398}" type="datetimeFigureOut">
              <a:rPr kumimoji="0" 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fld>
            <a:endParaRPr kumimoji="0" 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8" name="4 Altbilgi Yer Tutucusu"/>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9" name="5 Slayt Numarası Yer Tutucusu"/>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tr-TR" altLang="en-US" dirty="0">
                <a:latin typeface="Calibri" panose="020F0502020204030204" pitchFamily="34" charset="0"/>
              </a:rPr>
            </a:fld>
            <a:endParaRPr lang="tr-TR" altLang="en-US" dirty="0">
              <a:latin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bg>
      <p:bgPr>
        <a:gradFill rotWithShape="1">
          <a:gsLst>
            <a:gs pos="0">
              <a:srgbClr val="FFFFFF">
                <a:alpha val="100000"/>
              </a:srgbClr>
            </a:gs>
            <a:gs pos="50000">
              <a:srgbClr val="C2D1ED">
                <a:alpha val="100000"/>
              </a:srgbClr>
            </a:gs>
            <a:gs pos="100000">
              <a:srgbClr val="E1E8F5">
                <a:alpha val="100000"/>
              </a:srgbClr>
            </a:gs>
          </a:gsLst>
          <a:lin ang="5400000"/>
          <a:tileRect/>
        </a:gradFill>
        <a:effectLst/>
      </p:bgPr>
    </p:bg>
    <p:spTree>
      <p:nvGrpSpPr>
        <p:cNvPr id="1" name=""/>
        <p:cNvGrpSpPr/>
        <p:nvPr/>
      </p:nvGrpSpPr>
      <p:grpSpPr>
        <a:xfrm>
          <a:off x="0" y="0"/>
          <a:ext cx="0" cy="0"/>
          <a:chOff x="0" y="0"/>
          <a:chExt cx="0" cy="0"/>
        </a:xfrm>
      </p:grpSpPr>
      <p:pic>
        <p:nvPicPr>
          <p:cNvPr id="11267" name="Picture 4"/>
          <p:cNvPicPr>
            <a:picLocks noChangeAspect="1"/>
          </p:cNvPicPr>
          <p:nvPr userDrawn="1"/>
        </p:nvPicPr>
        <p:blipFill>
          <a:blip r:embed="rId2"/>
          <a:stretch>
            <a:fillRect/>
          </a:stretch>
        </p:blipFill>
        <p:spPr>
          <a:xfrm>
            <a:off x="5940425" y="6429375"/>
            <a:ext cx="2735263" cy="246063"/>
          </a:xfrm>
          <a:prstGeom prst="rect">
            <a:avLst/>
          </a:prstGeom>
          <a:noFill/>
          <a:ln w="9525">
            <a:noFill/>
          </a:ln>
        </p:spPr>
      </p:pic>
      <p:pic>
        <p:nvPicPr>
          <p:cNvPr id="11268" name="Resim 5"/>
          <p:cNvPicPr>
            <a:picLocks noChangeAspect="1"/>
          </p:cNvPicPr>
          <p:nvPr userDrawn="1"/>
        </p:nvPicPr>
        <p:blipFill>
          <a:blip r:embed="rId3"/>
          <a:stretch>
            <a:fillRect/>
          </a:stretch>
        </p:blipFill>
        <p:spPr>
          <a:xfrm>
            <a:off x="449263" y="6407150"/>
            <a:ext cx="2154237" cy="306388"/>
          </a:xfrm>
          <a:prstGeom prst="rect">
            <a:avLst/>
          </a:prstGeom>
          <a:noFill/>
          <a:ln w="9525">
            <a:noFill/>
          </a:ln>
        </p:spPr>
      </p:pic>
      <p:sp>
        <p:nvSpPr>
          <p:cNvPr id="2" name="1 Başlık"/>
          <p:cNvSpPr>
            <a:spLocks noGrp="1"/>
          </p:cNvSpPr>
          <p:nvPr>
            <p:ph type="title" hasCustomPrompt="1"/>
          </p:nvPr>
        </p:nvSpPr>
        <p:spPr/>
        <p:txBody>
          <a:bodyPr/>
          <a:lstStyle/>
          <a:p>
            <a:r>
              <a:rPr lang="tr-TR"/>
              <a:t>Asıl başlık stili için tıklatın</a:t>
            </a:r>
            <a:endParaRPr lang="tr-TR"/>
          </a:p>
        </p:txBody>
      </p:sp>
      <p:sp>
        <p:nvSpPr>
          <p:cNvPr id="3" name="2 Dikey Metin Yer Tutucusu"/>
          <p:cNvSpPr>
            <a:spLocks noGrp="1"/>
          </p:cNvSpPr>
          <p:nvPr>
            <p:ph type="body" orient="vert" idx="1" hasCustomPrompt="1"/>
          </p:nvPr>
        </p:nvSpPr>
        <p:spPr/>
        <p:txBody>
          <a:bodyPr vert="eaVert"/>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7" name="3 Veri Yer Tutucusu"/>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E0D6C016-BE0B-40B7-A860-072603429CB1}" type="datetimeFigureOut">
              <a:rPr kumimoji="0" 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fld>
            <a:endParaRPr kumimoji="0" 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8" name="4 Altbilgi Yer Tutucusu"/>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9" name="5 Slayt Numarası Yer Tutucusu"/>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tr-TR" altLang="en-US" dirty="0">
                <a:latin typeface="Calibri" panose="020F0502020204030204" pitchFamily="34" charset="0"/>
              </a:rPr>
            </a:fld>
            <a:endParaRPr lang="tr-TR" altLang="en-US" dirty="0">
              <a:latin typeface="Calibri" panose="020F050202020403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bg>
      <p:bgPr>
        <a:gradFill rotWithShape="1">
          <a:gsLst>
            <a:gs pos="0">
              <a:srgbClr val="FFFFFF">
                <a:alpha val="100000"/>
              </a:srgbClr>
            </a:gs>
            <a:gs pos="50000">
              <a:srgbClr val="C2D1ED">
                <a:alpha val="100000"/>
              </a:srgbClr>
            </a:gs>
            <a:gs pos="100000">
              <a:srgbClr val="E1E8F5">
                <a:alpha val="100000"/>
              </a:srgbClr>
            </a:gs>
          </a:gsLst>
          <a:lin ang="5400000"/>
          <a:tileRect/>
        </a:gradFill>
        <a:effectLst/>
      </p:bgPr>
    </p:bg>
    <p:spTree>
      <p:nvGrpSpPr>
        <p:cNvPr id="1" name=""/>
        <p:cNvGrpSpPr/>
        <p:nvPr/>
      </p:nvGrpSpPr>
      <p:grpSpPr>
        <a:xfrm>
          <a:off x="0" y="0"/>
          <a:ext cx="0" cy="0"/>
          <a:chOff x="0" y="0"/>
          <a:chExt cx="0" cy="0"/>
        </a:xfrm>
      </p:grpSpPr>
      <p:pic>
        <p:nvPicPr>
          <p:cNvPr id="12291" name="Picture 4"/>
          <p:cNvPicPr>
            <a:picLocks noChangeAspect="1"/>
          </p:cNvPicPr>
          <p:nvPr userDrawn="1"/>
        </p:nvPicPr>
        <p:blipFill>
          <a:blip r:embed="rId2"/>
          <a:stretch>
            <a:fillRect/>
          </a:stretch>
        </p:blipFill>
        <p:spPr>
          <a:xfrm>
            <a:off x="5940425" y="6429375"/>
            <a:ext cx="2735263" cy="246063"/>
          </a:xfrm>
          <a:prstGeom prst="rect">
            <a:avLst/>
          </a:prstGeom>
          <a:noFill/>
          <a:ln w="9525">
            <a:noFill/>
          </a:ln>
        </p:spPr>
      </p:pic>
      <p:pic>
        <p:nvPicPr>
          <p:cNvPr id="12292" name="Resim 5"/>
          <p:cNvPicPr>
            <a:picLocks noChangeAspect="1"/>
          </p:cNvPicPr>
          <p:nvPr userDrawn="1"/>
        </p:nvPicPr>
        <p:blipFill>
          <a:blip r:embed="rId3"/>
          <a:stretch>
            <a:fillRect/>
          </a:stretch>
        </p:blipFill>
        <p:spPr>
          <a:xfrm>
            <a:off x="449263" y="6407150"/>
            <a:ext cx="2154237" cy="306388"/>
          </a:xfrm>
          <a:prstGeom prst="rect">
            <a:avLst/>
          </a:prstGeom>
          <a:noFill/>
          <a:ln w="9525">
            <a:noFill/>
          </a:ln>
        </p:spPr>
      </p:pic>
      <p:sp>
        <p:nvSpPr>
          <p:cNvPr id="2" name="1 Dikey Başlık"/>
          <p:cNvSpPr>
            <a:spLocks noGrp="1"/>
          </p:cNvSpPr>
          <p:nvPr>
            <p:ph type="title" orient="vert" hasCustomPrompt="1"/>
          </p:nvPr>
        </p:nvSpPr>
        <p:spPr>
          <a:xfrm>
            <a:off x="6629400" y="274638"/>
            <a:ext cx="2057400" cy="5851525"/>
          </a:xfrm>
        </p:spPr>
        <p:txBody>
          <a:bodyPr vert="eaVert"/>
          <a:lstStyle/>
          <a:p>
            <a:r>
              <a:rPr lang="tr-TR"/>
              <a:t>Asıl başlık stili için tıklatın</a:t>
            </a:r>
            <a:endParaRPr lang="tr-TR"/>
          </a:p>
        </p:txBody>
      </p:sp>
      <p:sp>
        <p:nvSpPr>
          <p:cNvPr id="3" name="2 Dikey Metin Yer Tutucusu"/>
          <p:cNvSpPr>
            <a:spLocks noGrp="1"/>
          </p:cNvSpPr>
          <p:nvPr>
            <p:ph type="body" orient="vert" idx="1" hasCustomPrompt="1"/>
          </p:nvPr>
        </p:nvSpPr>
        <p:spPr>
          <a:xfrm>
            <a:off x="457200" y="274638"/>
            <a:ext cx="6019800" cy="5851525"/>
          </a:xfrm>
        </p:spPr>
        <p:txBody>
          <a:bodyPr vert="eaVert"/>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7" name="3 Veri Yer Tutucusu"/>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17749E98-731E-4679-ADBB-160A7DEDDE7A}" type="datetimeFigureOut">
              <a:rPr kumimoji="0" 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fld>
            <a:endParaRPr kumimoji="0" 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8" name="4 Altbilgi Yer Tutucusu"/>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9" name="5 Slayt Numarası Yer Tutucusu"/>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tr-TR" altLang="en-US" dirty="0">
                <a:latin typeface="Calibri" panose="020F0502020204030204" pitchFamily="34" charset="0"/>
              </a:rPr>
            </a:fld>
            <a:endParaRPr lang="tr-TR" altLang="en-US" dirty="0">
              <a:latin typeface="Calibri" panose="020F050202020403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bg>
      <p:bgPr>
        <a:gradFill rotWithShape="1">
          <a:gsLst>
            <a:gs pos="0">
              <a:srgbClr val="FFFFFF">
                <a:alpha val="100000"/>
              </a:srgbClr>
            </a:gs>
            <a:gs pos="50000">
              <a:srgbClr val="C2D1ED">
                <a:alpha val="100000"/>
              </a:srgbClr>
            </a:gs>
            <a:gs pos="100000">
              <a:srgbClr val="E1E8F5">
                <a:alpha val="100000"/>
              </a:srgbClr>
            </a:gs>
          </a:gsLst>
          <a:lin ang="540000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GB" dirty="0"/>
          </a:p>
        </p:txBody>
      </p:sp>
      <p:sp>
        <p:nvSpPr>
          <p:cNvPr id="8" name="Text Placeholder 7"/>
          <p:cNvSpPr>
            <a:spLocks noGrp="1"/>
          </p:cNvSpPr>
          <p:nvPr>
            <p:ph type="body" sz="quarter" idx="10"/>
          </p:nvPr>
        </p:nvSpPr>
        <p:spPr>
          <a:xfrm>
            <a:off x="160419" y="6249968"/>
            <a:ext cx="4410000" cy="457200"/>
          </a:xfrm>
        </p:spPr>
        <p:txBody>
          <a:bodyPr anchor="b">
            <a:noAutofit/>
          </a:bodyPr>
          <a:lstStyle>
            <a:lvl1pPr marL="0" indent="0">
              <a:spcBef>
                <a:spcPts val="0"/>
              </a:spcBef>
              <a:buNone/>
              <a:defRPr sz="1000">
                <a:solidFill>
                  <a:schemeClr val="tx1"/>
                </a:solidFill>
              </a:defRPr>
            </a:lvl1pPr>
          </a:lstStyle>
          <a:p>
            <a:pPr lvl="0"/>
            <a:endParaRPr lang="en-GB" dirty="0"/>
          </a:p>
        </p:txBody>
      </p:sp>
      <p:sp>
        <p:nvSpPr>
          <p:cNvPr id="9" name="Text Placeholder 7"/>
          <p:cNvSpPr>
            <a:spLocks noGrp="1"/>
          </p:cNvSpPr>
          <p:nvPr>
            <p:ph type="body" sz="quarter" idx="11"/>
          </p:nvPr>
        </p:nvSpPr>
        <p:spPr>
          <a:xfrm>
            <a:off x="4577335" y="6249968"/>
            <a:ext cx="4410000" cy="457200"/>
          </a:xfrm>
        </p:spPr>
        <p:txBody>
          <a:bodyPr anchor="b">
            <a:noAutofit/>
          </a:bodyPr>
          <a:lstStyle>
            <a:lvl1pPr marL="0" indent="0" algn="r">
              <a:spcBef>
                <a:spcPts val="0"/>
              </a:spcBef>
              <a:buNone/>
              <a:defRPr sz="1000">
                <a:solidFill>
                  <a:schemeClr val="tx1"/>
                </a:solidFill>
              </a:defRPr>
            </a:lvl1pPr>
          </a:lstStyle>
          <a:p>
            <a:pPr lvl="0"/>
            <a:endParaRPr lang="en-GB" dirty="0"/>
          </a:p>
        </p:txBody>
      </p:sp>
      <p:sp>
        <p:nvSpPr>
          <p:cNvPr id="4" name="Date Placeholder 3"/>
          <p:cNvSpPr>
            <a:spLocks noGrp="1"/>
          </p:cNvSpPr>
          <p:nvPr>
            <p:ph type="dt" sz="half" idx="12"/>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2BB35E1B-1C34-4742-8A8E-BAC4F1F04DDE}" type="datetimeFigureOut">
              <a:rPr kumimoji="0" 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fld>
            <a:endParaRPr kumimoji="0" 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3"/>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4"/>
          </p:nvPr>
        </p:nvSpPr>
        <p:spPr/>
        <p:txBody>
          <a:bodyPr/>
          <a:p>
            <a:pPr lvl="0" eaLnBrk="1" hangingPunct="1">
              <a:buNone/>
            </a:pPr>
            <a:fld id="{9A0DB2DC-4C9A-4742-B13C-FB6460FD3503}" type="slidenum">
              <a:rPr lang="tr-TR" altLang="en-US" dirty="0"/>
            </a:fld>
            <a:endParaRPr lang="tr-TR" altLang="en-US" dirty="0">
              <a:latin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bg>
      <p:bgPr>
        <a:gradFill rotWithShape="1">
          <a:gsLst>
            <a:gs pos="0">
              <a:srgbClr val="FFFFFF">
                <a:alpha val="100000"/>
              </a:srgbClr>
            </a:gs>
            <a:gs pos="50000">
              <a:srgbClr val="C2D1ED">
                <a:alpha val="100000"/>
              </a:srgbClr>
            </a:gs>
            <a:gs pos="100000">
              <a:srgbClr val="E1E8F5">
                <a:alpha val="100000"/>
              </a:srgbClr>
            </a:gs>
          </a:gsLst>
          <a:lin ang="5400000"/>
          <a:tileRect/>
        </a:gradFill>
        <a:effectLst/>
      </p:bgPr>
    </p:bg>
    <p:spTree>
      <p:nvGrpSpPr>
        <p:cNvPr id="1" name=""/>
        <p:cNvGrpSpPr/>
        <p:nvPr/>
      </p:nvGrpSpPr>
      <p:grpSpPr>
        <a:xfrm>
          <a:off x="0" y="0"/>
          <a:ext cx="0" cy="0"/>
          <a:chOff x="0" y="0"/>
          <a:chExt cx="0" cy="0"/>
        </a:xfrm>
      </p:grpSpPr>
      <p:pic>
        <p:nvPicPr>
          <p:cNvPr id="14339" name="Picture 12"/>
          <p:cNvPicPr>
            <a:picLocks noChangeAspect="1"/>
          </p:cNvPicPr>
          <p:nvPr userDrawn="1"/>
        </p:nvPicPr>
        <p:blipFill>
          <a:blip r:embed="rId2"/>
          <a:stretch>
            <a:fillRect/>
          </a:stretch>
        </p:blipFill>
        <p:spPr>
          <a:xfrm>
            <a:off x="0" y="768350"/>
            <a:ext cx="9144000" cy="609600"/>
          </a:xfrm>
          <a:prstGeom prst="rect">
            <a:avLst/>
          </a:prstGeom>
          <a:noFill/>
          <a:ln w="9525">
            <a:noFill/>
          </a:ln>
        </p:spPr>
      </p:pic>
      <p:cxnSp>
        <p:nvCxnSpPr>
          <p:cNvPr id="3" name="Straight Connector 9"/>
          <p:cNvCxnSpPr/>
          <p:nvPr/>
        </p:nvCxnSpPr>
        <p:spPr>
          <a:xfrm>
            <a:off x="0" y="6186488"/>
            <a:ext cx="9144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0" y="1"/>
            <a:ext cx="9144000" cy="857246"/>
          </a:xfrm>
          <a:solidFill>
            <a:schemeClr val="bg1">
              <a:lumMod val="65000"/>
            </a:schemeClr>
          </a:solidFill>
          <a:ln>
            <a:noFill/>
          </a:ln>
        </p:spPr>
        <p:txBody>
          <a:bodyPr lIns="612000" tIns="72000" rIns="0" bIns="0">
            <a:normAutofit/>
          </a:bodyPr>
          <a:lstStyle>
            <a:lvl1pPr algn="l">
              <a:defRPr sz="1800">
                <a:solidFill>
                  <a:schemeClr val="bg1"/>
                </a:solidFill>
              </a:defRPr>
            </a:lvl1pPr>
          </a:lstStyle>
          <a:p>
            <a:r>
              <a:rPr lang="en-US" dirty="0"/>
              <a:t>Click to edit Master title style</a:t>
            </a:r>
            <a:endParaRPr lang="en-US" dirty="0"/>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2BB35E1B-1C34-4742-8A8E-BAC4F1F04DDE}" type="datetimeFigureOut">
              <a:rPr kumimoji="0" 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fld>
            <a:endParaRPr kumimoji="0" 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tr-TR" altLang="en-US" dirty="0"/>
            </a:fld>
            <a:endParaRPr lang="tr-TR" altLang="en-US" dirty="0">
              <a:latin typeface="Arial" panose="020B060402020202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Only">
    <p:bg>
      <p:bgPr>
        <a:gradFill rotWithShape="1">
          <a:gsLst>
            <a:gs pos="0">
              <a:srgbClr val="FFFFFF">
                <a:alpha val="100000"/>
              </a:srgbClr>
            </a:gs>
            <a:gs pos="50000">
              <a:srgbClr val="C2D1ED">
                <a:alpha val="100000"/>
              </a:srgbClr>
            </a:gs>
            <a:gs pos="100000">
              <a:srgbClr val="E1E8F5">
                <a:alpha val="100000"/>
              </a:srgbClr>
            </a:gs>
          </a:gsLst>
          <a:lin ang="5400000"/>
          <a:tileRect/>
        </a:gra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C00000"/>
                </a:solidFill>
                <a:latin typeface="Trebuchet MS" panose="020B0603020202020204"/>
                <a:cs typeface="Trebuchet MS" panose="020B0603020202020204"/>
              </a:defRPr>
            </a:lvl1pPr>
          </a:lstStyle>
          <a:p/>
        </p:txBody>
      </p:sp>
      <p:sp>
        <p:nvSpPr>
          <p:cNvPr id="3" name="Holder 3"/>
          <p:cNvSpPr>
            <a:spLocks noGrp="1"/>
          </p:cNvSpPr>
          <p:nvPr>
            <p:ph type="ftr" sz="quarter" idx="3"/>
          </p:nvPr>
        </p:nvSpPr>
        <p:spPr>
          <a:xfrm>
            <a:off x="3124200" y="6356350"/>
            <a:ext cx="2895600" cy="365125"/>
          </a:xfrm>
          <a:prstGeom prst="rect">
            <a:avLst/>
          </a:prstGeom>
        </p:spPr>
        <p:txBody>
          <a:bodyPr vert="horz" wrap="square" lIns="0" tIns="0" rIns="0" bIns="0" numCol="1" anchor="ctr" anchorCtr="0" compatLnSpc="1"/>
          <a:lstStyle>
            <a:lvl1pPr algn="ctr">
              <a:defRPr>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4" name="Holder 4"/>
          <p:cNvSpPr>
            <a:spLocks noGrp="1"/>
          </p:cNvSpPr>
          <p:nvPr>
            <p:ph type="dt" sz="half" idx="2"/>
          </p:nvPr>
        </p:nvSpPr>
        <p:spPr>
          <a:xfrm>
            <a:off x="457200" y="6356350"/>
            <a:ext cx="2133600" cy="365125"/>
          </a:xfrm>
          <a:prstGeom prst="rect">
            <a:avLst/>
          </a:prstGeom>
        </p:spPr>
        <p:txBody>
          <a:bodyPr vert="horz" wrap="square" lIns="0" tIns="0" rIns="0" bIns="0" numCol="1" anchor="ctr" anchorCtr="0" compatLnSpc="1"/>
          <a:lstStyle>
            <a:lvl1pPr algn="l">
              <a:defRPr>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9861DA42-D993-4D7F-A638-E20A216E7DD0}" type="datetimeFigureOut">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7" name="Holder 5"/>
          <p:cNvSpPr>
            <a:spLocks noGrp="1"/>
          </p:cNvSpPr>
          <p:nvPr>
            <p:ph type="sldNum" sz="quarter" idx="4"/>
          </p:nvPr>
        </p:nvSpPr>
        <p:spPr>
          <a:xfrm>
            <a:off x="6553200" y="6356350"/>
            <a:ext cx="2133600" cy="365125"/>
          </a:xfrm>
          <a:prstGeom prst="rect">
            <a:avLst/>
          </a:prstGeom>
        </p:spPr>
        <p:txBody>
          <a:bodyPr vert="horz" wrap="square" lIns="0" tIns="0" rIns="0" bIns="0" numCol="1" anchor="ctr" anchorCtr="0" compatLnSpc="1"/>
          <a:p>
            <a:pPr algn="r" eaLnBrk="1" hangingPunct="1">
              <a:buNone/>
            </a:pPr>
            <a:fld id="{9A0DB2DC-4C9A-4742-B13C-FB6460FD3503}" type="slidenum">
              <a:rPr lang="tr-TR" altLang="tr-TR" dirty="0">
                <a:latin typeface="Calibri" panose="020F0502020204030204" pitchFamily="34" charset="0"/>
              </a:rPr>
            </a:fld>
            <a:endParaRPr lang="tr-TR" altLang="tr-TR" dirty="0">
              <a:latin typeface="Calibri" panose="020F050202020403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bg>
      <p:bgPr>
        <a:gradFill rotWithShape="1">
          <a:gsLst>
            <a:gs pos="0">
              <a:srgbClr val="FFFFFF">
                <a:alpha val="100000"/>
              </a:srgbClr>
            </a:gs>
            <a:gs pos="50000">
              <a:srgbClr val="C2D1ED">
                <a:alpha val="100000"/>
              </a:srgbClr>
            </a:gs>
            <a:gs pos="100000">
              <a:srgbClr val="E1E8F5">
                <a:alpha val="100000"/>
              </a:srgbClr>
            </a:gs>
          </a:gsLst>
          <a:lin ang="5400000"/>
          <a:tileRect/>
        </a:gradFill>
        <a:effectLst/>
      </p:bgPr>
    </p:bg>
    <p:spTree>
      <p:nvGrpSpPr>
        <p:cNvPr id="1" name=""/>
        <p:cNvGrpSpPr/>
        <p:nvPr/>
      </p:nvGrpSpPr>
      <p:grpSpPr>
        <a:xfrm>
          <a:off x="0" y="0"/>
          <a:ext cx="0" cy="0"/>
          <a:chOff x="0" y="0"/>
          <a:chExt cx="0" cy="0"/>
        </a:xfrm>
      </p:grpSpPr>
      <p:pic>
        <p:nvPicPr>
          <p:cNvPr id="3075" name="Picture 4"/>
          <p:cNvPicPr>
            <a:picLocks noChangeAspect="1"/>
          </p:cNvPicPr>
          <p:nvPr userDrawn="1"/>
        </p:nvPicPr>
        <p:blipFill>
          <a:blip r:embed="rId2"/>
          <a:stretch>
            <a:fillRect/>
          </a:stretch>
        </p:blipFill>
        <p:spPr>
          <a:xfrm>
            <a:off x="5940425" y="6429375"/>
            <a:ext cx="2735263" cy="246063"/>
          </a:xfrm>
          <a:prstGeom prst="rect">
            <a:avLst/>
          </a:prstGeom>
          <a:noFill/>
          <a:ln w="9525">
            <a:noFill/>
          </a:ln>
        </p:spPr>
      </p:pic>
      <p:pic>
        <p:nvPicPr>
          <p:cNvPr id="3076" name="Resim 5"/>
          <p:cNvPicPr>
            <a:picLocks noChangeAspect="1"/>
          </p:cNvPicPr>
          <p:nvPr userDrawn="1"/>
        </p:nvPicPr>
        <p:blipFill>
          <a:blip r:embed="rId3"/>
          <a:stretch>
            <a:fillRect/>
          </a:stretch>
        </p:blipFill>
        <p:spPr>
          <a:xfrm>
            <a:off x="449263" y="6407150"/>
            <a:ext cx="2154237" cy="306388"/>
          </a:xfrm>
          <a:prstGeom prst="rect">
            <a:avLst/>
          </a:prstGeom>
          <a:noFill/>
          <a:ln w="9525">
            <a:noFill/>
          </a:ln>
        </p:spPr>
      </p:pic>
      <p:sp>
        <p:nvSpPr>
          <p:cNvPr id="2" name="1 Başlık"/>
          <p:cNvSpPr>
            <a:spLocks noGrp="1"/>
          </p:cNvSpPr>
          <p:nvPr>
            <p:ph type="title" hasCustomPrompt="1"/>
          </p:nvPr>
        </p:nvSpPr>
        <p:spPr/>
        <p:txBody>
          <a:bodyPr/>
          <a:lstStyle/>
          <a:p>
            <a:r>
              <a:rPr lang="tr-TR"/>
              <a:t>Asıl başlık stili için tıklatın</a:t>
            </a:r>
            <a:endParaRPr lang="tr-TR"/>
          </a:p>
        </p:txBody>
      </p:sp>
      <p:sp>
        <p:nvSpPr>
          <p:cNvPr id="3" name="2 İçerik Yer Tutucusu"/>
          <p:cNvSpPr>
            <a:spLocks noGrp="1"/>
          </p:cNvSpPr>
          <p:nvPr>
            <p:ph idx="1" hasCustomPrompt="1"/>
          </p:nvPr>
        </p:nvSpPr>
        <p:spPr/>
        <p:txBody>
          <a:bodyPr/>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7" name="3 Veri Yer Tutucusu"/>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A37AFACE-330B-4727-9DFC-A7D5992361D3}" type="datetimeFigureOut">
              <a:rPr kumimoji="0" 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fld>
            <a:endParaRPr kumimoji="0" 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8" name="4 Altbilgi Yer Tutucusu"/>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9" name="5 Slayt Numarası Yer Tutucusu"/>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tr-TR" altLang="en-US" dirty="0">
                <a:latin typeface="Calibri" panose="020F0502020204030204" pitchFamily="34" charset="0"/>
              </a:rPr>
            </a:fld>
            <a:endParaRPr lang="tr-TR" altLang="en-US" dirty="0">
              <a:latin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bg>
      <p:bgPr>
        <a:gradFill rotWithShape="1">
          <a:gsLst>
            <a:gs pos="0">
              <a:srgbClr val="FFFFFF">
                <a:alpha val="100000"/>
              </a:srgbClr>
            </a:gs>
            <a:gs pos="50000">
              <a:srgbClr val="C2D1ED">
                <a:alpha val="100000"/>
              </a:srgbClr>
            </a:gs>
            <a:gs pos="100000">
              <a:srgbClr val="E1E8F5">
                <a:alpha val="100000"/>
              </a:srgbClr>
            </a:gs>
          </a:gsLst>
          <a:lin ang="5400000"/>
          <a:tileRect/>
        </a:gradFill>
        <a:effectLst/>
      </p:bgPr>
    </p:bg>
    <p:spTree>
      <p:nvGrpSpPr>
        <p:cNvPr id="1" name=""/>
        <p:cNvGrpSpPr/>
        <p:nvPr/>
      </p:nvGrpSpPr>
      <p:grpSpPr>
        <a:xfrm>
          <a:off x="0" y="0"/>
          <a:ext cx="0" cy="0"/>
          <a:chOff x="0" y="0"/>
          <a:chExt cx="0" cy="0"/>
        </a:xfrm>
      </p:grpSpPr>
      <p:pic>
        <p:nvPicPr>
          <p:cNvPr id="4099" name="Picture 4"/>
          <p:cNvPicPr>
            <a:picLocks noChangeAspect="1"/>
          </p:cNvPicPr>
          <p:nvPr userDrawn="1"/>
        </p:nvPicPr>
        <p:blipFill>
          <a:blip r:embed="rId2"/>
          <a:stretch>
            <a:fillRect/>
          </a:stretch>
        </p:blipFill>
        <p:spPr>
          <a:xfrm>
            <a:off x="5940425" y="6429375"/>
            <a:ext cx="2735263" cy="246063"/>
          </a:xfrm>
          <a:prstGeom prst="rect">
            <a:avLst/>
          </a:prstGeom>
          <a:noFill/>
          <a:ln w="9525">
            <a:noFill/>
          </a:ln>
        </p:spPr>
      </p:pic>
      <p:pic>
        <p:nvPicPr>
          <p:cNvPr id="4100" name="Resim 5"/>
          <p:cNvPicPr>
            <a:picLocks noChangeAspect="1"/>
          </p:cNvPicPr>
          <p:nvPr userDrawn="1"/>
        </p:nvPicPr>
        <p:blipFill>
          <a:blip r:embed="rId3"/>
          <a:stretch>
            <a:fillRect/>
          </a:stretch>
        </p:blipFill>
        <p:spPr>
          <a:xfrm>
            <a:off x="449263" y="6407150"/>
            <a:ext cx="2154237" cy="306388"/>
          </a:xfrm>
          <a:prstGeom prst="rect">
            <a:avLst/>
          </a:prstGeom>
          <a:noFill/>
          <a:ln w="9525">
            <a:noFill/>
          </a:ln>
        </p:spPr>
      </p:pic>
      <p:sp>
        <p:nvSpPr>
          <p:cNvPr id="2" name="1 Başlık"/>
          <p:cNvSpPr>
            <a:spLocks noGrp="1"/>
          </p:cNvSpPr>
          <p:nvPr>
            <p:ph type="title" hasCustomPrompt="1"/>
          </p:nvPr>
        </p:nvSpPr>
        <p:spPr>
          <a:xfrm>
            <a:off x="722313" y="4406900"/>
            <a:ext cx="7772400" cy="1362075"/>
          </a:xfrm>
        </p:spPr>
        <p:txBody>
          <a:bodyPr anchor="t"/>
          <a:lstStyle>
            <a:lvl1pPr algn="l">
              <a:defRPr sz="4000" b="1" cap="all"/>
            </a:lvl1pPr>
          </a:lstStyle>
          <a:p>
            <a:r>
              <a:rPr lang="tr-TR"/>
              <a:t>Asıl başlık stili için tıklatın</a:t>
            </a:r>
            <a:endParaRPr lang="tr-TR"/>
          </a:p>
        </p:txBody>
      </p:sp>
      <p:sp>
        <p:nvSpPr>
          <p:cNvPr id="3" name="2 Metin Yer Tutucusu"/>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endParaRPr lang="tr-TR"/>
          </a:p>
        </p:txBody>
      </p:sp>
      <p:sp>
        <p:nvSpPr>
          <p:cNvPr id="7" name="3 Veri Yer Tutucusu"/>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A19F9474-0DB1-4F7D-8259-845DDA9F43C1}" type="datetimeFigureOut">
              <a:rPr kumimoji="0" 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fld>
            <a:endParaRPr kumimoji="0" 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8" name="4 Altbilgi Yer Tutucusu"/>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9" name="5 Slayt Numarası Yer Tutucusu"/>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tr-TR" altLang="en-US" dirty="0">
                <a:latin typeface="Calibri" panose="020F0502020204030204" pitchFamily="34" charset="0"/>
              </a:rPr>
            </a:fld>
            <a:endParaRPr lang="tr-TR" altLang="en-US" dirty="0">
              <a:latin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bg>
      <p:bgPr>
        <a:gradFill rotWithShape="1">
          <a:gsLst>
            <a:gs pos="0">
              <a:srgbClr val="FFFFFF">
                <a:alpha val="100000"/>
              </a:srgbClr>
            </a:gs>
            <a:gs pos="50000">
              <a:srgbClr val="C2D1ED">
                <a:alpha val="100000"/>
              </a:srgbClr>
            </a:gs>
            <a:gs pos="100000">
              <a:srgbClr val="E1E8F5">
                <a:alpha val="100000"/>
              </a:srgbClr>
            </a:gs>
          </a:gsLst>
          <a:lin ang="5400000"/>
          <a:tileRect/>
        </a:gradFill>
        <a:effectLst/>
      </p:bgPr>
    </p:bg>
    <p:spTree>
      <p:nvGrpSpPr>
        <p:cNvPr id="1" name=""/>
        <p:cNvGrpSpPr/>
        <p:nvPr/>
      </p:nvGrpSpPr>
      <p:grpSpPr>
        <a:xfrm>
          <a:off x="0" y="0"/>
          <a:ext cx="0" cy="0"/>
          <a:chOff x="0" y="0"/>
          <a:chExt cx="0" cy="0"/>
        </a:xfrm>
      </p:grpSpPr>
      <p:pic>
        <p:nvPicPr>
          <p:cNvPr id="5123" name="Picture 7"/>
          <p:cNvPicPr>
            <a:picLocks noChangeAspect="1"/>
          </p:cNvPicPr>
          <p:nvPr userDrawn="1"/>
        </p:nvPicPr>
        <p:blipFill>
          <a:blip r:embed="rId2"/>
          <a:stretch>
            <a:fillRect/>
          </a:stretch>
        </p:blipFill>
        <p:spPr>
          <a:xfrm>
            <a:off x="5940425" y="6429375"/>
            <a:ext cx="2735263" cy="246063"/>
          </a:xfrm>
          <a:prstGeom prst="rect">
            <a:avLst/>
          </a:prstGeom>
          <a:noFill/>
          <a:ln w="9525">
            <a:noFill/>
          </a:ln>
        </p:spPr>
      </p:pic>
      <p:pic>
        <p:nvPicPr>
          <p:cNvPr id="5124" name="Resim 8"/>
          <p:cNvPicPr>
            <a:picLocks noChangeAspect="1"/>
          </p:cNvPicPr>
          <p:nvPr userDrawn="1"/>
        </p:nvPicPr>
        <p:blipFill>
          <a:blip r:embed="rId3"/>
          <a:stretch>
            <a:fillRect/>
          </a:stretch>
        </p:blipFill>
        <p:spPr>
          <a:xfrm>
            <a:off x="449263" y="6407150"/>
            <a:ext cx="2154237" cy="306388"/>
          </a:xfrm>
          <a:prstGeom prst="rect">
            <a:avLst/>
          </a:prstGeom>
          <a:noFill/>
          <a:ln w="9525">
            <a:noFill/>
          </a:ln>
        </p:spPr>
      </p:pic>
      <p:sp>
        <p:nvSpPr>
          <p:cNvPr id="2" name="1 Başlık"/>
          <p:cNvSpPr>
            <a:spLocks noGrp="1"/>
          </p:cNvSpPr>
          <p:nvPr>
            <p:ph type="title" hasCustomPrompt="1"/>
          </p:nvPr>
        </p:nvSpPr>
        <p:spPr/>
        <p:txBody>
          <a:bodyPr/>
          <a:lstStyle/>
          <a:p>
            <a:r>
              <a:rPr lang="tr-TR"/>
              <a:t>Asıl başlık stili için tıklatın</a:t>
            </a:r>
            <a:endParaRPr lang="tr-TR"/>
          </a:p>
        </p:txBody>
      </p:sp>
      <p:sp>
        <p:nvSpPr>
          <p:cNvPr id="3" name="2 İçerik Yer Tutucusu"/>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4" name="3 İçerik Yer Tutucusu"/>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7" name="3 Veri Yer Tutucusu"/>
          <p:cNvSpPr>
            <a:spLocks noGrp="1"/>
          </p:cNvSpPr>
          <p:nvPr>
            <p:ph type="dt" sz="half" idx="12"/>
          </p:nvPr>
        </p:nvSpPr>
        <p:spPr>
          <a:xfrm>
            <a:off x="457200" y="6356350"/>
            <a:ext cx="2133600" cy="365125"/>
          </a:xfrm>
          <a:prstGeom prst="rect">
            <a:avLst/>
          </a:prstGeom>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E701677F-B0E5-4F85-BD22-646E8AB3BBDC}" type="datetimeFigureOut">
              <a:rPr kumimoji="0" 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fld>
            <a:endParaRPr kumimoji="0" 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8" name="4 Altbilgi Yer Tutucusu"/>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9" name="5 Slayt Numarası Yer Tutucusu"/>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tr-TR" altLang="en-US" dirty="0">
                <a:latin typeface="Calibri" panose="020F0502020204030204" pitchFamily="34" charset="0"/>
              </a:rPr>
            </a:fld>
            <a:endParaRPr lang="tr-TR" altLang="en-US" dirty="0">
              <a:latin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bg>
      <p:bgPr>
        <a:gradFill rotWithShape="1">
          <a:gsLst>
            <a:gs pos="0">
              <a:srgbClr val="FFFFFF">
                <a:alpha val="100000"/>
              </a:srgbClr>
            </a:gs>
            <a:gs pos="50000">
              <a:srgbClr val="C2D1ED">
                <a:alpha val="100000"/>
              </a:srgbClr>
            </a:gs>
            <a:gs pos="100000">
              <a:srgbClr val="E1E8F5">
                <a:alpha val="100000"/>
              </a:srgbClr>
            </a:gs>
          </a:gsLst>
          <a:lin ang="5400000"/>
          <a:tileRect/>
        </a:gradFill>
        <a:effectLst/>
      </p:bgPr>
    </p:bg>
    <p:spTree>
      <p:nvGrpSpPr>
        <p:cNvPr id="1" name=""/>
        <p:cNvGrpSpPr/>
        <p:nvPr/>
      </p:nvGrpSpPr>
      <p:grpSpPr>
        <a:xfrm>
          <a:off x="0" y="0"/>
          <a:ext cx="0" cy="0"/>
          <a:chOff x="0" y="0"/>
          <a:chExt cx="0" cy="0"/>
        </a:xfrm>
      </p:grpSpPr>
      <p:pic>
        <p:nvPicPr>
          <p:cNvPr id="6147" name="Picture 4"/>
          <p:cNvPicPr>
            <a:picLocks noChangeAspect="1"/>
          </p:cNvPicPr>
          <p:nvPr userDrawn="1"/>
        </p:nvPicPr>
        <p:blipFill>
          <a:blip r:embed="rId2"/>
          <a:stretch>
            <a:fillRect/>
          </a:stretch>
        </p:blipFill>
        <p:spPr>
          <a:xfrm>
            <a:off x="5940425" y="6429375"/>
            <a:ext cx="2735263" cy="246063"/>
          </a:xfrm>
          <a:prstGeom prst="rect">
            <a:avLst/>
          </a:prstGeom>
          <a:noFill/>
          <a:ln w="9525">
            <a:noFill/>
          </a:ln>
        </p:spPr>
      </p:pic>
      <p:pic>
        <p:nvPicPr>
          <p:cNvPr id="6148" name="Resim 5"/>
          <p:cNvPicPr>
            <a:picLocks noChangeAspect="1"/>
          </p:cNvPicPr>
          <p:nvPr userDrawn="1"/>
        </p:nvPicPr>
        <p:blipFill>
          <a:blip r:embed="rId3"/>
          <a:stretch>
            <a:fillRect/>
          </a:stretch>
        </p:blipFill>
        <p:spPr>
          <a:xfrm>
            <a:off x="449263" y="6407150"/>
            <a:ext cx="2154237" cy="306388"/>
          </a:xfrm>
          <a:prstGeom prst="rect">
            <a:avLst/>
          </a:prstGeom>
          <a:noFill/>
          <a:ln w="9525">
            <a:noFill/>
          </a:ln>
        </p:spPr>
      </p:pic>
      <p:sp>
        <p:nvSpPr>
          <p:cNvPr id="2" name="1 Başlık"/>
          <p:cNvSpPr>
            <a:spLocks noGrp="1"/>
          </p:cNvSpPr>
          <p:nvPr>
            <p:ph type="title" hasCustomPrompt="1"/>
          </p:nvPr>
        </p:nvSpPr>
        <p:spPr/>
        <p:txBody>
          <a:bodyPr/>
          <a:lstStyle>
            <a:lvl1pPr>
              <a:defRPr/>
            </a:lvl1pPr>
          </a:lstStyle>
          <a:p>
            <a:r>
              <a:rPr lang="tr-TR"/>
              <a:t>Asıl başlık stili için tıklatın</a:t>
            </a:r>
            <a:endParaRPr lang="tr-TR"/>
          </a:p>
        </p:txBody>
      </p:sp>
      <p:sp>
        <p:nvSpPr>
          <p:cNvPr id="3" name="2 Metin Yer Tutucusu"/>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endParaRPr lang="tr-TR"/>
          </a:p>
        </p:txBody>
      </p:sp>
      <p:sp>
        <p:nvSpPr>
          <p:cNvPr id="4" name="3 İçerik Yer Tutucusu"/>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5" name="4 Metin Yer Tutucusu"/>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endParaRPr lang="tr-TR"/>
          </a:p>
        </p:txBody>
      </p:sp>
      <p:sp>
        <p:nvSpPr>
          <p:cNvPr id="6" name="5 İçerik Yer Tutucusu"/>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7" name="3 Veri Yer Tutucusu"/>
          <p:cNvSpPr>
            <a:spLocks noGrp="1"/>
          </p:cNvSpPr>
          <p:nvPr>
            <p:ph type="dt" sz="half" idx="12"/>
          </p:nvPr>
        </p:nvSpPr>
        <p:spPr>
          <a:xfrm>
            <a:off x="457200" y="6356350"/>
            <a:ext cx="2133600" cy="365125"/>
          </a:xfrm>
          <a:prstGeom prst="rect">
            <a:avLst/>
          </a:prstGeom>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6D7EC7C0-22E0-4E46-95AC-2895D0ADC8AB}" type="datetimeFigureOut">
              <a:rPr kumimoji="0" 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fld>
            <a:endParaRPr kumimoji="0" 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8" name="4 Altbilgi Yer Tutucusu"/>
          <p:cNvSpPr>
            <a:spLocks noGrp="1"/>
          </p:cNvSpPr>
          <p:nvPr>
            <p:ph type="ftr" sz="quarter" idx="13"/>
          </p:nvPr>
        </p:nvSpPr>
        <p:spPr>
          <a:xfrm>
            <a:off x="3124200" y="6356350"/>
            <a:ext cx="2895600" cy="365125"/>
          </a:xfrm>
          <a:prstGeom prst="rect">
            <a:avLst/>
          </a:prstGeom>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9" name="5 Slayt Numarası Yer Tutucusu"/>
          <p:cNvSpPr>
            <a:spLocks noGrp="1"/>
          </p:cNvSpPr>
          <p:nvPr>
            <p:ph type="sldNum" sz="quarter" idx="14"/>
          </p:nvPr>
        </p:nvSpPr>
        <p:spPr>
          <a:xfrm>
            <a:off x="6553200" y="6356350"/>
            <a:ext cx="2133600" cy="3651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tr-TR" altLang="en-US" dirty="0">
                <a:latin typeface="Calibri" panose="020F0502020204030204" pitchFamily="34" charset="0"/>
              </a:rPr>
            </a:fld>
            <a:endParaRPr lang="tr-TR" altLang="en-US" dirty="0">
              <a:latin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bg>
      <p:bgPr>
        <a:gradFill rotWithShape="1">
          <a:gsLst>
            <a:gs pos="0">
              <a:srgbClr val="FFFFFF">
                <a:alpha val="100000"/>
              </a:srgbClr>
            </a:gs>
            <a:gs pos="50000">
              <a:srgbClr val="C2D1ED">
                <a:alpha val="100000"/>
              </a:srgbClr>
            </a:gs>
            <a:gs pos="100000">
              <a:srgbClr val="E1E8F5">
                <a:alpha val="100000"/>
              </a:srgbClr>
            </a:gs>
          </a:gsLst>
          <a:lin ang="5400000"/>
          <a:tileRect/>
        </a:gradFill>
        <a:effectLst/>
      </p:bgPr>
    </p:bg>
    <p:spTree>
      <p:nvGrpSpPr>
        <p:cNvPr id="1" name=""/>
        <p:cNvGrpSpPr/>
        <p:nvPr/>
      </p:nvGrpSpPr>
      <p:grpSpPr>
        <a:xfrm>
          <a:off x="0" y="0"/>
          <a:ext cx="0" cy="0"/>
          <a:chOff x="0" y="0"/>
          <a:chExt cx="0" cy="0"/>
        </a:xfrm>
      </p:grpSpPr>
      <p:pic>
        <p:nvPicPr>
          <p:cNvPr id="7171" name="Picture 4"/>
          <p:cNvPicPr>
            <a:picLocks noChangeAspect="1"/>
          </p:cNvPicPr>
          <p:nvPr userDrawn="1"/>
        </p:nvPicPr>
        <p:blipFill>
          <a:blip r:embed="rId2"/>
          <a:stretch>
            <a:fillRect/>
          </a:stretch>
        </p:blipFill>
        <p:spPr>
          <a:xfrm>
            <a:off x="5940425" y="6429375"/>
            <a:ext cx="2735263" cy="246063"/>
          </a:xfrm>
          <a:prstGeom prst="rect">
            <a:avLst/>
          </a:prstGeom>
          <a:noFill/>
          <a:ln w="9525">
            <a:noFill/>
          </a:ln>
        </p:spPr>
      </p:pic>
      <p:pic>
        <p:nvPicPr>
          <p:cNvPr id="7172" name="Resim 5"/>
          <p:cNvPicPr>
            <a:picLocks noChangeAspect="1"/>
          </p:cNvPicPr>
          <p:nvPr userDrawn="1"/>
        </p:nvPicPr>
        <p:blipFill>
          <a:blip r:embed="rId3"/>
          <a:stretch>
            <a:fillRect/>
          </a:stretch>
        </p:blipFill>
        <p:spPr>
          <a:xfrm>
            <a:off x="449263" y="6407150"/>
            <a:ext cx="2154237" cy="306388"/>
          </a:xfrm>
          <a:prstGeom prst="rect">
            <a:avLst/>
          </a:prstGeom>
          <a:noFill/>
          <a:ln w="9525">
            <a:noFill/>
          </a:ln>
        </p:spPr>
      </p:pic>
      <p:sp>
        <p:nvSpPr>
          <p:cNvPr id="2" name="1 Başlık"/>
          <p:cNvSpPr>
            <a:spLocks noGrp="1"/>
          </p:cNvSpPr>
          <p:nvPr>
            <p:ph type="title" hasCustomPrompt="1"/>
          </p:nvPr>
        </p:nvSpPr>
        <p:spPr/>
        <p:txBody>
          <a:bodyPr/>
          <a:lstStyle/>
          <a:p>
            <a:r>
              <a:rPr lang="tr-TR"/>
              <a:t>Asıl başlık stili için tıklatın</a:t>
            </a:r>
            <a:endParaRPr lang="tr-TR"/>
          </a:p>
        </p:txBody>
      </p:sp>
      <p:sp>
        <p:nvSpPr>
          <p:cNvPr id="7" name="3 Veri Yer Tutucusu"/>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374E2737-517D-4B92-9512-13350F771A03}" type="datetimeFigureOut">
              <a:rPr kumimoji="0" 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fld>
            <a:endParaRPr kumimoji="0" 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8" name="4 Altbilgi Yer Tutucusu"/>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9" name="5 Slayt Numarası Yer Tutucusu"/>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tr-TR" altLang="en-US" dirty="0">
                <a:latin typeface="Calibri" panose="020F0502020204030204" pitchFamily="34" charset="0"/>
              </a:rPr>
            </a:fld>
            <a:endParaRPr lang="tr-TR" altLang="en-US" dirty="0">
              <a:latin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bg>
      <p:bgPr>
        <a:gradFill rotWithShape="1">
          <a:gsLst>
            <a:gs pos="0">
              <a:srgbClr val="FFFFFF">
                <a:alpha val="100000"/>
              </a:srgbClr>
            </a:gs>
            <a:gs pos="50000">
              <a:srgbClr val="C2D1ED">
                <a:alpha val="100000"/>
              </a:srgbClr>
            </a:gs>
            <a:gs pos="100000">
              <a:srgbClr val="E1E8F5">
                <a:alpha val="100000"/>
              </a:srgbClr>
            </a:gs>
          </a:gsLst>
          <a:lin ang="5400000"/>
          <a:tileRect/>
        </a:gradFill>
        <a:effectLst/>
      </p:bgPr>
    </p:bg>
    <p:spTree>
      <p:nvGrpSpPr>
        <p:cNvPr id="1" name=""/>
        <p:cNvGrpSpPr/>
        <p:nvPr/>
      </p:nvGrpSpPr>
      <p:grpSpPr>
        <a:xfrm>
          <a:off x="0" y="0"/>
          <a:ext cx="0" cy="0"/>
          <a:chOff x="0" y="0"/>
          <a:chExt cx="0" cy="0"/>
        </a:xfrm>
      </p:grpSpPr>
      <p:pic>
        <p:nvPicPr>
          <p:cNvPr id="8195" name="Picture 4"/>
          <p:cNvPicPr>
            <a:picLocks noChangeAspect="1"/>
          </p:cNvPicPr>
          <p:nvPr userDrawn="1"/>
        </p:nvPicPr>
        <p:blipFill>
          <a:blip r:embed="rId2"/>
          <a:stretch>
            <a:fillRect/>
          </a:stretch>
        </p:blipFill>
        <p:spPr>
          <a:xfrm>
            <a:off x="5940425" y="6429375"/>
            <a:ext cx="2735263" cy="246063"/>
          </a:xfrm>
          <a:prstGeom prst="rect">
            <a:avLst/>
          </a:prstGeom>
          <a:noFill/>
          <a:ln w="9525">
            <a:noFill/>
          </a:ln>
        </p:spPr>
      </p:pic>
      <p:pic>
        <p:nvPicPr>
          <p:cNvPr id="8196" name="Resim 5"/>
          <p:cNvPicPr>
            <a:picLocks noChangeAspect="1"/>
          </p:cNvPicPr>
          <p:nvPr userDrawn="1"/>
        </p:nvPicPr>
        <p:blipFill>
          <a:blip r:embed="rId3"/>
          <a:stretch>
            <a:fillRect/>
          </a:stretch>
        </p:blipFill>
        <p:spPr>
          <a:xfrm>
            <a:off x="449263" y="6407150"/>
            <a:ext cx="2154237" cy="306388"/>
          </a:xfrm>
          <a:prstGeom prst="rect">
            <a:avLst/>
          </a:prstGeom>
          <a:noFill/>
          <a:ln w="9525">
            <a:noFill/>
          </a:ln>
        </p:spPr>
      </p:pic>
      <p:sp>
        <p:nvSpPr>
          <p:cNvPr id="7" name="3 Veri Yer Tutucusu"/>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BB41623E-C9D3-43C0-8AE8-9BF062BA9648}" type="datetimeFigureOut">
              <a:rPr kumimoji="0" 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fld>
            <a:endParaRPr kumimoji="0" 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8" name="4 Altbilgi Yer Tutucusu"/>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9" name="5 Slayt Numarası Yer Tutucusu"/>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tr-TR" altLang="en-US" dirty="0">
                <a:latin typeface="Calibri" panose="020F0502020204030204" pitchFamily="34" charset="0"/>
              </a:rPr>
            </a:fld>
            <a:endParaRPr lang="tr-TR" altLang="en-US" dirty="0">
              <a:latin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bg>
      <p:bgPr>
        <a:gradFill rotWithShape="1">
          <a:gsLst>
            <a:gs pos="0">
              <a:srgbClr val="FFFFFF">
                <a:alpha val="100000"/>
              </a:srgbClr>
            </a:gs>
            <a:gs pos="50000">
              <a:srgbClr val="C2D1ED">
                <a:alpha val="100000"/>
              </a:srgbClr>
            </a:gs>
            <a:gs pos="100000">
              <a:srgbClr val="E1E8F5">
                <a:alpha val="100000"/>
              </a:srgbClr>
            </a:gs>
          </a:gsLst>
          <a:lin ang="5400000"/>
          <a:tileRect/>
        </a:gradFill>
        <a:effectLst/>
      </p:bgPr>
    </p:bg>
    <p:spTree>
      <p:nvGrpSpPr>
        <p:cNvPr id="1" name=""/>
        <p:cNvGrpSpPr/>
        <p:nvPr/>
      </p:nvGrpSpPr>
      <p:grpSpPr>
        <a:xfrm>
          <a:off x="0" y="0"/>
          <a:ext cx="0" cy="0"/>
          <a:chOff x="0" y="0"/>
          <a:chExt cx="0" cy="0"/>
        </a:xfrm>
      </p:grpSpPr>
      <p:pic>
        <p:nvPicPr>
          <p:cNvPr id="9219" name="Picture 7"/>
          <p:cNvPicPr>
            <a:picLocks noChangeAspect="1"/>
          </p:cNvPicPr>
          <p:nvPr userDrawn="1"/>
        </p:nvPicPr>
        <p:blipFill>
          <a:blip r:embed="rId2"/>
          <a:stretch>
            <a:fillRect/>
          </a:stretch>
        </p:blipFill>
        <p:spPr>
          <a:xfrm>
            <a:off x="5940425" y="6429375"/>
            <a:ext cx="2735263" cy="246063"/>
          </a:xfrm>
          <a:prstGeom prst="rect">
            <a:avLst/>
          </a:prstGeom>
          <a:noFill/>
          <a:ln w="9525">
            <a:noFill/>
          </a:ln>
        </p:spPr>
      </p:pic>
      <p:pic>
        <p:nvPicPr>
          <p:cNvPr id="9220" name="Resim 8"/>
          <p:cNvPicPr>
            <a:picLocks noChangeAspect="1"/>
          </p:cNvPicPr>
          <p:nvPr userDrawn="1"/>
        </p:nvPicPr>
        <p:blipFill>
          <a:blip r:embed="rId3"/>
          <a:stretch>
            <a:fillRect/>
          </a:stretch>
        </p:blipFill>
        <p:spPr>
          <a:xfrm>
            <a:off x="449263" y="6407150"/>
            <a:ext cx="2154237" cy="306388"/>
          </a:xfrm>
          <a:prstGeom prst="rect">
            <a:avLst/>
          </a:prstGeom>
          <a:noFill/>
          <a:ln w="9525">
            <a:noFill/>
          </a:ln>
        </p:spPr>
      </p:pic>
      <p:sp>
        <p:nvSpPr>
          <p:cNvPr id="2" name="1 Başlık"/>
          <p:cNvSpPr>
            <a:spLocks noGrp="1"/>
          </p:cNvSpPr>
          <p:nvPr>
            <p:ph type="title" hasCustomPrompt="1"/>
          </p:nvPr>
        </p:nvSpPr>
        <p:spPr>
          <a:xfrm>
            <a:off x="457200" y="273050"/>
            <a:ext cx="3008313" cy="1162050"/>
          </a:xfrm>
        </p:spPr>
        <p:txBody>
          <a:bodyPr anchor="b"/>
          <a:lstStyle>
            <a:lvl1pPr algn="l">
              <a:defRPr sz="2000" b="1"/>
            </a:lvl1pPr>
          </a:lstStyle>
          <a:p>
            <a:r>
              <a:rPr lang="tr-TR"/>
              <a:t>Asıl başlık stili için tıklatın</a:t>
            </a:r>
            <a:endParaRPr lang="tr-TR"/>
          </a:p>
        </p:txBody>
      </p:sp>
      <p:sp>
        <p:nvSpPr>
          <p:cNvPr id="3" name="2 İçerik Yer Tutucusu"/>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4" name="3 Metin Yer Tutucusu"/>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endParaRPr lang="tr-TR"/>
          </a:p>
        </p:txBody>
      </p:sp>
      <p:sp>
        <p:nvSpPr>
          <p:cNvPr id="7" name="3 Veri Yer Tutucusu"/>
          <p:cNvSpPr>
            <a:spLocks noGrp="1"/>
          </p:cNvSpPr>
          <p:nvPr>
            <p:ph type="dt" sz="half" idx="12"/>
          </p:nvPr>
        </p:nvSpPr>
        <p:spPr>
          <a:xfrm>
            <a:off x="457200" y="6356350"/>
            <a:ext cx="2133600" cy="365125"/>
          </a:xfrm>
          <a:prstGeom prst="rect">
            <a:avLst/>
          </a:prstGeom>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2E1246C8-3768-47F2-8150-4A9213DE2FF3}" type="datetimeFigureOut">
              <a:rPr kumimoji="0" 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fld>
            <a:endParaRPr kumimoji="0" 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8" name="4 Altbilgi Yer Tutucusu"/>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9" name="5 Slayt Numarası Yer Tutucusu"/>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tr-TR" altLang="en-US" dirty="0">
                <a:latin typeface="Calibri" panose="020F0502020204030204" pitchFamily="34" charset="0"/>
              </a:rPr>
            </a:fld>
            <a:endParaRPr lang="tr-TR" altLang="en-US" dirty="0">
              <a:latin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bg>
      <p:bgPr>
        <a:gradFill rotWithShape="1">
          <a:gsLst>
            <a:gs pos="0">
              <a:srgbClr val="FFFFFF">
                <a:alpha val="100000"/>
              </a:srgbClr>
            </a:gs>
            <a:gs pos="50000">
              <a:srgbClr val="C2D1ED">
                <a:alpha val="100000"/>
              </a:srgbClr>
            </a:gs>
            <a:gs pos="100000">
              <a:srgbClr val="E1E8F5">
                <a:alpha val="100000"/>
              </a:srgbClr>
            </a:gs>
          </a:gsLst>
          <a:lin ang="5400000"/>
          <a:tileRect/>
        </a:gradFill>
        <a:effectLst/>
      </p:bgPr>
    </p:bg>
    <p:spTree>
      <p:nvGrpSpPr>
        <p:cNvPr id="1" name=""/>
        <p:cNvGrpSpPr/>
        <p:nvPr/>
      </p:nvGrpSpPr>
      <p:grpSpPr>
        <a:xfrm>
          <a:off x="0" y="0"/>
          <a:ext cx="0" cy="0"/>
          <a:chOff x="0" y="0"/>
          <a:chExt cx="0" cy="0"/>
        </a:xfrm>
      </p:grpSpPr>
      <p:pic>
        <p:nvPicPr>
          <p:cNvPr id="10243" name="Picture 7"/>
          <p:cNvPicPr>
            <a:picLocks noChangeAspect="1"/>
          </p:cNvPicPr>
          <p:nvPr userDrawn="1"/>
        </p:nvPicPr>
        <p:blipFill>
          <a:blip r:embed="rId2"/>
          <a:stretch>
            <a:fillRect/>
          </a:stretch>
        </p:blipFill>
        <p:spPr>
          <a:xfrm>
            <a:off x="5940425" y="6429375"/>
            <a:ext cx="2735263" cy="246063"/>
          </a:xfrm>
          <a:prstGeom prst="rect">
            <a:avLst/>
          </a:prstGeom>
          <a:noFill/>
          <a:ln w="9525">
            <a:noFill/>
          </a:ln>
        </p:spPr>
      </p:pic>
      <p:pic>
        <p:nvPicPr>
          <p:cNvPr id="10244" name="Resim 8"/>
          <p:cNvPicPr>
            <a:picLocks noChangeAspect="1"/>
          </p:cNvPicPr>
          <p:nvPr userDrawn="1"/>
        </p:nvPicPr>
        <p:blipFill>
          <a:blip r:embed="rId3"/>
          <a:stretch>
            <a:fillRect/>
          </a:stretch>
        </p:blipFill>
        <p:spPr>
          <a:xfrm>
            <a:off x="449263" y="6407150"/>
            <a:ext cx="2154237" cy="306388"/>
          </a:xfrm>
          <a:prstGeom prst="rect">
            <a:avLst/>
          </a:prstGeom>
          <a:noFill/>
          <a:ln w="9525">
            <a:noFill/>
          </a:ln>
        </p:spPr>
      </p:pic>
      <p:sp>
        <p:nvSpPr>
          <p:cNvPr id="2" name="1 Başlık"/>
          <p:cNvSpPr>
            <a:spLocks noGrp="1"/>
          </p:cNvSpPr>
          <p:nvPr>
            <p:ph type="title" hasCustomPrompt="1"/>
          </p:nvPr>
        </p:nvSpPr>
        <p:spPr>
          <a:xfrm>
            <a:off x="1792288" y="4800600"/>
            <a:ext cx="5486400" cy="566738"/>
          </a:xfrm>
        </p:spPr>
        <p:txBody>
          <a:bodyPr anchor="b"/>
          <a:lstStyle>
            <a:lvl1pPr algn="l">
              <a:defRPr sz="2000" b="1"/>
            </a:lvl1pPr>
          </a:lstStyle>
          <a:p>
            <a:r>
              <a:rPr lang="tr-TR"/>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tr-TR" sz="3200" b="0" i="0" u="none" strike="noStrike" kern="1200" cap="none" spc="0" normalizeH="0" baseline="0" noProof="0">
              <a:ln>
                <a:noFill/>
              </a:ln>
              <a:solidFill>
                <a:schemeClr val="tx1"/>
              </a:solidFill>
              <a:effectLst/>
              <a:uLnTx/>
              <a:uFillTx/>
              <a:latin typeface="+mn-lt"/>
              <a:ea typeface="+mn-ea"/>
              <a:cs typeface="+mn-cs"/>
            </a:endParaRPr>
          </a:p>
        </p:txBody>
      </p:sp>
      <p:sp>
        <p:nvSpPr>
          <p:cNvPr id="4" name="3 Metin Yer Tutucusu"/>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endParaRPr lang="tr-TR"/>
          </a:p>
        </p:txBody>
      </p:sp>
      <p:sp>
        <p:nvSpPr>
          <p:cNvPr id="7" name="3 Veri Yer Tutucusu"/>
          <p:cNvSpPr>
            <a:spLocks noGrp="1"/>
          </p:cNvSpPr>
          <p:nvPr>
            <p:ph type="dt" sz="half" idx="12"/>
          </p:nvPr>
        </p:nvSpPr>
        <p:spPr>
          <a:xfrm>
            <a:off x="457200" y="6356350"/>
            <a:ext cx="2133600" cy="365125"/>
          </a:xfrm>
          <a:prstGeom prst="rect">
            <a:avLst/>
          </a:prstGeom>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4E989B00-7FC4-411E-9D2F-1534326CBB0C}" type="datetimeFigureOut">
              <a:rPr kumimoji="0" 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fld>
            <a:endParaRPr kumimoji="0" 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8" name="4 Altbilgi Yer Tutucusu"/>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9" name="5 Slayt Numarası Yer Tutucusu"/>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tr-TR" altLang="en-US" dirty="0">
                <a:latin typeface="Calibri" panose="020F0502020204030204" pitchFamily="34" charset="0"/>
              </a:rPr>
            </a:fld>
            <a:endParaRPr lang="tr-TR" altLang="en-US" dirty="0">
              <a:latin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50000">
              <a:srgbClr val="C2D1ED">
                <a:alpha val="100000"/>
              </a:srgbClr>
            </a:gs>
            <a:gs pos="100000">
              <a:srgbClr val="E1E8F5">
                <a:alpha val="100000"/>
              </a:srgbClr>
            </a:gs>
          </a:gsLst>
          <a:lin ang="5400000"/>
          <a:tileRect/>
        </a:gradFill>
        <a:effectLst/>
      </p:bgPr>
    </p:bg>
    <p:spTree>
      <p:nvGrpSpPr>
        <p:cNvPr id="1" name=""/>
        <p:cNvGrpSpPr/>
        <p:nvPr/>
      </p:nvGrpSpPr>
      <p:grpSpPr/>
      <p:sp>
        <p:nvSpPr>
          <p:cNvPr id="1026" name="1 Başlık Yer Tutucusu"/>
          <p:cNvSpPr>
            <a:spLocks noGrp="1"/>
          </p:cNvSpPr>
          <p:nvPr>
            <p:ph type="title"/>
          </p:nvPr>
        </p:nvSpPr>
        <p:spPr>
          <a:xfrm>
            <a:off x="457200" y="274638"/>
            <a:ext cx="8229600" cy="1143000"/>
          </a:xfrm>
          <a:prstGeom prst="rect">
            <a:avLst/>
          </a:prstGeom>
          <a:noFill/>
          <a:ln w="9525">
            <a:noFill/>
          </a:ln>
        </p:spPr>
        <p:txBody>
          <a:bodyPr anchor="ctr" anchorCtr="0"/>
          <a:p>
            <a:pPr lvl="0"/>
            <a:r>
              <a:rPr lang="tr-TR" altLang="tr-TR" dirty="0"/>
              <a:t>Asıl başlık stili için tıklatın</a:t>
            </a:r>
            <a:endParaRPr lang="tr-TR" altLang="tr-TR" dirty="0"/>
          </a:p>
        </p:txBody>
      </p:sp>
      <p:sp>
        <p:nvSpPr>
          <p:cNvPr id="1027" name="2 Metin Yer Tutucusu"/>
          <p:cNvSpPr>
            <a:spLocks noGrp="1"/>
          </p:cNvSpPr>
          <p:nvPr>
            <p:ph type="body" idx="1"/>
          </p:nvPr>
        </p:nvSpPr>
        <p:spPr>
          <a:xfrm>
            <a:off x="457200" y="1600200"/>
            <a:ext cx="8229600" cy="4525963"/>
          </a:xfrm>
          <a:prstGeom prst="rect">
            <a:avLst/>
          </a:prstGeom>
          <a:noFill/>
          <a:ln w="9525">
            <a:noFill/>
          </a:ln>
        </p:spPr>
        <p:txBody>
          <a:bodyPr/>
          <a:p>
            <a:pPr lvl="0"/>
            <a:r>
              <a:rPr lang="tr-TR" altLang="tr-TR" dirty="0"/>
              <a:t>Asıl metin stillerini düzenlemek için tıklatın</a:t>
            </a:r>
            <a:endParaRPr lang="tr-TR" altLang="tr-TR" dirty="0"/>
          </a:p>
          <a:p>
            <a:pPr lvl="1"/>
            <a:r>
              <a:rPr lang="tr-TR" altLang="tr-TR" dirty="0"/>
              <a:t>İkinci düzey</a:t>
            </a:r>
            <a:endParaRPr lang="tr-TR" altLang="tr-TR" dirty="0"/>
          </a:p>
          <a:p>
            <a:pPr lvl="2"/>
            <a:r>
              <a:rPr lang="tr-TR" altLang="tr-TR" dirty="0"/>
              <a:t>Üçüncü düzey</a:t>
            </a:r>
            <a:endParaRPr lang="tr-TR" altLang="tr-TR" dirty="0"/>
          </a:p>
          <a:p>
            <a:pPr lvl="3"/>
            <a:r>
              <a:rPr lang="tr-TR" altLang="tr-TR" dirty="0"/>
              <a:t>Dördüncü düzey</a:t>
            </a:r>
            <a:endParaRPr lang="tr-TR" altLang="tr-TR" dirty="0"/>
          </a:p>
          <a:p>
            <a:pPr lvl="4"/>
            <a:r>
              <a:rPr lang="tr-TR" altLang="tr-TR" dirty="0"/>
              <a:t>Beşinci düzey</a:t>
            </a:r>
            <a:endParaRPr lang="tr-TR" altLang="tr-TR" dirty="0"/>
          </a:p>
        </p:txBody>
      </p:sp>
      <p:sp>
        <p:nvSpPr>
          <p:cNvPr id="4" name="3 Veri Yer Tutucusu"/>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lstStyle>
            <a:lvl1pPr eaLnBrk="1" hangingPunct="1">
              <a:defRPr sz="1200">
                <a:solidFill>
                  <a:srgbClr val="898989"/>
                </a:solidFill>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2BB35E1B-1C34-4742-8A8E-BAC4F1F04DDE}" type="datetimeFigureOut">
              <a:rPr kumimoji="0" 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fld>
            <a:endParaRPr kumimoji="0" 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lstStyle>
            <a:lvl1pPr algn="ctr" eaLnBrk="1" hangingPunct="1">
              <a:defRPr sz="1200">
                <a:solidFill>
                  <a:srgbClr val="898989"/>
                </a:solidFill>
                <a:latin typeface="Calibri" panose="020F050202020403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pitchFamily="34" charset="0"/>
              </a:defRPr>
            </a:lvl1pPr>
          </a:lstStyle>
          <a:p>
            <a:pPr lvl="0" eaLnBrk="1" hangingPunct="1">
              <a:buNone/>
            </a:pPr>
            <a:fld id="{9A0DB2DC-4C9A-4742-B13C-FB6460FD3503}" type="slidenum">
              <a:rPr lang="tr-TR" altLang="en-US" dirty="0"/>
            </a:fld>
            <a:endParaRPr lang="tr-TR" altLang="en-US" dirty="0">
              <a:latin typeface="Arial" panose="020B0604020202020204" pitchFamily="34" charset="0"/>
            </a:endParaRPr>
          </a:p>
        </p:txBody>
      </p:sp>
      <p:sp>
        <p:nvSpPr>
          <p:cNvPr id="1031" name="MSIPCMContentMarking" descr="{&quot;HashCode&quot;:1448793906,&quot;Placement&quot;:&quot;Footer&quot;}"/>
          <p:cNvSpPr txBox="1">
            <a:spLocks noChangeArrowheads="1"/>
          </p:cNvSpPr>
          <p:nvPr/>
        </p:nvSpPr>
        <p:spPr bwMode="auto">
          <a:xfrm>
            <a:off x="0" y="6596063"/>
            <a:ext cx="2333625" cy="261938"/>
          </a:xfrm>
          <a:prstGeom prst="rect">
            <a:avLst/>
          </a:prstGeom>
          <a:noFill/>
          <a:ln>
            <a:noFill/>
          </a:ln>
        </p:spPr>
        <p:txBody>
          <a:bodyPr lIns="0" tIns="0" rIns="0" bIns="0" anchor="ctr" anchorCtr="1">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it-IT" altLang="tr-TR" sz="1000" b="0" i="0" u="none" strike="noStrike" kern="1200" cap="none" spc="0" normalizeH="0" baseline="0" noProof="0">
                <a:ln>
                  <a:noFill/>
                </a:ln>
                <a:solidFill>
                  <a:srgbClr val="317100"/>
                </a:solidFill>
                <a:effectLst/>
                <a:uLnTx/>
                <a:uFillTx/>
                <a:latin typeface="Calibri" panose="020F0502020204030204" pitchFamily="34" charset="0"/>
                <a:ea typeface="+mn-ea"/>
                <a:cs typeface="+mn-cs"/>
              </a:rPr>
              <a:t>Veri Sınıflandırma Tipi: Genel / General</a:t>
            </a:r>
            <a:endParaRPr kumimoji="0" lang="tr-TR" altLang="tr-TR" sz="1000" b="0" i="0" u="none" strike="noStrike" kern="1200" cap="none" spc="0" normalizeH="0" baseline="0" noProof="0">
              <a:ln>
                <a:noFill/>
              </a:ln>
              <a:solidFill>
                <a:srgbClr val="317100"/>
              </a:solidFill>
              <a:effectLst/>
              <a:uLnTx/>
              <a:uFillTx/>
              <a:latin typeface="Calibri" panose="020F050202020403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0.png"/><Relationship Id="rId1"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32.png"/><Relationship Id="rId1"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5.jpeg"/><Relationship Id="rId1" Type="http://schemas.openxmlformats.org/officeDocument/2006/relationships/image" Target="../media/image34.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6.wmf"/></Relationships>
</file>

<file path=ppt/slides/_rels/slide3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2.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4.png"/><Relationship Id="rId1" Type="http://schemas.openxmlformats.org/officeDocument/2006/relationships/image" Target="../media/image43.png"/></Relationships>
</file>

<file path=ppt/slides/_rels/slide44.xml.rels><?xml version="1.0" encoding="UTF-8" standalone="yes"?>
<Relationships xmlns="http://schemas.openxmlformats.org/package/2006/relationships"><Relationship Id="rId5" Type="http://schemas.openxmlformats.org/officeDocument/2006/relationships/vmlDrawing" Target="../drawings/vmlDrawing1.vml"/><Relationship Id="rId4" Type="http://schemas.openxmlformats.org/officeDocument/2006/relationships/slideLayout" Target="../slideLayouts/slideLayout7.xml"/><Relationship Id="rId3" Type="http://schemas.openxmlformats.org/officeDocument/2006/relationships/image" Target="../media/image45.emf"/><Relationship Id="rId2" Type="http://schemas.openxmlformats.org/officeDocument/2006/relationships/oleObject" Target="../embeddings/oleObject1.bin"/><Relationship Id="rId1" Type="http://schemas.openxmlformats.org/officeDocument/2006/relationships/tags" Target="../tags/tag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7.png"/><Relationship Id="rId1" Type="http://schemas.openxmlformats.org/officeDocument/2006/relationships/image" Target="../media/image46.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png"/></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10" name="2 İçerik Yer Tutucusu"/>
          <p:cNvSpPr>
            <a:spLocks noGrp="1"/>
          </p:cNvSpPr>
          <p:nvPr>
            <p:ph idx="1" hasCustomPrompt="1"/>
          </p:nvPr>
        </p:nvSpPr>
        <p:spPr>
          <a:xfrm>
            <a:off x="457200" y="3284855"/>
            <a:ext cx="8229600" cy="1630363"/>
          </a:xfrm>
        </p:spPr>
        <p:txBody>
          <a:bodyPr vert="horz" wrap="square" lIns="91440" tIns="45720" rIns="91440" bIns="45720" anchor="t" anchorCtr="0"/>
          <a:p>
            <a:pPr marL="0" indent="0" algn="ctr">
              <a:lnSpc>
                <a:spcPct val="150000"/>
              </a:lnSpc>
              <a:spcBef>
                <a:spcPct val="0"/>
              </a:spcBef>
              <a:buNone/>
            </a:pPr>
            <a:r>
              <a:rPr lang="tr-TR" altLang="tr-TR" b="1" dirty="0"/>
              <a:t>Kronik Hepatit B Aktivasyonu </a:t>
            </a:r>
            <a:endParaRPr lang="tr-TR" altLang="tr-TR" b="1" dirty="0"/>
          </a:p>
          <a:p>
            <a:pPr marL="0" indent="0" algn="ctr">
              <a:lnSpc>
                <a:spcPct val="150000"/>
              </a:lnSpc>
              <a:spcBef>
                <a:spcPct val="0"/>
              </a:spcBef>
              <a:buNone/>
            </a:pPr>
            <a:r>
              <a:rPr lang="tr-TR" altLang="tr-TR" b="1" dirty="0"/>
              <a:t>Hastaya Yaklaşım</a:t>
            </a:r>
            <a:endParaRPr lang="tr-TR" altLang="tr-TR" b="1" dirty="0"/>
          </a:p>
        </p:txBody>
      </p:sp>
      <p:sp>
        <p:nvSpPr>
          <p:cNvPr id="17411" name="Rectangle 3"/>
          <p:cNvSpPr txBox="1"/>
          <p:nvPr/>
        </p:nvSpPr>
        <p:spPr>
          <a:xfrm>
            <a:off x="539750" y="4796473"/>
            <a:ext cx="6592888" cy="1550987"/>
          </a:xfrm>
          <a:prstGeom prst="rect">
            <a:avLst/>
          </a:prstGeom>
          <a:no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tr-TR" altLang="tr-TR" sz="2400" b="1" dirty="0">
                <a:cs typeface="Arial" panose="020B0604020202020204" pitchFamily="34" charset="0"/>
              </a:rPr>
              <a:t>Dr. Süda TEKİN </a:t>
            </a:r>
            <a:endParaRPr lang="tr-TR" altLang="tr-TR" sz="2400" b="1" dirty="0">
              <a:cs typeface="Arial" panose="020B0604020202020204" pitchFamily="34" charset="0"/>
            </a:endParaRPr>
          </a:p>
          <a:p>
            <a:pPr marL="0" lvl="0" indent="0" eaLnBrk="1" hangingPunct="1">
              <a:spcBef>
                <a:spcPct val="0"/>
              </a:spcBef>
              <a:buNone/>
            </a:pPr>
            <a:r>
              <a:rPr lang="tr-TR" altLang="tr-TR" sz="2000" dirty="0">
                <a:cs typeface="Arial" panose="020B0604020202020204" pitchFamily="34" charset="0"/>
              </a:rPr>
              <a:t>Acıbadem Hastanesi</a:t>
            </a:r>
            <a:endParaRPr lang="tr-TR" altLang="tr-TR" sz="2000" dirty="0">
              <a:cs typeface="Arial" panose="020B0604020202020204" pitchFamily="34" charset="0"/>
            </a:endParaRPr>
          </a:p>
          <a:p>
            <a:pPr marL="0" lvl="0" indent="0" eaLnBrk="1" hangingPunct="1">
              <a:spcBef>
                <a:spcPct val="0"/>
              </a:spcBef>
              <a:buNone/>
            </a:pPr>
            <a:r>
              <a:rPr lang="tr-TR" altLang="tr-TR" sz="2000" dirty="0">
                <a:cs typeface="Arial" panose="020B0604020202020204" pitchFamily="34" charset="0"/>
              </a:rPr>
              <a:t>İnfeksiyon Hastalıkları ve Klinik Mikrobiyoloji Bölümü</a:t>
            </a:r>
            <a:endParaRPr lang="tr-TR" altLang="tr-TR" sz="2000" dirty="0">
              <a:ea typeface="Arial" panose="020B0604020202020204" pitchFamily="34" charset="0"/>
            </a:endParaRPr>
          </a:p>
        </p:txBody>
      </p:sp>
      <p:pic>
        <p:nvPicPr>
          <p:cNvPr id="5124" name="Picture 1"/>
          <p:cNvPicPr>
            <a:picLocks noChangeAspect="1"/>
          </p:cNvPicPr>
          <p:nvPr/>
        </p:nvPicPr>
        <p:blipFill>
          <a:blip r:embed="rId1"/>
          <a:stretch>
            <a:fillRect/>
          </a:stretch>
        </p:blipFill>
        <p:spPr>
          <a:xfrm>
            <a:off x="193675" y="188595"/>
            <a:ext cx="8666163" cy="2941638"/>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8" name="Title 1"/>
          <p:cNvSpPr>
            <a:spLocks noGrp="1"/>
          </p:cNvSpPr>
          <p:nvPr>
            <p:ph type="title" hasCustomPrompt="1"/>
          </p:nvPr>
        </p:nvSpPr>
        <p:spPr>
          <a:xfrm>
            <a:off x="457200" y="274638"/>
            <a:ext cx="8229600" cy="649288"/>
          </a:xfrm>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tr-TR" sz="2800" b="1" i="0" u="none" strike="noStrike" kern="1200" cap="none" spc="0" normalizeH="0" baseline="0" noProof="0" dirty="0">
                <a:ln>
                  <a:noFill/>
                </a:ln>
                <a:solidFill>
                  <a:schemeClr val="tx1"/>
                </a:solidFill>
                <a:effectLst/>
                <a:uLnTx/>
                <a:uFillTx/>
                <a:latin typeface="+mn-lt"/>
                <a:ea typeface="+mj-ea"/>
                <a:cs typeface="+mj-cs"/>
              </a:rPr>
              <a:t>HBV </a:t>
            </a:r>
            <a:r>
              <a:rPr kumimoji="0" lang="tr-TR" altLang="tr-TR" sz="2800" b="1" i="0" u="none" strike="noStrike" kern="1200" cap="none" spc="0" normalizeH="0" baseline="0" noProof="0" dirty="0">
                <a:ln>
                  <a:noFill/>
                </a:ln>
                <a:solidFill>
                  <a:schemeClr val="tx1"/>
                </a:solidFill>
                <a:effectLst/>
                <a:uLnTx/>
                <a:uFillTx/>
                <a:latin typeface="+mn-lt"/>
                <a:ea typeface="+mj-ea"/>
                <a:cs typeface="+mj-cs"/>
              </a:rPr>
              <a:t>İ</a:t>
            </a:r>
            <a:r>
              <a:rPr kumimoji="0" lang="en-US" altLang="tr-TR" sz="2800" b="1" i="0" u="none" strike="noStrike" kern="1200" cap="none" spc="0" normalizeH="0" baseline="0" noProof="0" dirty="0" err="1">
                <a:ln>
                  <a:noFill/>
                </a:ln>
                <a:solidFill>
                  <a:schemeClr val="tx1"/>
                </a:solidFill>
                <a:effectLst/>
                <a:uLnTx/>
                <a:uFillTx/>
                <a:latin typeface="+mn-lt"/>
                <a:ea typeface="+mj-ea"/>
                <a:cs typeface="+mj-cs"/>
              </a:rPr>
              <a:t>nfe</a:t>
            </a:r>
            <a:r>
              <a:rPr kumimoji="0" lang="tr-TR" altLang="tr-TR" sz="2800" b="1" i="0" u="none" strike="noStrike" kern="1200" cap="none" spc="0" normalizeH="0" baseline="0" noProof="0" dirty="0">
                <a:ln>
                  <a:noFill/>
                </a:ln>
                <a:solidFill>
                  <a:schemeClr val="tx1"/>
                </a:solidFill>
                <a:effectLst/>
                <a:uLnTx/>
                <a:uFillTx/>
                <a:latin typeface="+mn-lt"/>
                <a:ea typeface="+mj-ea"/>
                <a:cs typeface="+mj-cs"/>
              </a:rPr>
              <a:t>ksiyonunda Serolojik Göstergeler</a:t>
            </a:r>
            <a:endParaRPr kumimoji="0" lang="en-US" altLang="tr-TR" sz="2800" b="1" i="0" u="none" strike="noStrike" kern="1200" cap="none" spc="0" normalizeH="0" baseline="0" noProof="0" dirty="0">
              <a:ln>
                <a:noFill/>
              </a:ln>
              <a:solidFill>
                <a:schemeClr val="tx1"/>
              </a:solidFill>
              <a:effectLst/>
              <a:uLnTx/>
              <a:uFillTx/>
              <a:latin typeface="+mn-lt"/>
              <a:ea typeface="+mj-ea"/>
              <a:cs typeface="+mj-cs"/>
            </a:endParaRPr>
          </a:p>
        </p:txBody>
      </p:sp>
      <p:pic>
        <p:nvPicPr>
          <p:cNvPr id="30723" name="Picture 1"/>
          <p:cNvPicPr>
            <a:picLocks noChangeAspect="1"/>
          </p:cNvPicPr>
          <p:nvPr/>
        </p:nvPicPr>
        <p:blipFill>
          <a:blip r:embed="rId1"/>
          <a:stretch>
            <a:fillRect/>
          </a:stretch>
        </p:blipFill>
        <p:spPr>
          <a:xfrm>
            <a:off x="2774950" y="1982788"/>
            <a:ext cx="3690938" cy="3681412"/>
          </a:xfrm>
          <a:prstGeom prst="rect">
            <a:avLst/>
          </a:prstGeom>
          <a:noFill/>
          <a:ln w="9525">
            <a:noFill/>
          </a:ln>
        </p:spPr>
      </p:pic>
      <p:sp>
        <p:nvSpPr>
          <p:cNvPr id="9" name="TextBox 95"/>
          <p:cNvSpPr txBox="1">
            <a:spLocks noChangeArrowheads="1"/>
          </p:cNvSpPr>
          <p:nvPr/>
        </p:nvSpPr>
        <p:spPr bwMode="auto">
          <a:xfrm>
            <a:off x="2973388" y="1514475"/>
            <a:ext cx="3022600" cy="461963"/>
          </a:xfrm>
          <a:prstGeom prst="rect">
            <a:avLst/>
          </a:prstGeom>
          <a:noFill/>
          <a:ln>
            <a:noFill/>
          </a:ln>
        </p:spPr>
        <p:txBody>
          <a:bodyPr>
            <a:spAutoFit/>
          </a:bodyPr>
          <a:lstStyle>
            <a:lvl1pPr>
              <a:spcBef>
                <a:spcPts val="9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ts val="3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ts val="3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ts val="3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ts val="3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3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3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3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3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2400" b="1" i="0" u="none" strike="noStrike" kern="1200" cap="none" spc="0" normalizeH="0" baseline="0" noProof="0" dirty="0" err="1">
                <a:ln>
                  <a:noFill/>
                </a:ln>
                <a:solidFill>
                  <a:schemeClr val="tx1"/>
                </a:solidFill>
                <a:effectLst/>
                <a:uLnTx/>
                <a:uFillTx/>
                <a:latin typeface="+mn-lt"/>
                <a:ea typeface="MS PGothic" panose="020B0600070205080204" pitchFamily="34" charset="-128"/>
                <a:cs typeface="Arial" panose="020B0604020202020204" pitchFamily="34" charset="0"/>
              </a:rPr>
              <a:t>Hepatit</a:t>
            </a:r>
            <a:r>
              <a:rPr kumimoji="0" lang="en-US" altLang="en-US" sz="2400" b="1" i="0" u="none" strike="noStrike" kern="1200" cap="none" spc="0" normalizeH="0" baseline="0" noProof="0" dirty="0">
                <a:ln>
                  <a:noFill/>
                </a:ln>
                <a:solidFill>
                  <a:schemeClr val="tx1"/>
                </a:solidFill>
                <a:effectLst/>
                <a:uLnTx/>
                <a:uFillTx/>
                <a:latin typeface="+mn-lt"/>
                <a:ea typeface="MS PGothic" panose="020B0600070205080204" pitchFamily="34" charset="-128"/>
                <a:cs typeface="Arial" panose="020B0604020202020204" pitchFamily="34" charset="0"/>
              </a:rPr>
              <a:t> B Virus</a:t>
            </a:r>
            <a:r>
              <a:rPr kumimoji="0" lang="tr-TR" altLang="en-US" sz="2400" b="1" i="0" u="none" strike="noStrike" kern="1200" cap="none" spc="0" normalizeH="0" baseline="0" noProof="0" dirty="0">
                <a:ln>
                  <a:noFill/>
                </a:ln>
                <a:solidFill>
                  <a:schemeClr val="tx1"/>
                </a:solidFill>
                <a:effectLst/>
                <a:uLnTx/>
                <a:uFillTx/>
                <a:latin typeface="+mn-lt"/>
                <a:ea typeface="MS PGothic" panose="020B0600070205080204" pitchFamily="34" charset="-128"/>
                <a:cs typeface="Arial" panose="020B0604020202020204" pitchFamily="34" charset="0"/>
              </a:rPr>
              <a:t>u</a:t>
            </a:r>
            <a:endParaRPr kumimoji="0" lang="en-US" altLang="en-US" sz="2400" b="1" i="0" u="none" strike="noStrike" kern="1200" cap="none" spc="0" normalizeH="0" baseline="0" noProof="0" dirty="0">
              <a:ln>
                <a:noFill/>
              </a:ln>
              <a:solidFill>
                <a:schemeClr val="tx1"/>
              </a:solidFill>
              <a:effectLst/>
              <a:uLnTx/>
              <a:uFillTx/>
              <a:latin typeface="+mn-lt"/>
              <a:ea typeface="MS PGothic" panose="020B0600070205080204" pitchFamily="34" charset="-128"/>
              <a:cs typeface="Arial" panose="020B0604020202020204" pitchFamily="34" charset="0"/>
            </a:endParaRPr>
          </a:p>
        </p:txBody>
      </p:sp>
      <p:sp>
        <p:nvSpPr>
          <p:cNvPr id="10" name="Freeform 9"/>
          <p:cNvSpPr/>
          <p:nvPr/>
        </p:nvSpPr>
        <p:spPr>
          <a:xfrm rot="20969178">
            <a:off x="3156434" y="2461196"/>
            <a:ext cx="212173" cy="318272"/>
          </a:xfrm>
          <a:custGeom>
            <a:avLst/>
            <a:gdLst>
              <a:gd name="connsiteX0" fmla="*/ 67733 w 833966"/>
              <a:gd name="connsiteY0" fmla="*/ 116417 h 1348317"/>
              <a:gd name="connsiteX1" fmla="*/ 42333 w 833966"/>
              <a:gd name="connsiteY1" fmla="*/ 383117 h 1348317"/>
              <a:gd name="connsiteX2" fmla="*/ 321733 w 833966"/>
              <a:gd name="connsiteY2" fmla="*/ 649817 h 1348317"/>
              <a:gd name="connsiteX3" fmla="*/ 512233 w 833966"/>
              <a:gd name="connsiteY3" fmla="*/ 916517 h 1348317"/>
              <a:gd name="connsiteX4" fmla="*/ 524933 w 833966"/>
              <a:gd name="connsiteY4" fmla="*/ 1322917 h 1348317"/>
              <a:gd name="connsiteX5" fmla="*/ 664633 w 833966"/>
              <a:gd name="connsiteY5" fmla="*/ 1068917 h 1348317"/>
              <a:gd name="connsiteX6" fmla="*/ 563033 w 833966"/>
              <a:gd name="connsiteY6" fmla="*/ 802217 h 1348317"/>
              <a:gd name="connsiteX7" fmla="*/ 588433 w 833966"/>
              <a:gd name="connsiteY7" fmla="*/ 586317 h 1348317"/>
              <a:gd name="connsiteX8" fmla="*/ 766233 w 833966"/>
              <a:gd name="connsiteY8" fmla="*/ 332317 h 1348317"/>
              <a:gd name="connsiteX9" fmla="*/ 829733 w 833966"/>
              <a:gd name="connsiteY9" fmla="*/ 40217 h 1348317"/>
              <a:gd name="connsiteX10" fmla="*/ 740833 w 833966"/>
              <a:gd name="connsiteY10" fmla="*/ 91017 h 1348317"/>
              <a:gd name="connsiteX11" fmla="*/ 702733 w 833966"/>
              <a:gd name="connsiteY11" fmla="*/ 167217 h 1348317"/>
              <a:gd name="connsiteX12" fmla="*/ 563033 w 833966"/>
              <a:gd name="connsiteY12" fmla="*/ 421217 h 1348317"/>
              <a:gd name="connsiteX13" fmla="*/ 296333 w 833966"/>
              <a:gd name="connsiteY13" fmla="*/ 522817 h 1348317"/>
              <a:gd name="connsiteX14" fmla="*/ 131233 w 833966"/>
              <a:gd name="connsiteY14" fmla="*/ 141817 h 1348317"/>
              <a:gd name="connsiteX15" fmla="*/ 67733 w 833966"/>
              <a:gd name="connsiteY15" fmla="*/ 116417 h 1348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3966" h="1348317">
                <a:moveTo>
                  <a:pt x="67733" y="116417"/>
                </a:moveTo>
                <a:cubicBezTo>
                  <a:pt x="52916" y="156634"/>
                  <a:pt x="0" y="294217"/>
                  <a:pt x="42333" y="383117"/>
                </a:cubicBezTo>
                <a:cubicBezTo>
                  <a:pt x="84666" y="472017"/>
                  <a:pt x="243416" y="560917"/>
                  <a:pt x="321733" y="649817"/>
                </a:cubicBezTo>
                <a:cubicBezTo>
                  <a:pt x="400050" y="738717"/>
                  <a:pt x="478366" y="804334"/>
                  <a:pt x="512233" y="916517"/>
                </a:cubicBezTo>
                <a:cubicBezTo>
                  <a:pt x="546100" y="1028700"/>
                  <a:pt x="499533" y="1297517"/>
                  <a:pt x="524933" y="1322917"/>
                </a:cubicBezTo>
                <a:cubicBezTo>
                  <a:pt x="550333" y="1348317"/>
                  <a:pt x="658283" y="1155700"/>
                  <a:pt x="664633" y="1068917"/>
                </a:cubicBezTo>
                <a:cubicBezTo>
                  <a:pt x="670983" y="982134"/>
                  <a:pt x="575733" y="882650"/>
                  <a:pt x="563033" y="802217"/>
                </a:cubicBezTo>
                <a:cubicBezTo>
                  <a:pt x="550333" y="721784"/>
                  <a:pt x="554566" y="664634"/>
                  <a:pt x="588433" y="586317"/>
                </a:cubicBezTo>
                <a:cubicBezTo>
                  <a:pt x="622300" y="508000"/>
                  <a:pt x="726016" y="423334"/>
                  <a:pt x="766233" y="332317"/>
                </a:cubicBezTo>
                <a:cubicBezTo>
                  <a:pt x="806450" y="241300"/>
                  <a:pt x="833966" y="80434"/>
                  <a:pt x="829733" y="40217"/>
                </a:cubicBezTo>
                <a:cubicBezTo>
                  <a:pt x="825500" y="0"/>
                  <a:pt x="762000" y="69850"/>
                  <a:pt x="740833" y="91017"/>
                </a:cubicBezTo>
                <a:cubicBezTo>
                  <a:pt x="719666" y="112184"/>
                  <a:pt x="732366" y="112184"/>
                  <a:pt x="702733" y="167217"/>
                </a:cubicBezTo>
                <a:cubicBezTo>
                  <a:pt x="673100" y="222250"/>
                  <a:pt x="630766" y="361950"/>
                  <a:pt x="563033" y="421217"/>
                </a:cubicBezTo>
                <a:cubicBezTo>
                  <a:pt x="495300" y="480484"/>
                  <a:pt x="368300" y="569384"/>
                  <a:pt x="296333" y="522817"/>
                </a:cubicBezTo>
                <a:cubicBezTo>
                  <a:pt x="224366" y="476250"/>
                  <a:pt x="165100" y="209550"/>
                  <a:pt x="131233" y="141817"/>
                </a:cubicBezTo>
                <a:cubicBezTo>
                  <a:pt x="97366" y="74084"/>
                  <a:pt x="82550" y="76200"/>
                  <a:pt x="67733" y="116417"/>
                </a:cubicBezTo>
                <a:close/>
              </a:path>
            </a:pathLst>
          </a:custGeom>
          <a:solidFill>
            <a:schemeClr val="accent6"/>
          </a:solidFill>
          <a:ln>
            <a:solidFill>
              <a:schemeClr val="accent6"/>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11" name="Freeform 10"/>
          <p:cNvSpPr/>
          <p:nvPr/>
        </p:nvSpPr>
        <p:spPr>
          <a:xfrm rot="7552516">
            <a:off x="2859718" y="3104963"/>
            <a:ext cx="212173" cy="318272"/>
          </a:xfrm>
          <a:custGeom>
            <a:avLst/>
            <a:gdLst>
              <a:gd name="connsiteX0" fmla="*/ 67733 w 833966"/>
              <a:gd name="connsiteY0" fmla="*/ 116417 h 1348317"/>
              <a:gd name="connsiteX1" fmla="*/ 42333 w 833966"/>
              <a:gd name="connsiteY1" fmla="*/ 383117 h 1348317"/>
              <a:gd name="connsiteX2" fmla="*/ 321733 w 833966"/>
              <a:gd name="connsiteY2" fmla="*/ 649817 h 1348317"/>
              <a:gd name="connsiteX3" fmla="*/ 512233 w 833966"/>
              <a:gd name="connsiteY3" fmla="*/ 916517 h 1348317"/>
              <a:gd name="connsiteX4" fmla="*/ 524933 w 833966"/>
              <a:gd name="connsiteY4" fmla="*/ 1322917 h 1348317"/>
              <a:gd name="connsiteX5" fmla="*/ 664633 w 833966"/>
              <a:gd name="connsiteY5" fmla="*/ 1068917 h 1348317"/>
              <a:gd name="connsiteX6" fmla="*/ 563033 w 833966"/>
              <a:gd name="connsiteY6" fmla="*/ 802217 h 1348317"/>
              <a:gd name="connsiteX7" fmla="*/ 588433 w 833966"/>
              <a:gd name="connsiteY7" fmla="*/ 586317 h 1348317"/>
              <a:gd name="connsiteX8" fmla="*/ 766233 w 833966"/>
              <a:gd name="connsiteY8" fmla="*/ 332317 h 1348317"/>
              <a:gd name="connsiteX9" fmla="*/ 829733 w 833966"/>
              <a:gd name="connsiteY9" fmla="*/ 40217 h 1348317"/>
              <a:gd name="connsiteX10" fmla="*/ 740833 w 833966"/>
              <a:gd name="connsiteY10" fmla="*/ 91017 h 1348317"/>
              <a:gd name="connsiteX11" fmla="*/ 702733 w 833966"/>
              <a:gd name="connsiteY11" fmla="*/ 167217 h 1348317"/>
              <a:gd name="connsiteX12" fmla="*/ 563033 w 833966"/>
              <a:gd name="connsiteY12" fmla="*/ 421217 h 1348317"/>
              <a:gd name="connsiteX13" fmla="*/ 296333 w 833966"/>
              <a:gd name="connsiteY13" fmla="*/ 522817 h 1348317"/>
              <a:gd name="connsiteX14" fmla="*/ 131233 w 833966"/>
              <a:gd name="connsiteY14" fmla="*/ 141817 h 1348317"/>
              <a:gd name="connsiteX15" fmla="*/ 67733 w 833966"/>
              <a:gd name="connsiteY15" fmla="*/ 116417 h 1348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3966" h="1348317">
                <a:moveTo>
                  <a:pt x="67733" y="116417"/>
                </a:moveTo>
                <a:cubicBezTo>
                  <a:pt x="52916" y="156634"/>
                  <a:pt x="0" y="294217"/>
                  <a:pt x="42333" y="383117"/>
                </a:cubicBezTo>
                <a:cubicBezTo>
                  <a:pt x="84666" y="472017"/>
                  <a:pt x="243416" y="560917"/>
                  <a:pt x="321733" y="649817"/>
                </a:cubicBezTo>
                <a:cubicBezTo>
                  <a:pt x="400050" y="738717"/>
                  <a:pt x="478366" y="804334"/>
                  <a:pt x="512233" y="916517"/>
                </a:cubicBezTo>
                <a:cubicBezTo>
                  <a:pt x="546100" y="1028700"/>
                  <a:pt x="499533" y="1297517"/>
                  <a:pt x="524933" y="1322917"/>
                </a:cubicBezTo>
                <a:cubicBezTo>
                  <a:pt x="550333" y="1348317"/>
                  <a:pt x="658283" y="1155700"/>
                  <a:pt x="664633" y="1068917"/>
                </a:cubicBezTo>
                <a:cubicBezTo>
                  <a:pt x="670983" y="982134"/>
                  <a:pt x="575733" y="882650"/>
                  <a:pt x="563033" y="802217"/>
                </a:cubicBezTo>
                <a:cubicBezTo>
                  <a:pt x="550333" y="721784"/>
                  <a:pt x="554566" y="664634"/>
                  <a:pt x="588433" y="586317"/>
                </a:cubicBezTo>
                <a:cubicBezTo>
                  <a:pt x="622300" y="508000"/>
                  <a:pt x="726016" y="423334"/>
                  <a:pt x="766233" y="332317"/>
                </a:cubicBezTo>
                <a:cubicBezTo>
                  <a:pt x="806450" y="241300"/>
                  <a:pt x="833966" y="80434"/>
                  <a:pt x="829733" y="40217"/>
                </a:cubicBezTo>
                <a:cubicBezTo>
                  <a:pt x="825500" y="0"/>
                  <a:pt x="762000" y="69850"/>
                  <a:pt x="740833" y="91017"/>
                </a:cubicBezTo>
                <a:cubicBezTo>
                  <a:pt x="719666" y="112184"/>
                  <a:pt x="732366" y="112184"/>
                  <a:pt x="702733" y="167217"/>
                </a:cubicBezTo>
                <a:cubicBezTo>
                  <a:pt x="673100" y="222250"/>
                  <a:pt x="630766" y="361950"/>
                  <a:pt x="563033" y="421217"/>
                </a:cubicBezTo>
                <a:cubicBezTo>
                  <a:pt x="495300" y="480484"/>
                  <a:pt x="368300" y="569384"/>
                  <a:pt x="296333" y="522817"/>
                </a:cubicBezTo>
                <a:cubicBezTo>
                  <a:pt x="224366" y="476250"/>
                  <a:pt x="165100" y="209550"/>
                  <a:pt x="131233" y="141817"/>
                </a:cubicBezTo>
                <a:cubicBezTo>
                  <a:pt x="97366" y="74084"/>
                  <a:pt x="82550" y="76200"/>
                  <a:pt x="67733" y="116417"/>
                </a:cubicBezTo>
                <a:close/>
              </a:path>
            </a:pathLst>
          </a:custGeom>
          <a:solidFill>
            <a:schemeClr val="accent6"/>
          </a:solidFill>
          <a:ln>
            <a:solidFill>
              <a:schemeClr val="accent6"/>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12" name="Diamond 11"/>
          <p:cNvSpPr/>
          <p:nvPr/>
        </p:nvSpPr>
        <p:spPr>
          <a:xfrm rot="2652249">
            <a:off x="3971839" y="4791815"/>
            <a:ext cx="127519" cy="188595"/>
          </a:xfrm>
          <a:prstGeom prst="diamond">
            <a:avLst/>
          </a:prstGeom>
          <a:solidFill>
            <a:schemeClr val="accent6"/>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n-lt"/>
              <a:ea typeface="+mn-ea"/>
              <a:cs typeface="+mn-cs"/>
            </a:endParaRPr>
          </a:p>
        </p:txBody>
      </p:sp>
      <p:cxnSp>
        <p:nvCxnSpPr>
          <p:cNvPr id="13" name="Straight Connector 12"/>
          <p:cNvCxnSpPr/>
          <p:nvPr/>
        </p:nvCxnSpPr>
        <p:spPr>
          <a:xfrm flipH="1">
            <a:off x="2701925" y="4754563"/>
            <a:ext cx="1058863" cy="306388"/>
          </a:xfrm>
          <a:prstGeom prst="line">
            <a:avLst/>
          </a:prstGeom>
          <a:ln w="9525">
            <a:solidFill>
              <a:schemeClr val="tx1">
                <a:alpha val="90000"/>
              </a:schemeClr>
            </a:solidFill>
            <a:prstDash val="sysDash"/>
          </a:ln>
        </p:spPr>
        <p:style>
          <a:lnRef idx="1">
            <a:schemeClr val="dk1"/>
          </a:lnRef>
          <a:fillRef idx="0">
            <a:schemeClr val="dk1"/>
          </a:fillRef>
          <a:effectRef idx="0">
            <a:schemeClr val="dk1"/>
          </a:effectRef>
          <a:fontRef idx="minor">
            <a:schemeClr val="tx1"/>
          </a:fontRef>
        </p:style>
      </p:cxnSp>
      <p:sp>
        <p:nvSpPr>
          <p:cNvPr id="14" name="TextBox 130"/>
          <p:cNvSpPr txBox="1">
            <a:spLocks noChangeArrowheads="1"/>
          </p:cNvSpPr>
          <p:nvPr/>
        </p:nvSpPr>
        <p:spPr bwMode="auto">
          <a:xfrm>
            <a:off x="176213" y="1998663"/>
            <a:ext cx="3086100" cy="746125"/>
          </a:xfrm>
          <a:prstGeom prst="rect">
            <a:avLst/>
          </a:prstGeom>
          <a:noFill/>
          <a:ln>
            <a:noFill/>
          </a:ln>
        </p:spPr>
        <p:txBody>
          <a:bodyPr>
            <a:spAutoFit/>
          </a:bodyPr>
          <a:lstStyle>
            <a:lvl1pPr marL="174625" indent="-17462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174625" marR="0" lvl="0" indent="-174625" algn="l" defTabSz="914400" rtl="0" eaLnBrk="1" fontAlgn="base" latinLnBrk="0" hangingPunct="1">
              <a:lnSpc>
                <a:spcPct val="100000"/>
              </a:lnSpc>
              <a:spcBef>
                <a:spcPts val="300"/>
              </a:spcBef>
              <a:spcAft>
                <a:spcPct val="0"/>
              </a:spcAft>
              <a:buClr>
                <a:srgbClr val="F3CD60"/>
              </a:buClr>
              <a:buSzPct val="90000"/>
              <a:buFont typeface="Wingdings" panose="05000000000000000000" pitchFamily="2" charset="2"/>
              <a:buChar char="§"/>
              <a:defRPr/>
            </a:pPr>
            <a:r>
              <a:rPr kumimoji="0" lang="tr-TR" altLang="en-US" sz="20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Arial" panose="020B0604020202020204" pitchFamily="34" charset="0"/>
              </a:rPr>
              <a:t>İnfeksiyonun göstergesi</a:t>
            </a:r>
            <a:endParaRPr kumimoji="0" lang="tr-TR" altLang="en-US" sz="20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Arial" panose="020B0604020202020204" pitchFamily="34" charset="0"/>
            </a:endParaRPr>
          </a:p>
          <a:p>
            <a:pPr marL="174625" marR="0" lvl="0" indent="-174625" algn="l" defTabSz="914400" rtl="0" eaLnBrk="1" fontAlgn="base" latinLnBrk="0" hangingPunct="1">
              <a:lnSpc>
                <a:spcPct val="100000"/>
              </a:lnSpc>
              <a:spcBef>
                <a:spcPts val="300"/>
              </a:spcBef>
              <a:spcAft>
                <a:spcPct val="0"/>
              </a:spcAft>
              <a:buClr>
                <a:srgbClr val="F3CD60"/>
              </a:buClr>
              <a:buSzPct val="90000"/>
              <a:buFont typeface="Wingdings" panose="05000000000000000000" pitchFamily="2" charset="2"/>
              <a:buChar char="§"/>
              <a:defRPr/>
            </a:pPr>
            <a:r>
              <a:rPr kumimoji="0" lang="tr-TR" altLang="en-US" sz="20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Arial" panose="020B0604020202020204" pitchFamily="34" charset="0"/>
              </a:rPr>
              <a:t>&gt; 6ay KHB</a:t>
            </a:r>
            <a:endParaRPr kumimoji="0" lang="en-US" altLang="en-US" sz="2000" b="0" i="0" u="none" strike="noStrike" kern="1200" cap="none" spc="0" normalizeH="0" baseline="30000" noProof="0" dirty="0">
              <a:ln>
                <a:noFill/>
              </a:ln>
              <a:solidFill>
                <a:schemeClr val="tx1"/>
              </a:solidFill>
              <a:effectLst/>
              <a:uLnTx/>
              <a:uFillTx/>
              <a:latin typeface="+mn-lt"/>
              <a:ea typeface="MS PGothic" panose="020B0600070205080204" pitchFamily="34" charset="-128"/>
              <a:cs typeface="Arial" panose="020B0604020202020204" pitchFamily="34" charset="0"/>
            </a:endParaRPr>
          </a:p>
        </p:txBody>
      </p:sp>
      <p:sp>
        <p:nvSpPr>
          <p:cNvPr id="15" name="Rounded Rectangle 14"/>
          <p:cNvSpPr/>
          <p:nvPr/>
        </p:nvSpPr>
        <p:spPr bwMode="auto">
          <a:xfrm>
            <a:off x="317500" y="1339850"/>
            <a:ext cx="2357438" cy="469900"/>
          </a:xfrm>
          <a:prstGeom prst="roundRect">
            <a:avLst/>
          </a:prstGeom>
          <a:gradFill flip="none" rotWithShape="1">
            <a:gsLst>
              <a:gs pos="0">
                <a:schemeClr val="bg1">
                  <a:lumMod val="50000"/>
                  <a:shade val="30000"/>
                  <a:satMod val="115000"/>
                </a:schemeClr>
              </a:gs>
              <a:gs pos="50000">
                <a:schemeClr val="bg1">
                  <a:lumMod val="65000"/>
                </a:schemeClr>
              </a:gs>
              <a:gs pos="100000">
                <a:schemeClr val="bg1">
                  <a:lumMod val="65000"/>
                </a:schemeClr>
              </a:gs>
            </a:gsLst>
            <a:lin ang="10800000" scaled="1"/>
            <a:tileRect/>
          </a:gradFill>
          <a:ln w="19050">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HBsAg</a:t>
            </a:r>
            <a:endParaRPr kumimoji="0" lang="en-US" sz="2400" b="0" i="0" u="none" strike="noStrike" kern="1200" cap="none" spc="0" normalizeH="0" baseline="0" noProof="0" dirty="0">
              <a:ln>
                <a:noFill/>
              </a:ln>
              <a:solidFill>
                <a:schemeClr val="bg1"/>
              </a:solidFill>
              <a:effectLst/>
              <a:uLnTx/>
              <a:uFillTx/>
              <a:latin typeface="+mn-lt"/>
              <a:ea typeface="+mn-ea"/>
              <a:cs typeface="Arial" panose="020B0604020202020204" pitchFamily="34" charset="0"/>
            </a:endParaRPr>
          </a:p>
        </p:txBody>
      </p:sp>
      <p:sp>
        <p:nvSpPr>
          <p:cNvPr id="16" name="TextBox 137"/>
          <p:cNvSpPr txBox="1">
            <a:spLocks noChangeArrowheads="1"/>
          </p:cNvSpPr>
          <p:nvPr/>
        </p:nvSpPr>
        <p:spPr bwMode="auto">
          <a:xfrm>
            <a:off x="109538" y="3589338"/>
            <a:ext cx="2768600" cy="746125"/>
          </a:xfrm>
          <a:prstGeom prst="rect">
            <a:avLst/>
          </a:prstGeom>
          <a:noFill/>
          <a:ln>
            <a:noFill/>
          </a:ln>
        </p:spPr>
        <p:txBody>
          <a:bodyPr>
            <a:spAutoFit/>
          </a:bodyPr>
          <a:lstStyle>
            <a:lvl1pPr marL="174625" indent="-174625" eaLnBrk="0" hangingPunct="0">
              <a:spcBef>
                <a:spcPct val="20000"/>
              </a:spcBef>
              <a:buClr>
                <a:schemeClr val="accent1"/>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Clr>
                <a:schemeClr val="accent1"/>
              </a:buClr>
              <a:buFont typeface="Arial" panose="020B0604020202020204" pitchFamily="34" charset="0"/>
              <a:buChar char="–"/>
              <a:defRPr sz="2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Clr>
                <a:schemeClr val="accent1"/>
              </a:buClr>
              <a:buFont typeface="Arial" panose="020B0604020202020204" pitchFamily="34" charset="0"/>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Clr>
                <a:schemeClr val="accent1"/>
              </a:buClr>
              <a:buFont typeface="Arial" panose="020B0604020202020204" pitchFamily="34" charset="0"/>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174625" marR="0" lvl="0" indent="-174625" algn="l" defTabSz="914400" rtl="0" eaLnBrk="1" fontAlgn="base" latinLnBrk="0" hangingPunct="1">
              <a:lnSpc>
                <a:spcPct val="100000"/>
              </a:lnSpc>
              <a:spcBef>
                <a:spcPts val="300"/>
              </a:spcBef>
              <a:spcAft>
                <a:spcPct val="0"/>
              </a:spcAft>
              <a:buClr>
                <a:schemeClr val="bg2">
                  <a:lumMod val="75000"/>
                </a:schemeClr>
              </a:buClr>
              <a:buSzPct val="90000"/>
              <a:buFont typeface="Wingdings" panose="05000000000000000000" pitchFamily="2" charset="2"/>
              <a:buChar char="§"/>
              <a:defRPr/>
            </a:pPr>
            <a:r>
              <a:rPr kumimoji="0" lang="en-US" altLang="en-US" sz="2000" b="0" i="0" u="none" strike="noStrike" kern="1200" cap="none" spc="0" normalizeH="0" baseline="0" noProof="0" dirty="0" err="1">
                <a:ln>
                  <a:noFill/>
                </a:ln>
                <a:solidFill>
                  <a:schemeClr val="tx1"/>
                </a:solidFill>
                <a:effectLst/>
                <a:uLnTx/>
                <a:uFillTx/>
                <a:latin typeface="+mn-lt"/>
                <a:ea typeface="MS PGothic" panose="020B0600070205080204" pitchFamily="34" charset="-128"/>
                <a:cs typeface="Arial" panose="020B0604020202020204" pitchFamily="34" charset="0"/>
              </a:rPr>
              <a:t>HBsAg</a:t>
            </a:r>
            <a:r>
              <a:rPr kumimoji="0" lang="tr-TR" altLang="en-US" sz="2000" b="0" i="0" u="none" strike="noStrike" kern="1200" cap="none" spc="0" normalizeH="0" baseline="30000" noProof="0" dirty="0">
                <a:ln>
                  <a:noFill/>
                </a:ln>
                <a:solidFill>
                  <a:schemeClr val="tx1"/>
                </a:solidFill>
                <a:effectLst/>
                <a:uLnTx/>
                <a:uFillTx/>
                <a:latin typeface="+mn-lt"/>
                <a:ea typeface="MS PGothic" panose="020B0600070205080204" pitchFamily="34" charset="-128"/>
                <a:cs typeface="Arial" panose="020B0604020202020204" pitchFamily="34" charset="0"/>
              </a:rPr>
              <a:t> </a:t>
            </a:r>
            <a:r>
              <a:rPr kumimoji="0" lang="tr-TR" altLang="en-US" sz="20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Arial" panose="020B0604020202020204" pitchFamily="34" charset="0"/>
              </a:rPr>
              <a:t> antikor</a:t>
            </a:r>
            <a:endParaRPr kumimoji="0" lang="en-US" altLang="en-US" sz="2000" b="0" i="0" u="none" strike="noStrike" kern="1200" cap="none" spc="0" normalizeH="0" baseline="30000" noProof="0" dirty="0">
              <a:ln>
                <a:noFill/>
              </a:ln>
              <a:solidFill>
                <a:schemeClr val="tx1"/>
              </a:solidFill>
              <a:effectLst/>
              <a:uLnTx/>
              <a:uFillTx/>
              <a:latin typeface="+mn-lt"/>
              <a:ea typeface="MS PGothic" panose="020B0600070205080204" pitchFamily="34" charset="-128"/>
              <a:cs typeface="Arial" panose="020B0604020202020204" pitchFamily="34" charset="0"/>
            </a:endParaRPr>
          </a:p>
          <a:p>
            <a:pPr marL="174625" marR="0" lvl="0" indent="-174625" algn="l" defTabSz="914400" rtl="0" eaLnBrk="1" fontAlgn="base" latinLnBrk="0" hangingPunct="1">
              <a:lnSpc>
                <a:spcPct val="100000"/>
              </a:lnSpc>
              <a:spcBef>
                <a:spcPts val="300"/>
              </a:spcBef>
              <a:spcAft>
                <a:spcPct val="0"/>
              </a:spcAft>
              <a:buClr>
                <a:schemeClr val="bg2">
                  <a:lumMod val="75000"/>
                </a:schemeClr>
              </a:buClr>
              <a:buSzPct val="90000"/>
              <a:buFont typeface="Wingdings" panose="05000000000000000000" pitchFamily="2" charset="2"/>
              <a:buChar char="§"/>
              <a:defRPr/>
            </a:pPr>
            <a:r>
              <a:rPr kumimoji="0" lang="tr-TR" altLang="en-US" sz="20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Arial" panose="020B0604020202020204" pitchFamily="34" charset="0"/>
              </a:rPr>
              <a:t>İyileşme / koruyucu ab</a:t>
            </a:r>
            <a:endParaRPr kumimoji="0" lang="en-US" altLang="en-US" sz="2000" b="0" i="0" u="none" strike="noStrike" kern="1200" cap="none" spc="0" normalizeH="0" baseline="30000" noProof="0" dirty="0">
              <a:ln>
                <a:noFill/>
              </a:ln>
              <a:solidFill>
                <a:schemeClr val="tx1"/>
              </a:solidFill>
              <a:effectLst/>
              <a:uLnTx/>
              <a:uFillTx/>
              <a:latin typeface="+mn-lt"/>
              <a:ea typeface="MS PGothic" panose="020B0600070205080204" pitchFamily="34" charset="-128"/>
              <a:cs typeface="Arial" panose="020B0604020202020204" pitchFamily="34" charset="0"/>
            </a:endParaRPr>
          </a:p>
        </p:txBody>
      </p:sp>
      <p:sp>
        <p:nvSpPr>
          <p:cNvPr id="17" name="Rounded Rectangle 16"/>
          <p:cNvSpPr/>
          <p:nvPr/>
        </p:nvSpPr>
        <p:spPr bwMode="auto">
          <a:xfrm>
            <a:off x="277813" y="2871788"/>
            <a:ext cx="2354263" cy="469900"/>
          </a:xfrm>
          <a:prstGeom prst="roundRect">
            <a:avLst/>
          </a:prstGeom>
          <a:gradFill flip="none" rotWithShape="1">
            <a:gsLst>
              <a:gs pos="0">
                <a:schemeClr val="bg1">
                  <a:lumMod val="50000"/>
                  <a:shade val="30000"/>
                  <a:satMod val="115000"/>
                </a:schemeClr>
              </a:gs>
              <a:gs pos="50000">
                <a:schemeClr val="bg1">
                  <a:lumMod val="65000"/>
                </a:schemeClr>
              </a:gs>
              <a:gs pos="100000">
                <a:schemeClr val="bg1">
                  <a:lumMod val="65000"/>
                </a:schemeClr>
              </a:gs>
            </a:gsLst>
            <a:lin ang="10800000" scaled="1"/>
            <a:tileRect/>
          </a:gradFill>
          <a:ln w="19050">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prstClr val="white"/>
                </a:solidFill>
                <a:effectLst/>
                <a:uLnTx/>
                <a:uFillTx/>
                <a:latin typeface="+mn-lt"/>
                <a:ea typeface="+mn-ea"/>
                <a:cs typeface="Arial" panose="020B0604020202020204" pitchFamily="34" charset="0"/>
              </a:rPr>
              <a:t>Anti-HBs</a:t>
            </a:r>
            <a:endParaRPr kumimoji="0" lang="en-US" sz="1800" b="1" i="0" u="none" strike="noStrike" kern="1200" cap="none" spc="0" normalizeH="0" baseline="0" noProof="0" dirty="0">
              <a:ln>
                <a:noFill/>
              </a:ln>
              <a:solidFill>
                <a:prstClr val="white"/>
              </a:solidFill>
              <a:effectLst/>
              <a:uLnTx/>
              <a:uFillTx/>
              <a:latin typeface="+mn-lt"/>
              <a:ea typeface="+mn-ea"/>
              <a:cs typeface="Arial" panose="020B0604020202020204" pitchFamily="34" charset="0"/>
            </a:endParaRPr>
          </a:p>
        </p:txBody>
      </p:sp>
      <p:sp>
        <p:nvSpPr>
          <p:cNvPr id="18" name="Freeform 17"/>
          <p:cNvSpPr/>
          <p:nvPr/>
        </p:nvSpPr>
        <p:spPr bwMode="auto">
          <a:xfrm rot="498455">
            <a:off x="2131716" y="2973832"/>
            <a:ext cx="299087" cy="403204"/>
          </a:xfrm>
          <a:custGeom>
            <a:avLst/>
            <a:gdLst>
              <a:gd name="connsiteX0" fmla="*/ 67733 w 833966"/>
              <a:gd name="connsiteY0" fmla="*/ 116417 h 1348317"/>
              <a:gd name="connsiteX1" fmla="*/ 42333 w 833966"/>
              <a:gd name="connsiteY1" fmla="*/ 383117 h 1348317"/>
              <a:gd name="connsiteX2" fmla="*/ 321733 w 833966"/>
              <a:gd name="connsiteY2" fmla="*/ 649817 h 1348317"/>
              <a:gd name="connsiteX3" fmla="*/ 512233 w 833966"/>
              <a:gd name="connsiteY3" fmla="*/ 916517 h 1348317"/>
              <a:gd name="connsiteX4" fmla="*/ 524933 w 833966"/>
              <a:gd name="connsiteY4" fmla="*/ 1322917 h 1348317"/>
              <a:gd name="connsiteX5" fmla="*/ 664633 w 833966"/>
              <a:gd name="connsiteY5" fmla="*/ 1068917 h 1348317"/>
              <a:gd name="connsiteX6" fmla="*/ 563033 w 833966"/>
              <a:gd name="connsiteY6" fmla="*/ 802217 h 1348317"/>
              <a:gd name="connsiteX7" fmla="*/ 588433 w 833966"/>
              <a:gd name="connsiteY7" fmla="*/ 586317 h 1348317"/>
              <a:gd name="connsiteX8" fmla="*/ 766233 w 833966"/>
              <a:gd name="connsiteY8" fmla="*/ 332317 h 1348317"/>
              <a:gd name="connsiteX9" fmla="*/ 829733 w 833966"/>
              <a:gd name="connsiteY9" fmla="*/ 40217 h 1348317"/>
              <a:gd name="connsiteX10" fmla="*/ 740833 w 833966"/>
              <a:gd name="connsiteY10" fmla="*/ 91017 h 1348317"/>
              <a:gd name="connsiteX11" fmla="*/ 702733 w 833966"/>
              <a:gd name="connsiteY11" fmla="*/ 167217 h 1348317"/>
              <a:gd name="connsiteX12" fmla="*/ 563033 w 833966"/>
              <a:gd name="connsiteY12" fmla="*/ 421217 h 1348317"/>
              <a:gd name="connsiteX13" fmla="*/ 296333 w 833966"/>
              <a:gd name="connsiteY13" fmla="*/ 522817 h 1348317"/>
              <a:gd name="connsiteX14" fmla="*/ 131233 w 833966"/>
              <a:gd name="connsiteY14" fmla="*/ 141817 h 1348317"/>
              <a:gd name="connsiteX15" fmla="*/ 67733 w 833966"/>
              <a:gd name="connsiteY15" fmla="*/ 116417 h 1348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3966" h="1348317">
                <a:moveTo>
                  <a:pt x="67733" y="116417"/>
                </a:moveTo>
                <a:cubicBezTo>
                  <a:pt x="52916" y="156634"/>
                  <a:pt x="0" y="294217"/>
                  <a:pt x="42333" y="383117"/>
                </a:cubicBezTo>
                <a:cubicBezTo>
                  <a:pt x="84666" y="472017"/>
                  <a:pt x="243416" y="560917"/>
                  <a:pt x="321733" y="649817"/>
                </a:cubicBezTo>
                <a:cubicBezTo>
                  <a:pt x="400050" y="738717"/>
                  <a:pt x="478366" y="804334"/>
                  <a:pt x="512233" y="916517"/>
                </a:cubicBezTo>
                <a:cubicBezTo>
                  <a:pt x="546100" y="1028700"/>
                  <a:pt x="499533" y="1297517"/>
                  <a:pt x="524933" y="1322917"/>
                </a:cubicBezTo>
                <a:cubicBezTo>
                  <a:pt x="550333" y="1348317"/>
                  <a:pt x="658283" y="1155700"/>
                  <a:pt x="664633" y="1068917"/>
                </a:cubicBezTo>
                <a:cubicBezTo>
                  <a:pt x="670983" y="982134"/>
                  <a:pt x="575733" y="882650"/>
                  <a:pt x="563033" y="802217"/>
                </a:cubicBezTo>
                <a:cubicBezTo>
                  <a:pt x="550333" y="721784"/>
                  <a:pt x="554566" y="664634"/>
                  <a:pt x="588433" y="586317"/>
                </a:cubicBezTo>
                <a:cubicBezTo>
                  <a:pt x="622300" y="508000"/>
                  <a:pt x="726016" y="423334"/>
                  <a:pt x="766233" y="332317"/>
                </a:cubicBezTo>
                <a:cubicBezTo>
                  <a:pt x="806450" y="241300"/>
                  <a:pt x="833966" y="80434"/>
                  <a:pt x="829733" y="40217"/>
                </a:cubicBezTo>
                <a:cubicBezTo>
                  <a:pt x="825500" y="0"/>
                  <a:pt x="762000" y="69850"/>
                  <a:pt x="740833" y="91017"/>
                </a:cubicBezTo>
                <a:cubicBezTo>
                  <a:pt x="719666" y="112184"/>
                  <a:pt x="732366" y="112184"/>
                  <a:pt x="702733" y="167217"/>
                </a:cubicBezTo>
                <a:cubicBezTo>
                  <a:pt x="673100" y="222250"/>
                  <a:pt x="630766" y="361950"/>
                  <a:pt x="563033" y="421217"/>
                </a:cubicBezTo>
                <a:cubicBezTo>
                  <a:pt x="495300" y="480484"/>
                  <a:pt x="368300" y="569384"/>
                  <a:pt x="296333" y="522817"/>
                </a:cubicBezTo>
                <a:cubicBezTo>
                  <a:pt x="224366" y="476250"/>
                  <a:pt x="165100" y="209550"/>
                  <a:pt x="131233" y="141817"/>
                </a:cubicBezTo>
                <a:cubicBezTo>
                  <a:pt x="97366" y="74084"/>
                  <a:pt x="82550" y="76200"/>
                  <a:pt x="67733" y="116417"/>
                </a:cubicBezTo>
                <a:close/>
              </a:path>
            </a:pathLst>
          </a:custGeom>
          <a:solidFill>
            <a:schemeClr val="accent6"/>
          </a:solidFill>
          <a:ln>
            <a:solidFill>
              <a:schemeClr val="accent6"/>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n-lt"/>
              <a:ea typeface="+mn-ea"/>
              <a:cs typeface="+mn-cs"/>
            </a:endParaRPr>
          </a:p>
        </p:txBody>
      </p:sp>
      <p:cxnSp>
        <p:nvCxnSpPr>
          <p:cNvPr id="19" name="Straight Connector 18"/>
          <p:cNvCxnSpPr/>
          <p:nvPr/>
        </p:nvCxnSpPr>
        <p:spPr bwMode="auto">
          <a:xfrm flipV="1">
            <a:off x="2613025" y="3222625"/>
            <a:ext cx="238125" cy="123825"/>
          </a:xfrm>
          <a:prstGeom prst="line">
            <a:avLst/>
          </a:prstGeom>
          <a:ln w="9525">
            <a:solidFill>
              <a:schemeClr val="tx1">
                <a:alpha val="90000"/>
              </a:schemeClr>
            </a:solidFill>
            <a:prstDash val="sysDash"/>
          </a:ln>
        </p:spPr>
        <p:style>
          <a:lnRef idx="1">
            <a:schemeClr val="dk1"/>
          </a:lnRef>
          <a:fillRef idx="0">
            <a:schemeClr val="dk1"/>
          </a:fillRef>
          <a:effectRef idx="0">
            <a:schemeClr val="dk1"/>
          </a:effectRef>
          <a:fontRef idx="minor">
            <a:schemeClr val="tx1"/>
          </a:fontRef>
        </p:style>
      </p:cxnSp>
      <p:sp>
        <p:nvSpPr>
          <p:cNvPr id="20" name="TextBox 153"/>
          <p:cNvSpPr txBox="1">
            <a:spLocks noChangeArrowheads="1"/>
          </p:cNvSpPr>
          <p:nvPr/>
        </p:nvSpPr>
        <p:spPr bwMode="auto">
          <a:xfrm>
            <a:off x="6345238" y="2544763"/>
            <a:ext cx="2835275" cy="708025"/>
          </a:xfrm>
          <a:prstGeom prst="rect">
            <a:avLst/>
          </a:prstGeom>
          <a:noFill/>
          <a:ln>
            <a:noFill/>
          </a:ln>
        </p:spPr>
        <p:txBody>
          <a:bodyPr>
            <a:spAutoFit/>
          </a:bodyPr>
          <a:lstStyle>
            <a:lvl1pPr marL="174625" indent="-174625" eaLnBrk="0" hangingPunct="0">
              <a:spcBef>
                <a:spcPct val="20000"/>
              </a:spcBef>
              <a:buClr>
                <a:schemeClr val="accent1"/>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Clr>
                <a:schemeClr val="accent1"/>
              </a:buClr>
              <a:buFont typeface="Arial" panose="020B0604020202020204" pitchFamily="34" charset="0"/>
              <a:buChar char="–"/>
              <a:defRPr sz="2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Clr>
                <a:schemeClr val="accent1"/>
              </a:buClr>
              <a:buFont typeface="Arial" panose="020B0604020202020204" pitchFamily="34" charset="0"/>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Clr>
                <a:schemeClr val="accent1"/>
              </a:buClr>
              <a:buFont typeface="Arial" panose="020B0604020202020204" pitchFamily="34" charset="0"/>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174625" marR="0" lvl="0" indent="-174625" algn="l" defTabSz="914400" rtl="0" eaLnBrk="1" fontAlgn="base" latinLnBrk="0" hangingPunct="1">
              <a:lnSpc>
                <a:spcPct val="100000"/>
              </a:lnSpc>
              <a:spcBef>
                <a:spcPct val="0"/>
              </a:spcBef>
              <a:spcAft>
                <a:spcPct val="0"/>
              </a:spcAft>
              <a:buClr>
                <a:schemeClr val="bg2">
                  <a:lumMod val="75000"/>
                </a:schemeClr>
              </a:buClr>
              <a:buSzPct val="90000"/>
              <a:buFont typeface="Wingdings" panose="05000000000000000000" pitchFamily="2" charset="2"/>
              <a:buChar char="§"/>
              <a:defRPr/>
            </a:pPr>
            <a:r>
              <a:rPr kumimoji="0" lang="tr-TR" altLang="en-US" sz="20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Arial" panose="020B0604020202020204" pitchFamily="34" charset="0"/>
              </a:rPr>
              <a:t>Viral yük</a:t>
            </a:r>
            <a:endParaRPr kumimoji="0" lang="tr-TR" altLang="en-US" sz="20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Arial" panose="020B0604020202020204" pitchFamily="34" charset="0"/>
            </a:endParaRPr>
          </a:p>
          <a:p>
            <a:pPr marL="174625" marR="0" lvl="0" indent="-174625" algn="l" defTabSz="914400" rtl="0" eaLnBrk="1" fontAlgn="base" latinLnBrk="0" hangingPunct="1">
              <a:lnSpc>
                <a:spcPct val="100000"/>
              </a:lnSpc>
              <a:spcBef>
                <a:spcPct val="0"/>
              </a:spcBef>
              <a:spcAft>
                <a:spcPct val="0"/>
              </a:spcAft>
              <a:buClr>
                <a:schemeClr val="bg2">
                  <a:lumMod val="75000"/>
                </a:schemeClr>
              </a:buClr>
              <a:buSzPct val="90000"/>
              <a:buFont typeface="Wingdings" panose="05000000000000000000" pitchFamily="2" charset="2"/>
              <a:buChar char="§"/>
              <a:defRPr/>
            </a:pPr>
            <a:r>
              <a:rPr kumimoji="0" lang="tr-TR" altLang="en-US" sz="20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Arial" panose="020B0604020202020204" pitchFamily="34" charset="0"/>
              </a:rPr>
              <a:t>Replikasyon göstergesi</a:t>
            </a:r>
            <a:endParaRPr kumimoji="0" lang="tr-TR" altLang="en-US" sz="20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Arial" panose="020B0604020202020204" pitchFamily="34" charset="0"/>
            </a:endParaRPr>
          </a:p>
        </p:txBody>
      </p:sp>
      <p:sp>
        <p:nvSpPr>
          <p:cNvPr id="21" name="Rounded Rectangle 20"/>
          <p:cNvSpPr/>
          <p:nvPr/>
        </p:nvSpPr>
        <p:spPr bwMode="auto">
          <a:xfrm>
            <a:off x="6369050" y="1809750"/>
            <a:ext cx="2493963" cy="469900"/>
          </a:xfrm>
          <a:prstGeom prst="roundRect">
            <a:avLst/>
          </a:prstGeom>
          <a:gradFill flip="none" rotWithShape="1">
            <a:gsLst>
              <a:gs pos="0">
                <a:schemeClr val="bg1">
                  <a:lumMod val="50000"/>
                  <a:shade val="30000"/>
                  <a:satMod val="115000"/>
                </a:schemeClr>
              </a:gs>
              <a:gs pos="50000">
                <a:schemeClr val="bg1">
                  <a:lumMod val="65000"/>
                </a:schemeClr>
              </a:gs>
              <a:gs pos="100000">
                <a:schemeClr val="bg1">
                  <a:lumMod val="65000"/>
                </a:schemeClr>
              </a:gs>
            </a:gsLst>
            <a:lin ang="0" scaled="1"/>
            <a:tileRect/>
          </a:gradFill>
          <a:ln w="19050">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prstClr val="white"/>
                </a:solidFill>
                <a:effectLst/>
                <a:uLnTx/>
                <a:uFillTx/>
                <a:latin typeface="+mn-lt"/>
                <a:ea typeface="+mn-ea"/>
                <a:cs typeface="Arial" panose="020B0604020202020204" pitchFamily="34" charset="0"/>
              </a:rPr>
              <a:t>     HBV DNA</a:t>
            </a:r>
            <a:endParaRPr kumimoji="0" lang="en-US" sz="2000" b="1" i="0" u="none" strike="noStrike" kern="1200" cap="none" spc="0" normalizeH="0" baseline="0" noProof="0" dirty="0">
              <a:ln>
                <a:noFill/>
              </a:ln>
              <a:solidFill>
                <a:prstClr val="white"/>
              </a:solidFill>
              <a:effectLst/>
              <a:uLnTx/>
              <a:uFillTx/>
              <a:latin typeface="+mn-lt"/>
              <a:ea typeface="+mn-ea"/>
              <a:cs typeface="Arial" panose="020B0604020202020204" pitchFamily="34" charset="0"/>
            </a:endParaRPr>
          </a:p>
        </p:txBody>
      </p:sp>
      <p:sp>
        <p:nvSpPr>
          <p:cNvPr id="22" name="TextBox 133"/>
          <p:cNvSpPr txBox="1">
            <a:spLocks noChangeArrowheads="1"/>
          </p:cNvSpPr>
          <p:nvPr/>
        </p:nvSpPr>
        <p:spPr bwMode="auto">
          <a:xfrm>
            <a:off x="90488" y="5508625"/>
            <a:ext cx="3130550" cy="746125"/>
          </a:xfrm>
          <a:prstGeom prst="rect">
            <a:avLst/>
          </a:prstGeom>
          <a:noFill/>
          <a:ln>
            <a:noFill/>
          </a:ln>
        </p:spPr>
        <p:txBody>
          <a:bodyPr>
            <a:spAutoFit/>
          </a:bodyPr>
          <a:lstStyle>
            <a:lvl1pPr marL="174625" indent="-174625" eaLnBrk="0" hangingPunct="0">
              <a:spcBef>
                <a:spcPct val="20000"/>
              </a:spcBef>
              <a:buClr>
                <a:schemeClr val="accent1"/>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354330" indent="-171450" eaLnBrk="0" hangingPunct="0">
              <a:spcBef>
                <a:spcPct val="20000"/>
              </a:spcBef>
              <a:buClr>
                <a:schemeClr val="accent1"/>
              </a:buClr>
              <a:buFont typeface="Arial" panose="020B0604020202020204" pitchFamily="34" charset="0"/>
              <a:buChar char="–"/>
              <a:defRPr sz="2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Clr>
                <a:schemeClr val="accent1"/>
              </a:buClr>
              <a:buFont typeface="Arial" panose="020B0604020202020204" pitchFamily="34" charset="0"/>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Clr>
                <a:schemeClr val="accent1"/>
              </a:buClr>
              <a:buFont typeface="Arial" panose="020B0604020202020204" pitchFamily="34" charset="0"/>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174625" marR="0" lvl="0" indent="-174625" algn="l" defTabSz="914400" rtl="0" eaLnBrk="1" fontAlgn="base" latinLnBrk="0" hangingPunct="1">
              <a:lnSpc>
                <a:spcPct val="100000"/>
              </a:lnSpc>
              <a:spcBef>
                <a:spcPts val="300"/>
              </a:spcBef>
              <a:spcAft>
                <a:spcPct val="0"/>
              </a:spcAft>
              <a:buClr>
                <a:schemeClr val="bg2">
                  <a:lumMod val="75000"/>
                </a:schemeClr>
              </a:buClr>
              <a:buSzPct val="90000"/>
              <a:buFont typeface="Wingdings" panose="05000000000000000000" pitchFamily="2" charset="2"/>
              <a:buChar char="§"/>
              <a:defRPr/>
            </a:pPr>
            <a:r>
              <a:rPr kumimoji="0" lang="en-US" altLang="en-US" sz="20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Arial" panose="020B0604020202020204" pitchFamily="34" charset="0"/>
              </a:rPr>
              <a:t>HBV core anti</a:t>
            </a:r>
            <a:r>
              <a:rPr kumimoji="0" lang="tr-TR" altLang="en-US" sz="20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Arial" panose="020B0604020202020204" pitchFamily="34" charset="0"/>
              </a:rPr>
              <a:t>j</a:t>
            </a:r>
            <a:r>
              <a:rPr kumimoji="0" lang="en-US" altLang="en-US" sz="2000" b="0" i="0" u="none" strike="noStrike" kern="1200" cap="none" spc="0" normalizeH="0" baseline="0" noProof="0" dirty="0" err="1">
                <a:ln>
                  <a:noFill/>
                </a:ln>
                <a:solidFill>
                  <a:schemeClr val="tx1"/>
                </a:solidFill>
                <a:effectLst/>
                <a:uLnTx/>
                <a:uFillTx/>
                <a:latin typeface="+mn-lt"/>
                <a:ea typeface="MS PGothic" panose="020B0600070205080204" pitchFamily="34" charset="-128"/>
                <a:cs typeface="Arial" panose="020B0604020202020204" pitchFamily="34" charset="0"/>
              </a:rPr>
              <a:t>en</a:t>
            </a:r>
            <a:r>
              <a:rPr kumimoji="0" lang="tr-TR" altLang="en-US" sz="2000" b="0" i="0" u="none" strike="noStrike" kern="1200" cap="none" spc="0" normalizeH="0" baseline="30000" noProof="0" dirty="0">
                <a:ln>
                  <a:noFill/>
                </a:ln>
                <a:solidFill>
                  <a:schemeClr val="tx1"/>
                </a:solidFill>
                <a:effectLst/>
                <a:uLnTx/>
                <a:uFillTx/>
                <a:latin typeface="+mn-lt"/>
                <a:ea typeface="MS PGothic" panose="020B0600070205080204" pitchFamily="34" charset="-128"/>
                <a:cs typeface="Arial" panose="020B0604020202020204" pitchFamily="34" charset="0"/>
              </a:rPr>
              <a:t> </a:t>
            </a:r>
            <a:r>
              <a:rPr kumimoji="0" lang="en-US" altLang="en-US" sz="20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Arial" panose="020B0604020202020204" pitchFamily="34" charset="0"/>
              </a:rPr>
              <a:t> </a:t>
            </a:r>
            <a:r>
              <a:rPr kumimoji="0" lang="tr-TR" altLang="en-US" sz="20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Arial" panose="020B0604020202020204" pitchFamily="34" charset="0"/>
              </a:rPr>
              <a:t>antikoru</a:t>
            </a:r>
            <a:endParaRPr kumimoji="0" lang="en-US" altLang="en-US" sz="20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Arial" panose="020B0604020202020204" pitchFamily="34" charset="0"/>
            </a:endParaRPr>
          </a:p>
          <a:p>
            <a:pPr marL="174625" marR="0" lvl="0" indent="-174625" algn="l" defTabSz="914400" rtl="0" eaLnBrk="1" fontAlgn="base" latinLnBrk="0" hangingPunct="1">
              <a:lnSpc>
                <a:spcPct val="100000"/>
              </a:lnSpc>
              <a:spcBef>
                <a:spcPts val="300"/>
              </a:spcBef>
              <a:spcAft>
                <a:spcPct val="0"/>
              </a:spcAft>
              <a:buClr>
                <a:schemeClr val="bg2">
                  <a:lumMod val="75000"/>
                </a:schemeClr>
              </a:buClr>
              <a:buSzPct val="90000"/>
              <a:buFont typeface="Wingdings" panose="05000000000000000000" pitchFamily="2" charset="2"/>
              <a:buChar char="§"/>
              <a:defRPr/>
            </a:pPr>
            <a:r>
              <a:rPr kumimoji="0" lang="tr-TR" altLang="en-US" sz="20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Arial" panose="020B0604020202020204" pitchFamily="34" charset="0"/>
              </a:rPr>
              <a:t>IgM akut infeksiyon</a:t>
            </a:r>
            <a:endParaRPr kumimoji="0" lang="en-US" altLang="en-US" sz="2000" b="0" i="0" u="none" strike="noStrike" kern="1200" cap="none" spc="0" normalizeH="0" baseline="30000" noProof="0" dirty="0">
              <a:ln>
                <a:noFill/>
              </a:ln>
              <a:solidFill>
                <a:schemeClr val="tx1"/>
              </a:solidFill>
              <a:effectLst/>
              <a:uLnTx/>
              <a:uFillTx/>
              <a:latin typeface="+mn-lt"/>
              <a:ea typeface="MS PGothic" panose="020B0600070205080204" pitchFamily="34" charset="-128"/>
              <a:cs typeface="Arial" panose="020B0604020202020204" pitchFamily="34" charset="0"/>
            </a:endParaRPr>
          </a:p>
        </p:txBody>
      </p:sp>
      <p:sp>
        <p:nvSpPr>
          <p:cNvPr id="23" name="Rounded Rectangle 22"/>
          <p:cNvSpPr/>
          <p:nvPr/>
        </p:nvSpPr>
        <p:spPr bwMode="auto">
          <a:xfrm>
            <a:off x="263525" y="4846638"/>
            <a:ext cx="2381250" cy="469900"/>
          </a:xfrm>
          <a:prstGeom prst="roundRect">
            <a:avLst/>
          </a:prstGeom>
          <a:gradFill flip="none" rotWithShape="1">
            <a:gsLst>
              <a:gs pos="0">
                <a:schemeClr val="bg1">
                  <a:lumMod val="50000"/>
                  <a:shade val="30000"/>
                  <a:satMod val="115000"/>
                </a:schemeClr>
              </a:gs>
              <a:gs pos="50000">
                <a:schemeClr val="bg1">
                  <a:lumMod val="65000"/>
                </a:schemeClr>
              </a:gs>
              <a:gs pos="100000">
                <a:schemeClr val="bg1">
                  <a:lumMod val="65000"/>
                </a:schemeClr>
              </a:gs>
            </a:gsLst>
            <a:lin ang="10800000" scaled="1"/>
            <a:tileRect/>
          </a:gradFill>
          <a:ln w="19050">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prstClr val="white"/>
                </a:solidFill>
                <a:effectLst/>
                <a:uLnTx/>
                <a:uFillTx/>
                <a:latin typeface="+mn-lt"/>
                <a:ea typeface="+mn-ea"/>
                <a:cs typeface="Arial" panose="020B0604020202020204" pitchFamily="34" charset="0"/>
              </a:rPr>
              <a:t>Anti-HBc</a:t>
            </a:r>
            <a:endParaRPr kumimoji="0" lang="en-US" sz="1800" b="1" i="0" u="none" strike="noStrike" kern="1200" cap="none" spc="0" normalizeH="0" baseline="0" noProof="0" dirty="0">
              <a:ln>
                <a:noFill/>
              </a:ln>
              <a:solidFill>
                <a:prstClr val="white"/>
              </a:solidFill>
              <a:effectLst/>
              <a:uLnTx/>
              <a:uFillTx/>
              <a:latin typeface="+mn-lt"/>
              <a:ea typeface="+mn-ea"/>
              <a:cs typeface="Arial" panose="020B0604020202020204" pitchFamily="34" charset="0"/>
            </a:endParaRPr>
          </a:p>
        </p:txBody>
      </p:sp>
      <p:sp>
        <p:nvSpPr>
          <p:cNvPr id="24" name="Freeform 23"/>
          <p:cNvSpPr/>
          <p:nvPr/>
        </p:nvSpPr>
        <p:spPr bwMode="auto">
          <a:xfrm rot="20969178">
            <a:off x="2136146" y="4879600"/>
            <a:ext cx="287818" cy="403523"/>
          </a:xfrm>
          <a:custGeom>
            <a:avLst/>
            <a:gdLst>
              <a:gd name="connsiteX0" fmla="*/ 67733 w 833966"/>
              <a:gd name="connsiteY0" fmla="*/ 116417 h 1348317"/>
              <a:gd name="connsiteX1" fmla="*/ 42333 w 833966"/>
              <a:gd name="connsiteY1" fmla="*/ 383117 h 1348317"/>
              <a:gd name="connsiteX2" fmla="*/ 321733 w 833966"/>
              <a:gd name="connsiteY2" fmla="*/ 649817 h 1348317"/>
              <a:gd name="connsiteX3" fmla="*/ 512233 w 833966"/>
              <a:gd name="connsiteY3" fmla="*/ 916517 h 1348317"/>
              <a:gd name="connsiteX4" fmla="*/ 524933 w 833966"/>
              <a:gd name="connsiteY4" fmla="*/ 1322917 h 1348317"/>
              <a:gd name="connsiteX5" fmla="*/ 664633 w 833966"/>
              <a:gd name="connsiteY5" fmla="*/ 1068917 h 1348317"/>
              <a:gd name="connsiteX6" fmla="*/ 563033 w 833966"/>
              <a:gd name="connsiteY6" fmla="*/ 802217 h 1348317"/>
              <a:gd name="connsiteX7" fmla="*/ 588433 w 833966"/>
              <a:gd name="connsiteY7" fmla="*/ 586317 h 1348317"/>
              <a:gd name="connsiteX8" fmla="*/ 766233 w 833966"/>
              <a:gd name="connsiteY8" fmla="*/ 332317 h 1348317"/>
              <a:gd name="connsiteX9" fmla="*/ 829733 w 833966"/>
              <a:gd name="connsiteY9" fmla="*/ 40217 h 1348317"/>
              <a:gd name="connsiteX10" fmla="*/ 740833 w 833966"/>
              <a:gd name="connsiteY10" fmla="*/ 91017 h 1348317"/>
              <a:gd name="connsiteX11" fmla="*/ 702733 w 833966"/>
              <a:gd name="connsiteY11" fmla="*/ 167217 h 1348317"/>
              <a:gd name="connsiteX12" fmla="*/ 563033 w 833966"/>
              <a:gd name="connsiteY12" fmla="*/ 421217 h 1348317"/>
              <a:gd name="connsiteX13" fmla="*/ 296333 w 833966"/>
              <a:gd name="connsiteY13" fmla="*/ 522817 h 1348317"/>
              <a:gd name="connsiteX14" fmla="*/ 131233 w 833966"/>
              <a:gd name="connsiteY14" fmla="*/ 141817 h 1348317"/>
              <a:gd name="connsiteX15" fmla="*/ 67733 w 833966"/>
              <a:gd name="connsiteY15" fmla="*/ 116417 h 1348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3966" h="1348317">
                <a:moveTo>
                  <a:pt x="67733" y="116417"/>
                </a:moveTo>
                <a:cubicBezTo>
                  <a:pt x="52916" y="156634"/>
                  <a:pt x="0" y="294217"/>
                  <a:pt x="42333" y="383117"/>
                </a:cubicBezTo>
                <a:cubicBezTo>
                  <a:pt x="84666" y="472017"/>
                  <a:pt x="243416" y="560917"/>
                  <a:pt x="321733" y="649817"/>
                </a:cubicBezTo>
                <a:cubicBezTo>
                  <a:pt x="400050" y="738717"/>
                  <a:pt x="478366" y="804334"/>
                  <a:pt x="512233" y="916517"/>
                </a:cubicBezTo>
                <a:cubicBezTo>
                  <a:pt x="546100" y="1028700"/>
                  <a:pt x="499533" y="1297517"/>
                  <a:pt x="524933" y="1322917"/>
                </a:cubicBezTo>
                <a:cubicBezTo>
                  <a:pt x="550333" y="1348317"/>
                  <a:pt x="658283" y="1155700"/>
                  <a:pt x="664633" y="1068917"/>
                </a:cubicBezTo>
                <a:cubicBezTo>
                  <a:pt x="670983" y="982134"/>
                  <a:pt x="575733" y="882650"/>
                  <a:pt x="563033" y="802217"/>
                </a:cubicBezTo>
                <a:cubicBezTo>
                  <a:pt x="550333" y="721784"/>
                  <a:pt x="554566" y="664634"/>
                  <a:pt x="588433" y="586317"/>
                </a:cubicBezTo>
                <a:cubicBezTo>
                  <a:pt x="622300" y="508000"/>
                  <a:pt x="726016" y="423334"/>
                  <a:pt x="766233" y="332317"/>
                </a:cubicBezTo>
                <a:cubicBezTo>
                  <a:pt x="806450" y="241300"/>
                  <a:pt x="833966" y="80434"/>
                  <a:pt x="829733" y="40217"/>
                </a:cubicBezTo>
                <a:cubicBezTo>
                  <a:pt x="825500" y="0"/>
                  <a:pt x="762000" y="69850"/>
                  <a:pt x="740833" y="91017"/>
                </a:cubicBezTo>
                <a:cubicBezTo>
                  <a:pt x="719666" y="112184"/>
                  <a:pt x="732366" y="112184"/>
                  <a:pt x="702733" y="167217"/>
                </a:cubicBezTo>
                <a:cubicBezTo>
                  <a:pt x="673100" y="222250"/>
                  <a:pt x="630766" y="361950"/>
                  <a:pt x="563033" y="421217"/>
                </a:cubicBezTo>
                <a:cubicBezTo>
                  <a:pt x="495300" y="480484"/>
                  <a:pt x="368300" y="569384"/>
                  <a:pt x="296333" y="522817"/>
                </a:cubicBezTo>
                <a:cubicBezTo>
                  <a:pt x="224366" y="476250"/>
                  <a:pt x="165100" y="209550"/>
                  <a:pt x="131233" y="141817"/>
                </a:cubicBezTo>
                <a:cubicBezTo>
                  <a:pt x="97366" y="74084"/>
                  <a:pt x="82550" y="76200"/>
                  <a:pt x="67733" y="116417"/>
                </a:cubicBezTo>
                <a:close/>
              </a:path>
            </a:pathLst>
          </a:custGeom>
          <a:solidFill>
            <a:schemeClr val="accent5">
              <a:lumMod val="60000"/>
              <a:lumOff val="40000"/>
            </a:schemeClr>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25" name="Freeform 24"/>
          <p:cNvSpPr/>
          <p:nvPr/>
        </p:nvSpPr>
        <p:spPr>
          <a:xfrm rot="3226478">
            <a:off x="3706853" y="4617214"/>
            <a:ext cx="212173" cy="225554"/>
          </a:xfrm>
          <a:custGeom>
            <a:avLst/>
            <a:gdLst>
              <a:gd name="connsiteX0" fmla="*/ 67733 w 833966"/>
              <a:gd name="connsiteY0" fmla="*/ 116417 h 1348317"/>
              <a:gd name="connsiteX1" fmla="*/ 42333 w 833966"/>
              <a:gd name="connsiteY1" fmla="*/ 383117 h 1348317"/>
              <a:gd name="connsiteX2" fmla="*/ 321733 w 833966"/>
              <a:gd name="connsiteY2" fmla="*/ 649817 h 1348317"/>
              <a:gd name="connsiteX3" fmla="*/ 512233 w 833966"/>
              <a:gd name="connsiteY3" fmla="*/ 916517 h 1348317"/>
              <a:gd name="connsiteX4" fmla="*/ 524933 w 833966"/>
              <a:gd name="connsiteY4" fmla="*/ 1322917 h 1348317"/>
              <a:gd name="connsiteX5" fmla="*/ 664633 w 833966"/>
              <a:gd name="connsiteY5" fmla="*/ 1068917 h 1348317"/>
              <a:gd name="connsiteX6" fmla="*/ 563033 w 833966"/>
              <a:gd name="connsiteY6" fmla="*/ 802217 h 1348317"/>
              <a:gd name="connsiteX7" fmla="*/ 588433 w 833966"/>
              <a:gd name="connsiteY7" fmla="*/ 586317 h 1348317"/>
              <a:gd name="connsiteX8" fmla="*/ 766233 w 833966"/>
              <a:gd name="connsiteY8" fmla="*/ 332317 h 1348317"/>
              <a:gd name="connsiteX9" fmla="*/ 829733 w 833966"/>
              <a:gd name="connsiteY9" fmla="*/ 40217 h 1348317"/>
              <a:gd name="connsiteX10" fmla="*/ 740833 w 833966"/>
              <a:gd name="connsiteY10" fmla="*/ 91017 h 1348317"/>
              <a:gd name="connsiteX11" fmla="*/ 702733 w 833966"/>
              <a:gd name="connsiteY11" fmla="*/ 167217 h 1348317"/>
              <a:gd name="connsiteX12" fmla="*/ 563033 w 833966"/>
              <a:gd name="connsiteY12" fmla="*/ 421217 h 1348317"/>
              <a:gd name="connsiteX13" fmla="*/ 296333 w 833966"/>
              <a:gd name="connsiteY13" fmla="*/ 522817 h 1348317"/>
              <a:gd name="connsiteX14" fmla="*/ 131233 w 833966"/>
              <a:gd name="connsiteY14" fmla="*/ 141817 h 1348317"/>
              <a:gd name="connsiteX15" fmla="*/ 67733 w 833966"/>
              <a:gd name="connsiteY15" fmla="*/ 116417 h 1348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3966" h="1348317">
                <a:moveTo>
                  <a:pt x="67733" y="116417"/>
                </a:moveTo>
                <a:cubicBezTo>
                  <a:pt x="52916" y="156634"/>
                  <a:pt x="0" y="294217"/>
                  <a:pt x="42333" y="383117"/>
                </a:cubicBezTo>
                <a:cubicBezTo>
                  <a:pt x="84666" y="472017"/>
                  <a:pt x="243416" y="560917"/>
                  <a:pt x="321733" y="649817"/>
                </a:cubicBezTo>
                <a:cubicBezTo>
                  <a:pt x="400050" y="738717"/>
                  <a:pt x="478366" y="804334"/>
                  <a:pt x="512233" y="916517"/>
                </a:cubicBezTo>
                <a:cubicBezTo>
                  <a:pt x="546100" y="1028700"/>
                  <a:pt x="499533" y="1297517"/>
                  <a:pt x="524933" y="1322917"/>
                </a:cubicBezTo>
                <a:cubicBezTo>
                  <a:pt x="550333" y="1348317"/>
                  <a:pt x="658283" y="1155700"/>
                  <a:pt x="664633" y="1068917"/>
                </a:cubicBezTo>
                <a:cubicBezTo>
                  <a:pt x="670983" y="982134"/>
                  <a:pt x="575733" y="882650"/>
                  <a:pt x="563033" y="802217"/>
                </a:cubicBezTo>
                <a:cubicBezTo>
                  <a:pt x="550333" y="721784"/>
                  <a:pt x="554566" y="664634"/>
                  <a:pt x="588433" y="586317"/>
                </a:cubicBezTo>
                <a:cubicBezTo>
                  <a:pt x="622300" y="508000"/>
                  <a:pt x="726016" y="423334"/>
                  <a:pt x="766233" y="332317"/>
                </a:cubicBezTo>
                <a:cubicBezTo>
                  <a:pt x="806450" y="241300"/>
                  <a:pt x="833966" y="80434"/>
                  <a:pt x="829733" y="40217"/>
                </a:cubicBezTo>
                <a:cubicBezTo>
                  <a:pt x="825500" y="0"/>
                  <a:pt x="762000" y="69850"/>
                  <a:pt x="740833" y="91017"/>
                </a:cubicBezTo>
                <a:cubicBezTo>
                  <a:pt x="719666" y="112184"/>
                  <a:pt x="732366" y="112184"/>
                  <a:pt x="702733" y="167217"/>
                </a:cubicBezTo>
                <a:cubicBezTo>
                  <a:pt x="673100" y="222250"/>
                  <a:pt x="630766" y="361950"/>
                  <a:pt x="563033" y="421217"/>
                </a:cubicBezTo>
                <a:cubicBezTo>
                  <a:pt x="495300" y="480484"/>
                  <a:pt x="368300" y="569384"/>
                  <a:pt x="296333" y="522817"/>
                </a:cubicBezTo>
                <a:cubicBezTo>
                  <a:pt x="224366" y="476250"/>
                  <a:pt x="165100" y="209550"/>
                  <a:pt x="131233" y="141817"/>
                </a:cubicBezTo>
                <a:cubicBezTo>
                  <a:pt x="97366" y="74084"/>
                  <a:pt x="82550" y="76200"/>
                  <a:pt x="67733" y="116417"/>
                </a:cubicBezTo>
                <a:close/>
              </a:path>
            </a:pathLst>
          </a:custGeom>
          <a:solidFill>
            <a:schemeClr val="accent5">
              <a:lumMod val="60000"/>
              <a:lumOff val="40000"/>
            </a:schemeClr>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n-lt"/>
              <a:ea typeface="+mn-ea"/>
              <a:cs typeface="+mn-cs"/>
            </a:endParaRPr>
          </a:p>
        </p:txBody>
      </p:sp>
      <p:cxnSp>
        <p:nvCxnSpPr>
          <p:cNvPr id="26" name="Straight Connector 25"/>
          <p:cNvCxnSpPr/>
          <p:nvPr/>
        </p:nvCxnSpPr>
        <p:spPr bwMode="auto">
          <a:xfrm>
            <a:off x="2732088" y="1824038"/>
            <a:ext cx="962025" cy="719138"/>
          </a:xfrm>
          <a:prstGeom prst="line">
            <a:avLst/>
          </a:prstGeom>
          <a:ln w="9525">
            <a:solidFill>
              <a:schemeClr val="tx1">
                <a:alpha val="90000"/>
              </a:schemeClr>
            </a:solidFill>
            <a:prstDash val="sysDash"/>
          </a:ln>
        </p:spPr>
        <p:style>
          <a:lnRef idx="1">
            <a:schemeClr val="dk1"/>
          </a:lnRef>
          <a:fillRef idx="0">
            <a:schemeClr val="dk1"/>
          </a:fillRef>
          <a:effectRef idx="0">
            <a:schemeClr val="dk1"/>
          </a:effectRef>
          <a:fontRef idx="minor">
            <a:schemeClr val="tx1"/>
          </a:fontRef>
        </p:style>
      </p:cxnSp>
      <p:sp>
        <p:nvSpPr>
          <p:cNvPr id="27" name="TextBox 163"/>
          <p:cNvSpPr txBox="1">
            <a:spLocks noChangeArrowheads="1"/>
          </p:cNvSpPr>
          <p:nvPr/>
        </p:nvSpPr>
        <p:spPr bwMode="auto">
          <a:xfrm>
            <a:off x="6515100" y="4919663"/>
            <a:ext cx="2549525" cy="708025"/>
          </a:xfrm>
          <a:prstGeom prst="rect">
            <a:avLst/>
          </a:prstGeom>
          <a:noFill/>
          <a:ln>
            <a:noFill/>
          </a:ln>
        </p:spPr>
        <p:txBody>
          <a:bodyPr>
            <a:spAutoFit/>
          </a:bodyPr>
          <a:lstStyle>
            <a:lvl1pPr marL="174625" indent="-174625" eaLnBrk="0" hangingPunct="0">
              <a:spcBef>
                <a:spcPct val="20000"/>
              </a:spcBef>
              <a:buClr>
                <a:schemeClr val="accent1"/>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Clr>
                <a:schemeClr val="accent1"/>
              </a:buClr>
              <a:buFont typeface="Arial" panose="020B0604020202020204" pitchFamily="34" charset="0"/>
              <a:buChar char="–"/>
              <a:defRPr sz="2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Clr>
                <a:schemeClr val="accent1"/>
              </a:buClr>
              <a:buFont typeface="Arial" panose="020B0604020202020204" pitchFamily="34" charset="0"/>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Clr>
                <a:schemeClr val="accent1"/>
              </a:buClr>
              <a:buFont typeface="Arial" panose="020B0604020202020204" pitchFamily="34" charset="0"/>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174625" marR="0" lvl="0" indent="-174625" algn="l" defTabSz="914400" rtl="0" eaLnBrk="1" fontAlgn="base" latinLnBrk="0" hangingPunct="1">
              <a:lnSpc>
                <a:spcPct val="100000"/>
              </a:lnSpc>
              <a:spcBef>
                <a:spcPct val="0"/>
              </a:spcBef>
              <a:spcAft>
                <a:spcPct val="0"/>
              </a:spcAft>
              <a:buClr>
                <a:schemeClr val="bg2">
                  <a:lumMod val="75000"/>
                </a:schemeClr>
              </a:buClr>
              <a:buSzPct val="90000"/>
              <a:buFont typeface="Wingdings" panose="05000000000000000000" pitchFamily="2" charset="2"/>
              <a:buChar char="§"/>
              <a:defRPr/>
            </a:pPr>
            <a:r>
              <a:rPr kumimoji="0" lang="tr-TR" altLang="en-US" sz="20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Arial" panose="020B0604020202020204" pitchFamily="34" charset="0"/>
              </a:rPr>
              <a:t>Yüksek infektivite</a:t>
            </a:r>
            <a:endParaRPr kumimoji="0" lang="tr-TR" altLang="en-US" sz="20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Arial" panose="020B0604020202020204" pitchFamily="34" charset="0"/>
            </a:endParaRPr>
          </a:p>
          <a:p>
            <a:pPr marL="174625" marR="0" lvl="0" indent="-174625" algn="l" defTabSz="914400" rtl="0" eaLnBrk="1" fontAlgn="base" latinLnBrk="0" hangingPunct="1">
              <a:lnSpc>
                <a:spcPct val="100000"/>
              </a:lnSpc>
              <a:spcBef>
                <a:spcPct val="0"/>
              </a:spcBef>
              <a:spcAft>
                <a:spcPct val="0"/>
              </a:spcAft>
              <a:buClr>
                <a:schemeClr val="bg2">
                  <a:lumMod val="75000"/>
                </a:schemeClr>
              </a:buClr>
              <a:buSzPct val="90000"/>
              <a:buFont typeface="Wingdings" panose="05000000000000000000" pitchFamily="2" charset="2"/>
              <a:buChar char="§"/>
              <a:defRPr/>
            </a:pPr>
            <a:r>
              <a:rPr kumimoji="0" lang="tr-TR" altLang="en-US" sz="20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Arial" panose="020B0604020202020204" pitchFamily="34" charset="0"/>
              </a:rPr>
              <a:t>Replikasyon</a:t>
            </a:r>
            <a:endParaRPr kumimoji="0" lang="tr-TR" altLang="en-US" sz="20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Arial" panose="020B0604020202020204" pitchFamily="34" charset="0"/>
            </a:endParaRPr>
          </a:p>
        </p:txBody>
      </p:sp>
      <p:sp>
        <p:nvSpPr>
          <p:cNvPr id="28" name="Rounded Rectangle 27"/>
          <p:cNvSpPr/>
          <p:nvPr/>
        </p:nvSpPr>
        <p:spPr bwMode="auto">
          <a:xfrm>
            <a:off x="6554788" y="4210050"/>
            <a:ext cx="2513013" cy="469900"/>
          </a:xfrm>
          <a:prstGeom prst="roundRect">
            <a:avLst/>
          </a:prstGeom>
          <a:gradFill flip="none" rotWithShape="1">
            <a:gsLst>
              <a:gs pos="0">
                <a:schemeClr val="bg1">
                  <a:lumMod val="50000"/>
                  <a:shade val="30000"/>
                  <a:satMod val="115000"/>
                </a:schemeClr>
              </a:gs>
              <a:gs pos="50000">
                <a:schemeClr val="bg1">
                  <a:lumMod val="65000"/>
                </a:schemeClr>
              </a:gs>
              <a:gs pos="100000">
                <a:schemeClr val="bg1">
                  <a:lumMod val="65000"/>
                </a:schemeClr>
              </a:gs>
            </a:gsLst>
            <a:lin ang="0" scaled="1"/>
            <a:tileRect/>
          </a:gradFill>
          <a:ln w="19050">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prstClr val="white"/>
                </a:solidFill>
                <a:effectLst/>
                <a:uLnTx/>
                <a:uFillTx/>
                <a:latin typeface="+mn-lt"/>
                <a:ea typeface="+mn-ea"/>
                <a:cs typeface="Arial" panose="020B0604020202020204" pitchFamily="34" charset="0"/>
              </a:rPr>
              <a:t>HBeAg</a:t>
            </a:r>
            <a:endParaRPr kumimoji="0" lang="en-US" sz="2000" b="1" i="0" u="none" strike="noStrike" kern="1200" cap="none" spc="0" normalizeH="0" baseline="0" noProof="0" dirty="0">
              <a:ln>
                <a:noFill/>
              </a:ln>
              <a:solidFill>
                <a:prstClr val="white"/>
              </a:solidFill>
              <a:effectLst/>
              <a:uLnTx/>
              <a:uFillTx/>
              <a:latin typeface="+mn-lt"/>
              <a:ea typeface="+mn-ea"/>
              <a:cs typeface="Arial" panose="020B0604020202020204" pitchFamily="34" charset="0"/>
            </a:endParaRPr>
          </a:p>
        </p:txBody>
      </p:sp>
      <p:sp>
        <p:nvSpPr>
          <p:cNvPr id="29" name="Diamond 28"/>
          <p:cNvSpPr/>
          <p:nvPr/>
        </p:nvSpPr>
        <p:spPr bwMode="auto">
          <a:xfrm>
            <a:off x="6699155" y="4259862"/>
            <a:ext cx="212092" cy="383416"/>
          </a:xfrm>
          <a:prstGeom prst="diamond">
            <a:avLst/>
          </a:prstGeom>
          <a:solidFill>
            <a:schemeClr val="accent6"/>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30" name="Diamond 29"/>
          <p:cNvSpPr/>
          <p:nvPr/>
        </p:nvSpPr>
        <p:spPr>
          <a:xfrm rot="2652249">
            <a:off x="6135315" y="4227974"/>
            <a:ext cx="127519" cy="188595"/>
          </a:xfrm>
          <a:prstGeom prst="diamond">
            <a:avLst/>
          </a:prstGeom>
          <a:solidFill>
            <a:schemeClr val="accent6"/>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31" name="Diamond 30"/>
          <p:cNvSpPr/>
          <p:nvPr/>
        </p:nvSpPr>
        <p:spPr>
          <a:xfrm rot="2652249">
            <a:off x="5824953" y="5236878"/>
            <a:ext cx="127519" cy="188595"/>
          </a:xfrm>
          <a:prstGeom prst="diamond">
            <a:avLst/>
          </a:prstGeom>
          <a:solidFill>
            <a:schemeClr val="accent6"/>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32" name="Diamond 31"/>
          <p:cNvSpPr/>
          <p:nvPr/>
        </p:nvSpPr>
        <p:spPr>
          <a:xfrm rot="3971091">
            <a:off x="5067606" y="5348930"/>
            <a:ext cx="127519" cy="188595"/>
          </a:xfrm>
          <a:prstGeom prst="diamond">
            <a:avLst/>
          </a:prstGeom>
          <a:solidFill>
            <a:schemeClr val="accent6"/>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33" name="Diamond 32"/>
          <p:cNvSpPr/>
          <p:nvPr/>
        </p:nvSpPr>
        <p:spPr>
          <a:xfrm rot="2652249">
            <a:off x="5713499" y="4937836"/>
            <a:ext cx="127519" cy="188595"/>
          </a:xfrm>
          <a:prstGeom prst="diamond">
            <a:avLst/>
          </a:prstGeom>
          <a:solidFill>
            <a:schemeClr val="accent6"/>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n-lt"/>
              <a:ea typeface="+mn-ea"/>
              <a:cs typeface="+mn-cs"/>
            </a:endParaRPr>
          </a:p>
        </p:txBody>
      </p:sp>
      <p:cxnSp>
        <p:nvCxnSpPr>
          <p:cNvPr id="34" name="Straight Connector 33"/>
          <p:cNvCxnSpPr/>
          <p:nvPr/>
        </p:nvCxnSpPr>
        <p:spPr bwMode="auto">
          <a:xfrm flipV="1">
            <a:off x="4906963" y="2044700"/>
            <a:ext cx="1458913" cy="1166813"/>
          </a:xfrm>
          <a:prstGeom prst="line">
            <a:avLst/>
          </a:prstGeom>
          <a:ln w="9525">
            <a:solidFill>
              <a:schemeClr val="tx1">
                <a:alpha val="90000"/>
              </a:schemeClr>
            </a:solidFill>
            <a:prstDash val="sysDash"/>
          </a:ln>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bwMode="auto">
          <a:xfrm flipV="1">
            <a:off x="5888038" y="4314825"/>
            <a:ext cx="619125" cy="657225"/>
          </a:xfrm>
          <a:prstGeom prst="line">
            <a:avLst/>
          </a:prstGeom>
          <a:ln w="9525">
            <a:solidFill>
              <a:schemeClr val="tx1">
                <a:alpha val="90000"/>
              </a:schemeClr>
            </a:solidFill>
            <a:prstDash val="sysDash"/>
          </a:ln>
        </p:spPr>
        <p:style>
          <a:lnRef idx="1">
            <a:schemeClr val="dk1"/>
          </a:lnRef>
          <a:fillRef idx="0">
            <a:schemeClr val="dk1"/>
          </a:fillRef>
          <a:effectRef idx="0">
            <a:schemeClr val="dk1"/>
          </a:effectRef>
          <a:fontRef idx="minor">
            <a:schemeClr val="tx1"/>
          </a:fontRef>
        </p:style>
      </p:cxnSp>
      <p:pic>
        <p:nvPicPr>
          <p:cNvPr id="30773" name="Picture 2"/>
          <p:cNvPicPr>
            <a:picLocks noChangeAspect="1"/>
          </p:cNvPicPr>
          <p:nvPr/>
        </p:nvPicPr>
        <p:blipFill>
          <a:blip r:embed="rId2"/>
          <a:stretch>
            <a:fillRect/>
          </a:stretch>
        </p:blipFill>
        <p:spPr>
          <a:xfrm>
            <a:off x="2117725" y="1385888"/>
            <a:ext cx="354013" cy="447675"/>
          </a:xfrm>
          <a:prstGeom prst="rect">
            <a:avLst/>
          </a:prstGeom>
          <a:noFill/>
          <a:ln w="9525">
            <a:noFill/>
          </a:ln>
        </p:spPr>
      </p:pic>
      <p:pic>
        <p:nvPicPr>
          <p:cNvPr id="30774" name="Picture 3"/>
          <p:cNvPicPr>
            <a:picLocks noChangeAspect="1"/>
          </p:cNvPicPr>
          <p:nvPr/>
        </p:nvPicPr>
        <p:blipFill>
          <a:blip r:embed="rId3"/>
          <a:srcRect l="-2" r="36459" b="63713"/>
          <a:stretch>
            <a:fillRect/>
          </a:stretch>
        </p:blipFill>
        <p:spPr>
          <a:xfrm>
            <a:off x="6456363" y="1833563"/>
            <a:ext cx="733425" cy="422275"/>
          </a:xfrm>
          <a:prstGeom prst="rect">
            <a:avLst/>
          </a:prstGeom>
          <a:noFill/>
          <a:ln w="9525">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4" name="Title 1"/>
          <p:cNvSpPr>
            <a:spLocks noGrp="1"/>
          </p:cNvSpPr>
          <p:nvPr>
            <p:ph type="title"/>
          </p:nvPr>
        </p:nvSpPr>
        <p:spPr>
          <a:xfrm>
            <a:off x="457200" y="365125"/>
            <a:ext cx="8229600" cy="490538"/>
          </a:xfrm>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tr-TR" altLang="tr-TR" sz="2800" b="1" i="0" u="none" strike="noStrike" kern="1200" cap="none" spc="0" normalizeH="0" baseline="0" noProof="0" dirty="0">
                <a:ln>
                  <a:noFill/>
                </a:ln>
                <a:solidFill>
                  <a:schemeClr val="tx1"/>
                </a:solidFill>
                <a:effectLst/>
                <a:uLnTx/>
                <a:uFillTx/>
                <a:latin typeface="+mn-lt"/>
                <a:ea typeface="+mj-ea"/>
                <a:cs typeface="+mj-cs"/>
              </a:rPr>
              <a:t>HBV </a:t>
            </a:r>
            <a:r>
              <a:rPr kumimoji="0" lang="tr-TR" altLang="tr-TR" sz="2800" b="1" i="0" u="none" strike="noStrike" kern="1200" cap="none" spc="0" normalizeH="0" baseline="0" noProof="0" dirty="0" err="1">
                <a:ln>
                  <a:noFill/>
                </a:ln>
                <a:solidFill>
                  <a:schemeClr val="tx1"/>
                </a:solidFill>
                <a:effectLst/>
                <a:uLnTx/>
                <a:uFillTx/>
                <a:latin typeface="+mn-lt"/>
                <a:ea typeface="+mj-ea"/>
                <a:cs typeface="+mj-cs"/>
              </a:rPr>
              <a:t>İnfeksiyonu</a:t>
            </a:r>
            <a:r>
              <a:rPr kumimoji="0" lang="tr-TR" altLang="tr-TR" sz="2800" b="1" i="0" u="none" strike="noStrike" kern="1200" cap="none" spc="0" normalizeH="0" baseline="0" noProof="0" dirty="0">
                <a:ln>
                  <a:noFill/>
                </a:ln>
                <a:solidFill>
                  <a:schemeClr val="tx1"/>
                </a:solidFill>
                <a:effectLst/>
                <a:uLnTx/>
                <a:uFillTx/>
                <a:latin typeface="+mn-lt"/>
                <a:ea typeface="+mj-ea"/>
                <a:cs typeface="+mj-cs"/>
              </a:rPr>
              <a:t> Seyri</a:t>
            </a:r>
            <a:endParaRPr kumimoji="0" lang="en-GB" altLang="tr-TR" sz="2800" b="1" i="0" u="none" strike="noStrike" kern="1200" cap="none" spc="0" normalizeH="0" baseline="0" noProof="0" dirty="0">
              <a:ln>
                <a:noFill/>
              </a:ln>
              <a:solidFill>
                <a:schemeClr val="tx1"/>
              </a:solidFill>
              <a:effectLst/>
              <a:uLnTx/>
              <a:uFillTx/>
              <a:latin typeface="+mn-lt"/>
              <a:ea typeface="+mj-ea"/>
              <a:cs typeface="+mj-cs"/>
            </a:endParaRPr>
          </a:p>
        </p:txBody>
      </p:sp>
      <p:graphicFrame>
        <p:nvGraphicFramePr>
          <p:cNvPr id="33795" name="Table 33794"/>
          <p:cNvGraphicFramePr/>
          <p:nvPr/>
        </p:nvGraphicFramePr>
        <p:xfrm>
          <a:off x="261938" y="1047750"/>
          <a:ext cx="8424863" cy="5040313"/>
        </p:xfrm>
        <a:graphic>
          <a:graphicData uri="http://schemas.openxmlformats.org/drawingml/2006/table">
            <a:tbl>
              <a:tblPr/>
              <a:tblGrid>
                <a:gridCol w="1406525"/>
                <a:gridCol w="1843088"/>
                <a:gridCol w="1787525"/>
                <a:gridCol w="1744662"/>
                <a:gridCol w="1643063"/>
              </a:tblGrid>
              <a:tr h="531813">
                <a:tc rowSpan="2">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endParaRPr lang="en-GB" altLang="x-none" sz="2000" b="1" dirty="0">
                        <a:solidFill>
                          <a:srgbClr val="FFFFFF"/>
                        </a:solidFill>
                        <a:latin typeface="Calibri" panose="020F0502020204030204" pitchFamily="34" charset="0"/>
                      </a:endParaRPr>
                    </a:p>
                  </a:txBody>
                  <a:tcPr marL="91454" marR="91454" marT="45712" marB="45712">
                    <a:lnL>
                      <a:noFill/>
                    </a:lnL>
                    <a:lnR w="12700" cap="flat" cmpd="sng">
                      <a:solidFill>
                        <a:schemeClr val="bg1"/>
                      </a:solidFill>
                      <a:prstDash val="solid"/>
                      <a:headEnd type="none" w="med" len="med"/>
                      <a:tailEnd type="none" w="med" len="med"/>
                    </a:lnR>
                    <a:lnT>
                      <a:noFill/>
                    </a:lnT>
                    <a:lnB w="12700" cap="flat" cmpd="sng">
                      <a:solidFill>
                        <a:schemeClr val="bg1"/>
                      </a:solidFill>
                      <a:prstDash val="solid"/>
                      <a:headEnd type="none" w="med" len="med"/>
                      <a:tailEnd type="none" w="med" len="med"/>
                    </a:lnB>
                    <a:lnTlToBr>
                      <a:noFill/>
                    </a:lnTlToBr>
                    <a:lnBlToTr>
                      <a:noFill/>
                    </a:lnBlToTr>
                    <a:noFill/>
                  </a:tcPr>
                </a:tc>
                <a:tc gridSpan="2">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en-GB" altLang="x-none" sz="2400" b="1" dirty="0">
                          <a:latin typeface="Calibri" panose="020F0502020204030204" pitchFamily="34" charset="0"/>
                        </a:rPr>
                        <a:t>HBeAg+</a:t>
                      </a:r>
                      <a:endParaRPr lang="en-GB" altLang="x-none" sz="2400" b="1" dirty="0">
                        <a:latin typeface="Calibri" panose="020F0502020204030204" pitchFamily="34" charset="0"/>
                      </a:endParaRPr>
                    </a:p>
                  </a:txBody>
                  <a:tcPr marL="91454" marR="91454" marT="45712" marB="45712">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1"/>
                    </a:solidFill>
                  </a:tcPr>
                </a:tc>
                <a:tc hMerge="1">
                  <a:tcPr>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tcPr>
                </a:tc>
                <a:tc gridSpan="2">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en-GB" altLang="x-none" sz="2400" b="1" dirty="0">
                          <a:latin typeface="Calibri" panose="020F0502020204030204" pitchFamily="34" charset="0"/>
                        </a:rPr>
                        <a:t>HBeAg-</a:t>
                      </a:r>
                      <a:endParaRPr lang="en-GB" altLang="x-none" sz="2400" b="1" dirty="0">
                        <a:latin typeface="Calibri" panose="020F0502020204030204" pitchFamily="34" charset="0"/>
                      </a:endParaRPr>
                    </a:p>
                  </a:txBody>
                  <a:tcPr marL="91454" marR="91454" marT="45712" marB="45712">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1"/>
                    </a:solidFill>
                  </a:tcPr>
                </a:tc>
                <a:tc hMerge="1">
                  <a:tcPr>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tcPr>
                </a:tc>
              </a:tr>
              <a:tr h="957262">
                <a:tc vMerge="1">
                  <a:tcPr>
                    <a:lnR w="12700" cap="flat" cmpd="sng">
                      <a:solidFill>
                        <a:schemeClr val="bg1"/>
                      </a:solidFill>
                      <a:prstDash val="solid"/>
                      <a:headEnd type="none" w="med" len="med"/>
                      <a:tailEnd type="none" w="med" len="med"/>
                    </a:lnR>
                    <a:lnB w="12700" cap="flat" cmpd="sng">
                      <a:solidFill>
                        <a:schemeClr val="bg1"/>
                      </a:solidFill>
                      <a:prstDash val="solid"/>
                      <a:headEnd type="none" w="med" len="med"/>
                      <a:tailEnd type="none" w="med" len="med"/>
                    </a:lnB>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400" b="1" dirty="0">
                          <a:solidFill>
                            <a:schemeClr val="bg1"/>
                          </a:solidFill>
                          <a:latin typeface="Calibri" panose="020F0502020204030204" pitchFamily="34" charset="0"/>
                        </a:rPr>
                        <a:t>K</a:t>
                      </a:r>
                      <a:r>
                        <a:rPr lang="en-GB" altLang="x-none" sz="2400" b="1" dirty="0">
                          <a:solidFill>
                            <a:schemeClr val="bg1"/>
                          </a:solidFill>
                          <a:latin typeface="Calibri" panose="020F0502020204030204" pitchFamily="34" charset="0"/>
                        </a:rPr>
                        <a:t>roni</a:t>
                      </a:r>
                      <a:r>
                        <a:rPr sz="2400" b="1" dirty="0">
                          <a:solidFill>
                            <a:schemeClr val="bg1"/>
                          </a:solidFill>
                          <a:latin typeface="Calibri" panose="020F0502020204030204" pitchFamily="34" charset="0"/>
                        </a:rPr>
                        <a:t>k</a:t>
                      </a:r>
                      <a:r>
                        <a:rPr lang="en-GB" altLang="x-none" sz="2400" b="1" dirty="0">
                          <a:solidFill>
                            <a:schemeClr val="bg1"/>
                          </a:solidFill>
                          <a:latin typeface="Calibri" panose="020F0502020204030204" pitchFamily="34" charset="0"/>
                        </a:rPr>
                        <a:t> infe</a:t>
                      </a:r>
                      <a:r>
                        <a:rPr sz="2400" b="1" dirty="0">
                          <a:solidFill>
                            <a:schemeClr val="bg1"/>
                          </a:solidFill>
                          <a:latin typeface="Calibri" panose="020F0502020204030204" pitchFamily="34" charset="0"/>
                        </a:rPr>
                        <a:t>ksiyon</a:t>
                      </a:r>
                      <a:endParaRPr lang="en-GB" altLang="x-none" sz="2400" b="1" dirty="0">
                        <a:solidFill>
                          <a:schemeClr val="bg1"/>
                        </a:solidFill>
                        <a:latin typeface="Calibri" panose="020F0502020204030204" pitchFamily="34" charset="0"/>
                      </a:endParaRPr>
                    </a:p>
                  </a:txBody>
                  <a:tcPr marL="91454" marR="91454" marT="45712" marB="45712">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400" b="1" dirty="0">
                          <a:solidFill>
                            <a:schemeClr val="bg1"/>
                          </a:solidFill>
                          <a:latin typeface="Calibri" panose="020F0502020204030204" pitchFamily="34" charset="0"/>
                        </a:rPr>
                        <a:t>K</a:t>
                      </a:r>
                      <a:r>
                        <a:rPr lang="en-GB" altLang="x-none" sz="2400" b="1" dirty="0">
                          <a:solidFill>
                            <a:schemeClr val="bg1"/>
                          </a:solidFill>
                          <a:latin typeface="Calibri" panose="020F0502020204030204" pitchFamily="34" charset="0"/>
                        </a:rPr>
                        <a:t>roni</a:t>
                      </a:r>
                      <a:r>
                        <a:rPr sz="2400" b="1" dirty="0">
                          <a:solidFill>
                            <a:schemeClr val="bg1"/>
                          </a:solidFill>
                          <a:latin typeface="Calibri" panose="020F0502020204030204" pitchFamily="34" charset="0"/>
                        </a:rPr>
                        <a:t>k</a:t>
                      </a:r>
                      <a:r>
                        <a:rPr lang="en-GB" altLang="x-none" sz="2400" b="1" dirty="0">
                          <a:solidFill>
                            <a:schemeClr val="bg1"/>
                          </a:solidFill>
                          <a:latin typeface="Calibri" panose="020F0502020204030204" pitchFamily="34" charset="0"/>
                        </a:rPr>
                        <a:t> hepatit</a:t>
                      </a:r>
                      <a:endParaRPr lang="en-GB" altLang="x-none" sz="2400" b="1" dirty="0">
                        <a:solidFill>
                          <a:schemeClr val="bg1"/>
                        </a:solidFill>
                        <a:latin typeface="Calibri" panose="020F0502020204030204" pitchFamily="34" charset="0"/>
                      </a:endParaRPr>
                    </a:p>
                  </a:txBody>
                  <a:tcPr marL="91454" marR="91454" marT="45712" marB="45712">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400" b="1" dirty="0">
                          <a:solidFill>
                            <a:schemeClr val="bg1"/>
                          </a:solidFill>
                          <a:latin typeface="Calibri" panose="020F0502020204030204" pitchFamily="34" charset="0"/>
                        </a:rPr>
                        <a:t>K</a:t>
                      </a:r>
                      <a:r>
                        <a:rPr lang="en-GB" altLang="x-none" sz="2400" b="1" dirty="0">
                          <a:solidFill>
                            <a:schemeClr val="bg1"/>
                          </a:solidFill>
                          <a:latin typeface="Calibri" panose="020F0502020204030204" pitchFamily="34" charset="0"/>
                        </a:rPr>
                        <a:t>roni</a:t>
                      </a:r>
                      <a:r>
                        <a:rPr sz="2400" b="1" dirty="0">
                          <a:solidFill>
                            <a:schemeClr val="bg1"/>
                          </a:solidFill>
                          <a:latin typeface="Calibri" panose="020F0502020204030204" pitchFamily="34" charset="0"/>
                        </a:rPr>
                        <a:t>k</a:t>
                      </a:r>
                      <a:r>
                        <a:rPr lang="en-GB" altLang="x-none" sz="2400" b="1" dirty="0">
                          <a:solidFill>
                            <a:schemeClr val="bg1"/>
                          </a:solidFill>
                          <a:latin typeface="Calibri" panose="020F0502020204030204" pitchFamily="34" charset="0"/>
                        </a:rPr>
                        <a:t> infe</a:t>
                      </a:r>
                      <a:r>
                        <a:rPr sz="2400" b="1" dirty="0">
                          <a:solidFill>
                            <a:schemeClr val="bg1"/>
                          </a:solidFill>
                          <a:latin typeface="Calibri" panose="020F0502020204030204" pitchFamily="34" charset="0"/>
                        </a:rPr>
                        <a:t>ksiyon</a:t>
                      </a:r>
                      <a:endParaRPr lang="en-GB" altLang="x-none" sz="2400" b="1" dirty="0">
                        <a:solidFill>
                          <a:schemeClr val="bg1"/>
                        </a:solidFill>
                        <a:latin typeface="Calibri" panose="020F0502020204030204" pitchFamily="34" charset="0"/>
                      </a:endParaRPr>
                    </a:p>
                  </a:txBody>
                  <a:tcPr marL="91454" marR="91454" marT="45712" marB="45712">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400" b="1" dirty="0">
                          <a:solidFill>
                            <a:schemeClr val="bg1"/>
                          </a:solidFill>
                          <a:latin typeface="Calibri" panose="020F0502020204030204" pitchFamily="34" charset="0"/>
                        </a:rPr>
                        <a:t>K</a:t>
                      </a:r>
                      <a:r>
                        <a:rPr lang="en-GB" altLang="x-none" sz="2400" b="1" dirty="0">
                          <a:solidFill>
                            <a:schemeClr val="bg1"/>
                          </a:solidFill>
                          <a:latin typeface="Calibri" panose="020F0502020204030204" pitchFamily="34" charset="0"/>
                        </a:rPr>
                        <a:t>roni</a:t>
                      </a:r>
                      <a:r>
                        <a:rPr sz="2400" b="1" dirty="0">
                          <a:solidFill>
                            <a:schemeClr val="bg1"/>
                          </a:solidFill>
                          <a:latin typeface="Calibri" panose="020F0502020204030204" pitchFamily="34" charset="0"/>
                        </a:rPr>
                        <a:t>k </a:t>
                      </a:r>
                      <a:r>
                        <a:rPr lang="en-GB" altLang="x-none" sz="2400" b="1" dirty="0">
                          <a:solidFill>
                            <a:schemeClr val="bg1"/>
                          </a:solidFill>
                          <a:latin typeface="Calibri" panose="020F0502020204030204" pitchFamily="34" charset="0"/>
                        </a:rPr>
                        <a:t>hepatit</a:t>
                      </a:r>
                      <a:endParaRPr lang="en-GB" altLang="x-none" sz="2400" b="1" dirty="0">
                        <a:solidFill>
                          <a:schemeClr val="bg1"/>
                        </a:solidFill>
                        <a:latin typeface="Calibri" panose="020F0502020204030204" pitchFamily="34" charset="0"/>
                      </a:endParaRPr>
                    </a:p>
                  </a:txBody>
                  <a:tcPr marL="91454" marR="91454" marT="45712" marB="45712">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1"/>
                    </a:solidFill>
                  </a:tcPr>
                </a:tc>
              </a:tr>
              <a:tr h="81438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2000" dirty="0">
                          <a:solidFill>
                            <a:srgbClr val="000000"/>
                          </a:solidFill>
                          <a:latin typeface="Calibri" panose="020F0502020204030204" pitchFamily="34" charset="0"/>
                        </a:rPr>
                        <a:t>Eski </a:t>
                      </a:r>
                      <a:r>
                        <a:rPr lang="en-GB" altLang="x-none" sz="2000" dirty="0">
                          <a:solidFill>
                            <a:srgbClr val="000000"/>
                          </a:solidFill>
                          <a:latin typeface="Calibri" panose="020F0502020204030204" pitchFamily="34" charset="0"/>
                        </a:rPr>
                        <a:t>terminolo</a:t>
                      </a:r>
                      <a:r>
                        <a:rPr sz="2000" dirty="0">
                          <a:solidFill>
                            <a:srgbClr val="000000"/>
                          </a:solidFill>
                          <a:latin typeface="Calibri" panose="020F0502020204030204" pitchFamily="34" charset="0"/>
                        </a:rPr>
                        <a:t>ji</a:t>
                      </a:r>
                      <a:endParaRPr lang="en-GB" altLang="x-none" sz="2000" dirty="0">
                        <a:solidFill>
                          <a:srgbClr val="000000"/>
                        </a:solidFill>
                        <a:latin typeface="Calibri" panose="020F0502020204030204" pitchFamily="34" charset="0"/>
                      </a:endParaRPr>
                    </a:p>
                  </a:txBody>
                  <a:tcPr marL="91454" marR="91454" marT="45712" marB="45712">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CEC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000" dirty="0">
                          <a:solidFill>
                            <a:srgbClr val="000000"/>
                          </a:solidFill>
                          <a:latin typeface="Calibri" panose="020F0502020204030204" pitchFamily="34" charset="0"/>
                        </a:rPr>
                        <a:t>İ</a:t>
                      </a:r>
                      <a:r>
                        <a:rPr lang="en-GB" altLang="x-none" sz="2000" dirty="0">
                          <a:solidFill>
                            <a:srgbClr val="000000"/>
                          </a:solidFill>
                          <a:latin typeface="Calibri" panose="020F0502020204030204" pitchFamily="34" charset="0"/>
                        </a:rPr>
                        <a:t>mm</a:t>
                      </a:r>
                      <a:r>
                        <a:rPr sz="2000" dirty="0">
                          <a:solidFill>
                            <a:srgbClr val="000000"/>
                          </a:solidFill>
                          <a:latin typeface="Calibri" panose="020F0502020204030204" pitchFamily="34" charset="0"/>
                        </a:rPr>
                        <a:t>ü</a:t>
                      </a:r>
                      <a:r>
                        <a:rPr lang="en-GB" altLang="x-none" sz="2000" dirty="0">
                          <a:solidFill>
                            <a:srgbClr val="000000"/>
                          </a:solidFill>
                          <a:latin typeface="Calibri" panose="020F0502020204030204" pitchFamily="34" charset="0"/>
                        </a:rPr>
                        <a:t>n toleran </a:t>
                      </a:r>
                      <a:endParaRPr lang="en-GB" altLang="x-none" sz="2000" dirty="0">
                        <a:solidFill>
                          <a:srgbClr val="000000"/>
                        </a:solidFill>
                        <a:latin typeface="Calibri" panose="020F0502020204030204" pitchFamily="34" charset="0"/>
                      </a:endParaRPr>
                    </a:p>
                  </a:txBody>
                  <a:tcPr marL="91454" marR="91454" marT="45712" marB="45712">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CEC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000" dirty="0">
                          <a:solidFill>
                            <a:srgbClr val="000000"/>
                          </a:solidFill>
                          <a:latin typeface="Calibri" panose="020F0502020204030204" pitchFamily="34" charset="0"/>
                        </a:rPr>
                        <a:t>İ</a:t>
                      </a:r>
                      <a:r>
                        <a:rPr lang="en-GB" altLang="x-none" sz="2000" dirty="0">
                          <a:solidFill>
                            <a:srgbClr val="000000"/>
                          </a:solidFill>
                          <a:latin typeface="Calibri" panose="020F0502020204030204" pitchFamily="34" charset="0"/>
                        </a:rPr>
                        <a:t>mm</a:t>
                      </a:r>
                      <a:r>
                        <a:rPr sz="2000" dirty="0">
                          <a:solidFill>
                            <a:srgbClr val="000000"/>
                          </a:solidFill>
                          <a:latin typeface="Calibri" panose="020F0502020204030204" pitchFamily="34" charset="0"/>
                        </a:rPr>
                        <a:t>ü</a:t>
                      </a:r>
                      <a:r>
                        <a:rPr lang="en-GB" altLang="x-none" sz="2000" dirty="0">
                          <a:solidFill>
                            <a:srgbClr val="000000"/>
                          </a:solidFill>
                          <a:latin typeface="Calibri" panose="020F0502020204030204" pitchFamily="34" charset="0"/>
                        </a:rPr>
                        <a:t>n rea</a:t>
                      </a:r>
                      <a:r>
                        <a:rPr sz="2000" dirty="0">
                          <a:solidFill>
                            <a:srgbClr val="000000"/>
                          </a:solidFill>
                          <a:latin typeface="Calibri" panose="020F0502020204030204" pitchFamily="34" charset="0"/>
                        </a:rPr>
                        <a:t>ktif</a:t>
                      </a:r>
                      <a:endParaRPr lang="en-GB" altLang="x-none" sz="2000" dirty="0">
                        <a:solidFill>
                          <a:srgbClr val="000000"/>
                        </a:solidFill>
                        <a:latin typeface="Calibri" panose="020F0502020204030204" pitchFamily="34" charset="0"/>
                      </a:endParaRPr>
                    </a:p>
                  </a:txBody>
                  <a:tcPr marL="91454" marR="91454" marT="45712" marB="45712">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CEC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000" dirty="0">
                          <a:solidFill>
                            <a:srgbClr val="000000"/>
                          </a:solidFill>
                          <a:latin typeface="Calibri" panose="020F0502020204030204" pitchFamily="34" charset="0"/>
                        </a:rPr>
                        <a:t>İ</a:t>
                      </a:r>
                      <a:r>
                        <a:rPr lang="en-GB" altLang="x-none" sz="2000" dirty="0">
                          <a:solidFill>
                            <a:srgbClr val="000000"/>
                          </a:solidFill>
                          <a:latin typeface="Calibri" panose="020F0502020204030204" pitchFamily="34" charset="0"/>
                        </a:rPr>
                        <a:t>na</a:t>
                      </a:r>
                      <a:r>
                        <a:rPr sz="2000" dirty="0">
                          <a:solidFill>
                            <a:srgbClr val="000000"/>
                          </a:solidFill>
                          <a:latin typeface="Calibri" panose="020F0502020204030204" pitchFamily="34" charset="0"/>
                        </a:rPr>
                        <a:t>k</a:t>
                      </a:r>
                      <a:r>
                        <a:rPr lang="en-GB" altLang="x-none" sz="2000" dirty="0">
                          <a:solidFill>
                            <a:srgbClr val="000000"/>
                          </a:solidFill>
                          <a:latin typeface="Calibri" panose="020F0502020204030204" pitchFamily="34" charset="0"/>
                        </a:rPr>
                        <a:t>ti</a:t>
                      </a:r>
                      <a:r>
                        <a:rPr sz="2000" dirty="0">
                          <a:solidFill>
                            <a:srgbClr val="000000"/>
                          </a:solidFill>
                          <a:latin typeface="Calibri" panose="020F0502020204030204" pitchFamily="34" charset="0"/>
                        </a:rPr>
                        <a:t>f taşıyıcı</a:t>
                      </a:r>
                      <a:endParaRPr lang="en-GB" altLang="x-none" sz="2000" dirty="0">
                        <a:solidFill>
                          <a:srgbClr val="000000"/>
                        </a:solidFill>
                        <a:latin typeface="Calibri" panose="020F0502020204030204" pitchFamily="34" charset="0"/>
                      </a:endParaRPr>
                    </a:p>
                  </a:txBody>
                  <a:tcPr marL="91454" marR="91454" marT="45712" marB="45712">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CEC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en-GB" altLang="x-none" sz="2000" dirty="0">
                          <a:solidFill>
                            <a:srgbClr val="000000"/>
                          </a:solidFill>
                          <a:latin typeface="Calibri" panose="020F0502020204030204" pitchFamily="34" charset="0"/>
                        </a:rPr>
                        <a:t>HBeAg</a:t>
                      </a:r>
                      <a:r>
                        <a:rPr sz="2000" dirty="0">
                          <a:solidFill>
                            <a:srgbClr val="000000"/>
                          </a:solidFill>
                          <a:latin typeface="Calibri" panose="020F0502020204030204" pitchFamily="34" charset="0"/>
                        </a:rPr>
                        <a:t> K</a:t>
                      </a:r>
                      <a:r>
                        <a:rPr lang="en-GB" altLang="x-none" sz="2000" dirty="0">
                          <a:solidFill>
                            <a:srgbClr val="000000"/>
                          </a:solidFill>
                          <a:latin typeface="Calibri" panose="020F0502020204030204" pitchFamily="34" charset="0"/>
                        </a:rPr>
                        <a:t>HB</a:t>
                      </a:r>
                      <a:endParaRPr lang="en-GB" altLang="x-none" sz="2000" dirty="0">
                        <a:solidFill>
                          <a:srgbClr val="000000"/>
                        </a:solidFill>
                        <a:latin typeface="Calibri" panose="020F0502020204030204" pitchFamily="34" charset="0"/>
                      </a:endParaRPr>
                    </a:p>
                  </a:txBody>
                  <a:tcPr marL="91454" marR="91454" marT="45712" marB="45712">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CECD5"/>
                    </a:solidFill>
                  </a:tcPr>
                </a:tc>
              </a:tr>
              <a:tr h="481012">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lang="en-GB" altLang="x-none" sz="2000" dirty="0">
                          <a:solidFill>
                            <a:srgbClr val="000000"/>
                          </a:solidFill>
                          <a:latin typeface="Calibri" panose="020F0502020204030204" pitchFamily="34" charset="0"/>
                        </a:rPr>
                        <a:t>HBsAg</a:t>
                      </a:r>
                      <a:endParaRPr lang="en-GB" altLang="x-none" sz="2000" dirty="0">
                        <a:solidFill>
                          <a:srgbClr val="000000"/>
                        </a:solidFill>
                        <a:latin typeface="Calibri" panose="020F0502020204030204" pitchFamily="34" charset="0"/>
                      </a:endParaRPr>
                    </a:p>
                  </a:txBody>
                  <a:tcPr marL="91454" marR="91454" marT="45712" marB="45712">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000" dirty="0">
                          <a:solidFill>
                            <a:srgbClr val="000000"/>
                          </a:solidFill>
                          <a:latin typeface="Calibri" panose="020F0502020204030204" pitchFamily="34" charset="0"/>
                        </a:rPr>
                        <a:t>Yüksek</a:t>
                      </a:r>
                      <a:endParaRPr lang="en-GB" altLang="x-none" sz="2000" dirty="0">
                        <a:solidFill>
                          <a:srgbClr val="000000"/>
                        </a:solidFill>
                        <a:latin typeface="Calibri" panose="020F0502020204030204" pitchFamily="34" charset="0"/>
                      </a:endParaRPr>
                    </a:p>
                  </a:txBody>
                  <a:tcPr marL="91454" marR="91454" marT="45712" marB="45712">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000" dirty="0">
                          <a:solidFill>
                            <a:srgbClr val="000000"/>
                          </a:solidFill>
                          <a:latin typeface="Calibri" panose="020F0502020204030204" pitchFamily="34" charset="0"/>
                        </a:rPr>
                        <a:t>Yüksek/orta</a:t>
                      </a:r>
                      <a:endParaRPr lang="en-GB" altLang="x-none" sz="2000" dirty="0">
                        <a:solidFill>
                          <a:srgbClr val="000000"/>
                        </a:solidFill>
                        <a:latin typeface="Calibri" panose="020F0502020204030204" pitchFamily="34" charset="0"/>
                      </a:endParaRPr>
                    </a:p>
                  </a:txBody>
                  <a:tcPr marL="91454" marR="91454" marT="45712" marB="45712">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000" dirty="0">
                          <a:solidFill>
                            <a:srgbClr val="000000"/>
                          </a:solidFill>
                          <a:latin typeface="Calibri" panose="020F0502020204030204" pitchFamily="34" charset="0"/>
                        </a:rPr>
                        <a:t>Düşük</a:t>
                      </a:r>
                      <a:endParaRPr lang="en-GB" altLang="x-none" sz="2000" dirty="0">
                        <a:solidFill>
                          <a:srgbClr val="000000"/>
                        </a:solidFill>
                        <a:latin typeface="Calibri" panose="020F0502020204030204" pitchFamily="34" charset="0"/>
                      </a:endParaRPr>
                    </a:p>
                  </a:txBody>
                  <a:tcPr marL="91454" marR="91454" marT="45712" marB="45712">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000" dirty="0">
                          <a:solidFill>
                            <a:srgbClr val="000000"/>
                          </a:solidFill>
                          <a:latin typeface="Calibri" panose="020F0502020204030204" pitchFamily="34" charset="0"/>
                        </a:rPr>
                        <a:t>Orta</a:t>
                      </a:r>
                      <a:endParaRPr lang="en-GB" altLang="x-none" sz="2000" dirty="0">
                        <a:solidFill>
                          <a:srgbClr val="000000"/>
                        </a:solidFill>
                        <a:latin typeface="Calibri" panose="020F0502020204030204" pitchFamily="34" charset="0"/>
                      </a:endParaRPr>
                    </a:p>
                  </a:txBody>
                  <a:tcPr marL="91454" marR="91454" marT="45712" marB="45712">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noFill/>
                  </a:tcPr>
                </a:tc>
              </a:tr>
              <a:tr h="47942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lang="en-GB" altLang="x-none" sz="2000" dirty="0">
                          <a:solidFill>
                            <a:srgbClr val="000000"/>
                          </a:solidFill>
                          <a:latin typeface="Calibri" panose="020F0502020204030204" pitchFamily="34" charset="0"/>
                        </a:rPr>
                        <a:t>HBeAg</a:t>
                      </a:r>
                      <a:endParaRPr lang="en-GB" altLang="x-none" sz="2000" dirty="0">
                        <a:solidFill>
                          <a:srgbClr val="000000"/>
                        </a:solidFill>
                        <a:latin typeface="Calibri" panose="020F0502020204030204" pitchFamily="34" charset="0"/>
                      </a:endParaRPr>
                    </a:p>
                  </a:txBody>
                  <a:tcPr marL="91454" marR="91454" marT="45712" marB="45712">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7E7"/>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en-GB" altLang="x-none" sz="2000" dirty="0">
                          <a:solidFill>
                            <a:srgbClr val="000000"/>
                          </a:solidFill>
                          <a:latin typeface="Calibri" panose="020F0502020204030204" pitchFamily="34" charset="0"/>
                        </a:rPr>
                        <a:t>Po</a:t>
                      </a:r>
                      <a:r>
                        <a:rPr sz="2000" dirty="0">
                          <a:solidFill>
                            <a:srgbClr val="000000"/>
                          </a:solidFill>
                          <a:latin typeface="Calibri" panose="020F0502020204030204" pitchFamily="34" charset="0"/>
                        </a:rPr>
                        <a:t>z</a:t>
                      </a:r>
                      <a:r>
                        <a:rPr lang="en-GB" altLang="x-none" sz="2000" dirty="0">
                          <a:solidFill>
                            <a:srgbClr val="000000"/>
                          </a:solidFill>
                          <a:latin typeface="Calibri" panose="020F0502020204030204" pitchFamily="34" charset="0"/>
                        </a:rPr>
                        <a:t>iti</a:t>
                      </a:r>
                      <a:r>
                        <a:rPr sz="2000" dirty="0">
                          <a:solidFill>
                            <a:srgbClr val="000000"/>
                          </a:solidFill>
                          <a:latin typeface="Calibri" panose="020F0502020204030204" pitchFamily="34" charset="0"/>
                        </a:rPr>
                        <a:t>f</a:t>
                      </a:r>
                      <a:endParaRPr lang="en-GB" altLang="x-none" sz="2000" dirty="0">
                        <a:solidFill>
                          <a:srgbClr val="000000"/>
                        </a:solidFill>
                        <a:latin typeface="Calibri" panose="020F0502020204030204" pitchFamily="34" charset="0"/>
                      </a:endParaRPr>
                    </a:p>
                  </a:txBody>
                  <a:tcPr marL="91454" marR="91454" marT="45712" marB="45712">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7E7"/>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en-GB" altLang="x-none" sz="2000" dirty="0">
                          <a:solidFill>
                            <a:srgbClr val="000000"/>
                          </a:solidFill>
                          <a:latin typeface="Calibri" panose="020F0502020204030204" pitchFamily="34" charset="0"/>
                        </a:rPr>
                        <a:t>Po</a:t>
                      </a:r>
                      <a:r>
                        <a:rPr sz="2000" dirty="0">
                          <a:solidFill>
                            <a:srgbClr val="000000"/>
                          </a:solidFill>
                          <a:latin typeface="Calibri" panose="020F0502020204030204" pitchFamily="34" charset="0"/>
                        </a:rPr>
                        <a:t>z</a:t>
                      </a:r>
                      <a:r>
                        <a:rPr lang="en-GB" altLang="x-none" sz="2000" dirty="0">
                          <a:solidFill>
                            <a:srgbClr val="000000"/>
                          </a:solidFill>
                          <a:latin typeface="Calibri" panose="020F0502020204030204" pitchFamily="34" charset="0"/>
                        </a:rPr>
                        <a:t>iti</a:t>
                      </a:r>
                      <a:r>
                        <a:rPr sz="2000" dirty="0">
                          <a:solidFill>
                            <a:srgbClr val="000000"/>
                          </a:solidFill>
                          <a:latin typeface="Calibri" panose="020F0502020204030204" pitchFamily="34" charset="0"/>
                        </a:rPr>
                        <a:t>f</a:t>
                      </a:r>
                      <a:r>
                        <a:rPr lang="en-GB" altLang="x-none" sz="2000" dirty="0">
                          <a:solidFill>
                            <a:srgbClr val="000000"/>
                          </a:solidFill>
                          <a:latin typeface="Calibri" panose="020F0502020204030204" pitchFamily="34" charset="0"/>
                        </a:rPr>
                        <a:t> </a:t>
                      </a:r>
                      <a:endParaRPr lang="en-GB" altLang="x-none" sz="2000" dirty="0">
                        <a:solidFill>
                          <a:srgbClr val="000000"/>
                        </a:solidFill>
                        <a:latin typeface="Calibri" panose="020F0502020204030204" pitchFamily="34" charset="0"/>
                      </a:endParaRPr>
                    </a:p>
                  </a:txBody>
                  <a:tcPr marL="91454" marR="91454" marT="45712" marB="45712">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7E7"/>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en-GB" altLang="x-none" sz="2000" dirty="0">
                          <a:solidFill>
                            <a:srgbClr val="000000"/>
                          </a:solidFill>
                          <a:latin typeface="Calibri" panose="020F0502020204030204" pitchFamily="34" charset="0"/>
                        </a:rPr>
                        <a:t>Negati</a:t>
                      </a:r>
                      <a:r>
                        <a:rPr sz="2000" dirty="0">
                          <a:solidFill>
                            <a:srgbClr val="000000"/>
                          </a:solidFill>
                          <a:latin typeface="Calibri" panose="020F0502020204030204" pitchFamily="34" charset="0"/>
                        </a:rPr>
                        <a:t>f</a:t>
                      </a:r>
                      <a:endParaRPr lang="en-GB" altLang="x-none" sz="2000" dirty="0">
                        <a:solidFill>
                          <a:srgbClr val="000000"/>
                        </a:solidFill>
                        <a:latin typeface="Calibri" panose="020F0502020204030204" pitchFamily="34" charset="0"/>
                      </a:endParaRPr>
                    </a:p>
                  </a:txBody>
                  <a:tcPr marL="91454" marR="91454" marT="45712" marB="45712">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7E7"/>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en-GB" altLang="x-none" sz="2000" dirty="0">
                          <a:solidFill>
                            <a:srgbClr val="000000"/>
                          </a:solidFill>
                          <a:latin typeface="Calibri" panose="020F0502020204030204" pitchFamily="34" charset="0"/>
                        </a:rPr>
                        <a:t>Negati</a:t>
                      </a:r>
                      <a:r>
                        <a:rPr sz="2000" dirty="0">
                          <a:solidFill>
                            <a:srgbClr val="000000"/>
                          </a:solidFill>
                          <a:latin typeface="Calibri" panose="020F0502020204030204" pitchFamily="34" charset="0"/>
                        </a:rPr>
                        <a:t>f</a:t>
                      </a:r>
                      <a:endParaRPr lang="en-GB" altLang="x-none" sz="2000" dirty="0">
                        <a:solidFill>
                          <a:srgbClr val="000000"/>
                        </a:solidFill>
                        <a:latin typeface="Calibri" panose="020F0502020204030204" pitchFamily="34" charset="0"/>
                      </a:endParaRPr>
                    </a:p>
                  </a:txBody>
                  <a:tcPr marL="91454" marR="91454" marT="45712" marB="45712">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7E7"/>
                    </a:solidFill>
                  </a:tcPr>
                </a:tc>
              </a:tr>
              <a:tr h="48101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lang="en-GB" altLang="x-none" sz="2000" dirty="0">
                          <a:solidFill>
                            <a:srgbClr val="000000"/>
                          </a:solidFill>
                          <a:latin typeface="Calibri" panose="020F0502020204030204" pitchFamily="34" charset="0"/>
                        </a:rPr>
                        <a:t>HBV DNA</a:t>
                      </a:r>
                      <a:endParaRPr lang="en-GB" altLang="x-none" sz="2000" dirty="0">
                        <a:solidFill>
                          <a:srgbClr val="000000"/>
                        </a:solidFill>
                        <a:latin typeface="Calibri" panose="020F0502020204030204" pitchFamily="34" charset="0"/>
                      </a:endParaRPr>
                    </a:p>
                  </a:txBody>
                  <a:tcPr marL="91454" marR="91454" marT="45712" marB="45712">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en-GB" altLang="x-none" sz="2000" dirty="0">
                          <a:solidFill>
                            <a:srgbClr val="000000"/>
                          </a:solidFill>
                          <a:latin typeface="Calibri" panose="020F0502020204030204" pitchFamily="34" charset="0"/>
                        </a:rPr>
                        <a:t>&gt;10</a:t>
                      </a:r>
                      <a:r>
                        <a:rPr lang="en-GB" altLang="x-none" sz="2000" baseline="30000" dirty="0">
                          <a:solidFill>
                            <a:srgbClr val="000000"/>
                          </a:solidFill>
                          <a:latin typeface="Calibri" panose="020F0502020204030204" pitchFamily="34" charset="0"/>
                        </a:rPr>
                        <a:t>7</a:t>
                      </a:r>
                      <a:r>
                        <a:rPr lang="en-GB" altLang="x-none" sz="2000" dirty="0">
                          <a:solidFill>
                            <a:srgbClr val="000000"/>
                          </a:solidFill>
                          <a:latin typeface="Calibri" panose="020F0502020204030204" pitchFamily="34" charset="0"/>
                        </a:rPr>
                        <a:t> IU/mL</a:t>
                      </a:r>
                      <a:endParaRPr lang="en-GB" altLang="x-none" sz="2000" baseline="30000" dirty="0">
                        <a:solidFill>
                          <a:srgbClr val="000000"/>
                        </a:solidFill>
                        <a:latin typeface="Calibri" panose="020F0502020204030204" pitchFamily="34" charset="0"/>
                      </a:endParaRPr>
                    </a:p>
                  </a:txBody>
                  <a:tcPr marL="91454" marR="91454" marT="45712" marB="45712">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en-GB" altLang="x-none" sz="2000" dirty="0">
                          <a:solidFill>
                            <a:srgbClr val="000000"/>
                          </a:solidFill>
                          <a:latin typeface="Calibri" panose="020F0502020204030204" pitchFamily="34" charset="0"/>
                        </a:rPr>
                        <a:t>10</a:t>
                      </a:r>
                      <a:r>
                        <a:rPr lang="en-GB" altLang="x-none" sz="2000" baseline="30000" dirty="0">
                          <a:solidFill>
                            <a:srgbClr val="000000"/>
                          </a:solidFill>
                          <a:latin typeface="Calibri" panose="020F0502020204030204" pitchFamily="34" charset="0"/>
                        </a:rPr>
                        <a:t>4</a:t>
                      </a:r>
                      <a:r>
                        <a:rPr lang="en-GB" altLang="x-none" sz="2000" dirty="0">
                          <a:solidFill>
                            <a:srgbClr val="000000"/>
                          </a:solidFill>
                          <a:latin typeface="Calibri" panose="020F0502020204030204" pitchFamily="34" charset="0"/>
                        </a:rPr>
                        <a:t>–10</a:t>
                      </a:r>
                      <a:r>
                        <a:rPr lang="en-GB" altLang="x-none" sz="2000" baseline="30000" dirty="0">
                          <a:solidFill>
                            <a:srgbClr val="000000"/>
                          </a:solidFill>
                          <a:latin typeface="Calibri" panose="020F0502020204030204" pitchFamily="34" charset="0"/>
                        </a:rPr>
                        <a:t>7</a:t>
                      </a:r>
                      <a:r>
                        <a:rPr lang="en-GB" altLang="x-none" sz="2000" dirty="0">
                          <a:solidFill>
                            <a:srgbClr val="000000"/>
                          </a:solidFill>
                          <a:latin typeface="Calibri" panose="020F0502020204030204" pitchFamily="34" charset="0"/>
                        </a:rPr>
                        <a:t> IU/mL</a:t>
                      </a:r>
                      <a:endParaRPr lang="en-GB" altLang="x-none" sz="2000" dirty="0">
                        <a:solidFill>
                          <a:srgbClr val="000000"/>
                        </a:solidFill>
                        <a:latin typeface="Calibri" panose="020F0502020204030204" pitchFamily="34" charset="0"/>
                      </a:endParaRPr>
                    </a:p>
                  </a:txBody>
                  <a:tcPr marL="91454" marR="91454" marT="45712" marB="45712">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en-GB" altLang="x-none" sz="2000" dirty="0">
                          <a:solidFill>
                            <a:srgbClr val="000000"/>
                          </a:solidFill>
                          <a:latin typeface="Calibri" panose="020F0502020204030204" pitchFamily="34" charset="0"/>
                        </a:rPr>
                        <a:t>&lt;2000 IU/mL</a:t>
                      </a:r>
                      <a:endParaRPr lang="en-GB" altLang="x-none" sz="2000" dirty="0">
                        <a:solidFill>
                          <a:srgbClr val="000000"/>
                        </a:solidFill>
                        <a:latin typeface="Calibri" panose="020F0502020204030204" pitchFamily="34" charset="0"/>
                      </a:endParaRPr>
                    </a:p>
                  </a:txBody>
                  <a:tcPr marL="91454" marR="91454" marT="45712" marB="45712">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en-GB" altLang="x-none" sz="2000" dirty="0">
                          <a:solidFill>
                            <a:srgbClr val="000000"/>
                          </a:solidFill>
                          <a:latin typeface="Calibri" panose="020F0502020204030204" pitchFamily="34" charset="0"/>
                        </a:rPr>
                        <a:t>&gt;2000 IU/mL</a:t>
                      </a:r>
                      <a:endParaRPr lang="en-GB" altLang="x-none" sz="2000" dirty="0">
                        <a:solidFill>
                          <a:srgbClr val="000000"/>
                        </a:solidFill>
                        <a:latin typeface="Calibri" panose="020F0502020204030204" pitchFamily="34" charset="0"/>
                      </a:endParaRPr>
                    </a:p>
                  </a:txBody>
                  <a:tcPr marL="91454" marR="91454" marT="45712" marB="45712">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noFill/>
                  </a:tcPr>
                </a:tc>
              </a:tr>
              <a:tr h="481012">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lang="en-GB" altLang="x-none" sz="2000" dirty="0">
                          <a:solidFill>
                            <a:srgbClr val="000000"/>
                          </a:solidFill>
                          <a:latin typeface="Calibri" panose="020F0502020204030204" pitchFamily="34" charset="0"/>
                        </a:rPr>
                        <a:t>ALT</a:t>
                      </a:r>
                      <a:endParaRPr lang="en-GB" altLang="x-none" sz="2000" dirty="0">
                        <a:solidFill>
                          <a:srgbClr val="000000"/>
                        </a:solidFill>
                        <a:latin typeface="Calibri" panose="020F0502020204030204" pitchFamily="34" charset="0"/>
                      </a:endParaRPr>
                    </a:p>
                  </a:txBody>
                  <a:tcPr marL="91454" marR="91454" marT="45712" marB="45712">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7E7"/>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en-GB" altLang="x-none" sz="2000" dirty="0">
                          <a:solidFill>
                            <a:srgbClr val="000000"/>
                          </a:solidFill>
                          <a:latin typeface="Calibri" panose="020F0502020204030204" pitchFamily="34" charset="0"/>
                        </a:rPr>
                        <a:t>Normal</a:t>
                      </a:r>
                      <a:endParaRPr lang="en-GB" altLang="x-none" sz="2000" dirty="0">
                        <a:solidFill>
                          <a:srgbClr val="000000"/>
                        </a:solidFill>
                        <a:latin typeface="Calibri" panose="020F0502020204030204" pitchFamily="34" charset="0"/>
                      </a:endParaRPr>
                    </a:p>
                  </a:txBody>
                  <a:tcPr marL="91454" marR="91454" marT="45712" marB="45712">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7E7"/>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000" dirty="0">
                          <a:solidFill>
                            <a:srgbClr val="000000"/>
                          </a:solidFill>
                          <a:latin typeface="Calibri" panose="020F0502020204030204" pitchFamily="34" charset="0"/>
                        </a:rPr>
                        <a:t>Artmış</a:t>
                      </a:r>
                      <a:endParaRPr lang="en-GB" altLang="x-none" sz="2000" dirty="0">
                        <a:solidFill>
                          <a:srgbClr val="000000"/>
                        </a:solidFill>
                        <a:latin typeface="Calibri" panose="020F0502020204030204" pitchFamily="34" charset="0"/>
                      </a:endParaRPr>
                    </a:p>
                  </a:txBody>
                  <a:tcPr marL="91454" marR="91454" marT="45712" marB="45712">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7E7"/>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en-GB" altLang="x-none" sz="2000" dirty="0">
                          <a:solidFill>
                            <a:srgbClr val="000000"/>
                          </a:solidFill>
                          <a:latin typeface="Calibri" panose="020F0502020204030204" pitchFamily="34" charset="0"/>
                        </a:rPr>
                        <a:t>Normal</a:t>
                      </a:r>
                      <a:endParaRPr lang="en-GB" altLang="x-none" sz="2000" dirty="0">
                        <a:solidFill>
                          <a:srgbClr val="000000"/>
                        </a:solidFill>
                        <a:latin typeface="Calibri" panose="020F0502020204030204" pitchFamily="34" charset="0"/>
                      </a:endParaRPr>
                    </a:p>
                  </a:txBody>
                  <a:tcPr marL="91454" marR="91454" marT="45712" marB="45712">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7E7"/>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000" dirty="0">
                          <a:solidFill>
                            <a:srgbClr val="000000"/>
                          </a:solidFill>
                          <a:latin typeface="Calibri" panose="020F0502020204030204" pitchFamily="34" charset="0"/>
                        </a:rPr>
                        <a:t>Artmış</a:t>
                      </a:r>
                      <a:endParaRPr lang="en-GB" altLang="x-none" sz="2000" baseline="30000" dirty="0">
                        <a:solidFill>
                          <a:srgbClr val="000000"/>
                        </a:solidFill>
                        <a:latin typeface="Calibri" panose="020F0502020204030204" pitchFamily="34" charset="0"/>
                      </a:endParaRPr>
                    </a:p>
                  </a:txBody>
                  <a:tcPr marL="91454" marR="91454" marT="45712" marB="45712">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7E7"/>
                    </a:solidFill>
                  </a:tcPr>
                </a:tc>
              </a:tr>
              <a:tr h="81438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2000" dirty="0">
                          <a:solidFill>
                            <a:srgbClr val="000000"/>
                          </a:solidFill>
                          <a:latin typeface="Calibri" panose="020F0502020204030204" pitchFamily="34" charset="0"/>
                        </a:rPr>
                        <a:t>Karaciğer hasarı</a:t>
                      </a:r>
                      <a:endParaRPr lang="en-GB" altLang="x-none" sz="2000" dirty="0">
                        <a:solidFill>
                          <a:srgbClr val="000000"/>
                        </a:solidFill>
                        <a:latin typeface="Calibri" panose="020F0502020204030204" pitchFamily="34" charset="0"/>
                      </a:endParaRPr>
                    </a:p>
                  </a:txBody>
                  <a:tcPr marL="91454" marR="91454" marT="45712" marB="45712">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endParaRPr sz="2000" dirty="0">
                        <a:solidFill>
                          <a:srgbClr val="000000"/>
                        </a:solidFill>
                        <a:latin typeface="Calibri" panose="020F0502020204030204" pitchFamily="34" charset="0"/>
                      </a:endParaRPr>
                    </a:p>
                    <a:p>
                      <a:pPr lvl="0" algn="ctr" eaLnBrk="1" hangingPunct="1">
                        <a:buNone/>
                      </a:pPr>
                      <a:r>
                        <a:rPr sz="2000" dirty="0">
                          <a:solidFill>
                            <a:srgbClr val="000000"/>
                          </a:solidFill>
                          <a:latin typeface="Calibri" panose="020F0502020204030204" pitchFamily="34" charset="0"/>
                        </a:rPr>
                        <a:t>Yok</a:t>
                      </a:r>
                      <a:r>
                        <a:rPr lang="en-GB" altLang="x-none" sz="2000" dirty="0">
                          <a:solidFill>
                            <a:srgbClr val="000000"/>
                          </a:solidFill>
                          <a:latin typeface="Calibri" panose="020F0502020204030204" pitchFamily="34" charset="0"/>
                        </a:rPr>
                        <a:t>/minimal </a:t>
                      </a:r>
                      <a:endParaRPr lang="en-GB" altLang="x-none" sz="2000" dirty="0">
                        <a:solidFill>
                          <a:srgbClr val="000000"/>
                        </a:solidFill>
                        <a:latin typeface="Calibri" panose="020F0502020204030204" pitchFamily="34" charset="0"/>
                      </a:endParaRPr>
                    </a:p>
                  </a:txBody>
                  <a:tcPr marL="91454" marR="91454" marT="45712" marB="45712">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endParaRPr sz="2000" dirty="0">
                        <a:solidFill>
                          <a:srgbClr val="000000"/>
                        </a:solidFill>
                        <a:latin typeface="Calibri" panose="020F0502020204030204" pitchFamily="34" charset="0"/>
                      </a:endParaRPr>
                    </a:p>
                    <a:p>
                      <a:pPr lvl="0" algn="ctr" eaLnBrk="1" hangingPunct="1">
                        <a:buNone/>
                      </a:pPr>
                      <a:r>
                        <a:rPr sz="2000" dirty="0">
                          <a:solidFill>
                            <a:srgbClr val="000000"/>
                          </a:solidFill>
                          <a:latin typeface="Calibri" panose="020F0502020204030204" pitchFamily="34" charset="0"/>
                        </a:rPr>
                        <a:t>Orta</a:t>
                      </a:r>
                      <a:r>
                        <a:rPr lang="en-GB" altLang="x-none" sz="2000" dirty="0">
                          <a:solidFill>
                            <a:srgbClr val="000000"/>
                          </a:solidFill>
                          <a:latin typeface="Calibri" panose="020F0502020204030204" pitchFamily="34" charset="0"/>
                        </a:rPr>
                        <a:t>/</a:t>
                      </a:r>
                      <a:r>
                        <a:rPr sz="2000" dirty="0">
                          <a:solidFill>
                            <a:srgbClr val="000000"/>
                          </a:solidFill>
                          <a:latin typeface="Calibri" panose="020F0502020204030204" pitchFamily="34" charset="0"/>
                        </a:rPr>
                        <a:t>ağır</a:t>
                      </a:r>
                      <a:endParaRPr lang="en-GB" altLang="x-none" sz="2000" dirty="0">
                        <a:solidFill>
                          <a:srgbClr val="000000"/>
                        </a:solidFill>
                        <a:latin typeface="Calibri" panose="020F0502020204030204" pitchFamily="34" charset="0"/>
                      </a:endParaRPr>
                    </a:p>
                  </a:txBody>
                  <a:tcPr marL="91454" marR="91454" marT="45712" marB="45712">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endParaRPr sz="2000" dirty="0">
                        <a:solidFill>
                          <a:srgbClr val="000000"/>
                        </a:solidFill>
                        <a:latin typeface="Calibri" panose="020F0502020204030204" pitchFamily="34" charset="0"/>
                      </a:endParaRPr>
                    </a:p>
                    <a:p>
                      <a:pPr lvl="0" algn="ctr" eaLnBrk="1" hangingPunct="1">
                        <a:buNone/>
                      </a:pPr>
                      <a:r>
                        <a:rPr sz="2000" dirty="0">
                          <a:solidFill>
                            <a:srgbClr val="000000"/>
                          </a:solidFill>
                          <a:latin typeface="Calibri" panose="020F0502020204030204" pitchFamily="34" charset="0"/>
                        </a:rPr>
                        <a:t>Yok</a:t>
                      </a:r>
                      <a:endParaRPr lang="en-GB" altLang="x-none" sz="2000" dirty="0">
                        <a:solidFill>
                          <a:srgbClr val="000000"/>
                        </a:solidFill>
                        <a:latin typeface="Calibri" panose="020F0502020204030204" pitchFamily="34" charset="0"/>
                      </a:endParaRPr>
                    </a:p>
                  </a:txBody>
                  <a:tcPr marL="91454" marR="91454" marT="45712" marB="45712">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endParaRPr sz="2000" dirty="0">
                        <a:solidFill>
                          <a:srgbClr val="000000"/>
                        </a:solidFill>
                        <a:latin typeface="Calibri" panose="020F0502020204030204" pitchFamily="34" charset="0"/>
                      </a:endParaRPr>
                    </a:p>
                    <a:p>
                      <a:pPr lvl="0" algn="ctr" eaLnBrk="1" hangingPunct="1">
                        <a:buNone/>
                      </a:pPr>
                      <a:r>
                        <a:rPr sz="2000" dirty="0">
                          <a:solidFill>
                            <a:srgbClr val="000000"/>
                          </a:solidFill>
                          <a:latin typeface="Calibri" panose="020F0502020204030204" pitchFamily="34" charset="0"/>
                        </a:rPr>
                        <a:t>Orta</a:t>
                      </a:r>
                      <a:r>
                        <a:rPr lang="en-GB" altLang="x-none" sz="2000" dirty="0">
                          <a:solidFill>
                            <a:srgbClr val="000000"/>
                          </a:solidFill>
                          <a:latin typeface="Calibri" panose="020F0502020204030204" pitchFamily="34" charset="0"/>
                        </a:rPr>
                        <a:t>/</a:t>
                      </a:r>
                      <a:r>
                        <a:rPr sz="2000" dirty="0">
                          <a:solidFill>
                            <a:srgbClr val="000000"/>
                          </a:solidFill>
                          <a:latin typeface="Calibri" panose="020F0502020204030204" pitchFamily="34" charset="0"/>
                        </a:rPr>
                        <a:t>ağır</a:t>
                      </a:r>
                      <a:endParaRPr lang="en-GB" altLang="x-none" sz="2000" dirty="0">
                        <a:solidFill>
                          <a:srgbClr val="000000"/>
                        </a:solidFill>
                        <a:latin typeface="Calibri" panose="020F0502020204030204" pitchFamily="34" charset="0"/>
                      </a:endParaRPr>
                    </a:p>
                  </a:txBody>
                  <a:tcPr marL="91454" marR="91454" marT="45712" marB="45712">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bl>
          </a:graphicData>
        </a:graphic>
      </p:graphicFrame>
      <p:sp>
        <p:nvSpPr>
          <p:cNvPr id="10" name="Rounded Rectangle 9"/>
          <p:cNvSpPr/>
          <p:nvPr/>
        </p:nvSpPr>
        <p:spPr>
          <a:xfrm>
            <a:off x="1692275" y="4868863"/>
            <a:ext cx="7356475" cy="576263"/>
          </a:xfrm>
          <a:prstGeom prst="round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GB" sz="1400" b="0" i="0" u="none" strike="noStrike" kern="1200" cap="none" spc="0" normalizeH="0" baseline="0" noProof="0" dirty="0">
              <a:ln>
                <a:noFill/>
              </a:ln>
              <a:solidFill>
                <a:prstClr val="black"/>
              </a:solidFill>
              <a:effectLst/>
              <a:uLnTx/>
              <a:uFillTx/>
              <a:latin typeface="+mn-lt"/>
              <a:ea typeface="+mn-ea"/>
              <a:cs typeface="+mn-cs"/>
            </a:endParaRPr>
          </a:p>
        </p:txBody>
      </p:sp>
      <p:sp>
        <p:nvSpPr>
          <p:cNvPr id="33851" name="Text Placeholder 4"/>
          <p:cNvSpPr txBox="1"/>
          <p:nvPr/>
        </p:nvSpPr>
        <p:spPr>
          <a:xfrm>
            <a:off x="1476375" y="6338888"/>
            <a:ext cx="7367588" cy="228600"/>
          </a:xfrm>
          <a:prstGeom prst="rect">
            <a:avLst/>
          </a:prstGeom>
          <a:no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90000"/>
              </a:lnSpc>
              <a:spcBef>
                <a:spcPct val="0"/>
              </a:spcBef>
              <a:buClr>
                <a:srgbClr val="A9A9A9"/>
              </a:buClr>
              <a:buSzPct val="90000"/>
              <a:buFont typeface="Wingdings" panose="05000000000000000000" pitchFamily="2" charset="2"/>
              <a:buNone/>
            </a:pPr>
            <a:r>
              <a:rPr lang="en-GB" altLang="tr-TR" sz="1600" dirty="0">
                <a:solidFill>
                  <a:srgbClr val="000000"/>
                </a:solidFill>
              </a:rPr>
              <a:t>2017 EASL Clinical Practice Guidelines hepatitis B virus infection</a:t>
            </a:r>
            <a:endParaRPr lang="en-US" altLang="tr-TR" sz="1600" dirty="0">
              <a:solidFill>
                <a:srgbClr val="000000"/>
              </a:solidFill>
            </a:endParaRPr>
          </a:p>
        </p:txBody>
      </p:sp>
      <p:pic>
        <p:nvPicPr>
          <p:cNvPr id="33852" name="Picture 6" descr="karaciÄer yetmezliÄi flapping tremor ile ilgili gÃ¶rsel sonucu"/>
          <p:cNvPicPr>
            <a:picLocks noChangeAspect="1"/>
          </p:cNvPicPr>
          <p:nvPr/>
        </p:nvPicPr>
        <p:blipFill>
          <a:blip r:embed="rId1"/>
          <a:stretch>
            <a:fillRect/>
          </a:stretch>
        </p:blipFill>
        <p:spPr>
          <a:xfrm>
            <a:off x="95250" y="173038"/>
            <a:ext cx="1506538" cy="1311275"/>
          </a:xfrm>
          <a:prstGeom prst="rect">
            <a:avLst/>
          </a:prstGeom>
          <a:noFill/>
          <a:ln w="9525">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5842" name="Resim 2"/>
          <p:cNvPicPr>
            <a:picLocks noChangeAspect="1"/>
          </p:cNvPicPr>
          <p:nvPr/>
        </p:nvPicPr>
        <p:blipFill>
          <a:blip r:embed="rId1"/>
          <a:stretch>
            <a:fillRect/>
          </a:stretch>
        </p:blipFill>
        <p:spPr>
          <a:xfrm>
            <a:off x="90488" y="425450"/>
            <a:ext cx="8963025" cy="6432550"/>
          </a:xfrm>
          <a:prstGeom prst="rect">
            <a:avLst/>
          </a:prstGeom>
          <a:noFill/>
          <a:ln w="9525">
            <a:noFill/>
          </a:ln>
        </p:spPr>
      </p:pic>
      <p:sp>
        <p:nvSpPr>
          <p:cNvPr id="35843" name="object 2"/>
          <p:cNvSpPr txBox="1"/>
          <p:nvPr/>
        </p:nvSpPr>
        <p:spPr>
          <a:xfrm>
            <a:off x="1979613" y="115888"/>
            <a:ext cx="5346700" cy="430212"/>
          </a:xfrm>
          <a:prstGeom prst="rect">
            <a:avLst/>
          </a:prstGeom>
          <a:noFill/>
          <a:ln w="9525">
            <a:noFill/>
          </a:ln>
        </p:spPr>
        <p:txBody>
          <a:bodyPr tIns="13335">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12700" lvl="0" indent="0" algn="ctr">
              <a:spcBef>
                <a:spcPts val="100"/>
              </a:spcBef>
              <a:buFontTx/>
              <a:buNone/>
            </a:pPr>
            <a:r>
              <a:rPr lang="tr-TR" altLang="tr-TR" sz="2400" b="1" dirty="0">
                <a:cs typeface="Trebuchet MS" panose="020B0603020202020204" pitchFamily="34" charset="0"/>
              </a:rPr>
              <a:t>KHB Tedavi Endikasyonları</a:t>
            </a:r>
            <a:endParaRPr lang="tr-TR" altLang="tr-TR" sz="2400" b="1" dirty="0">
              <a:ea typeface="Trebuchet MS" panose="020B0603020202020204" pitchFamily="34" charset="0"/>
            </a:endParaRPr>
          </a:p>
        </p:txBody>
      </p:sp>
      <p:sp>
        <p:nvSpPr>
          <p:cNvPr id="5" name="object 4"/>
          <p:cNvSpPr/>
          <p:nvPr/>
        </p:nvSpPr>
        <p:spPr>
          <a:xfrm>
            <a:off x="2771775" y="692150"/>
            <a:ext cx="1636713" cy="5616575"/>
          </a:xfrm>
          <a:custGeom>
            <a:avLst/>
            <a:gdLst/>
            <a:ahLst/>
            <a:cxnLst>
              <a:cxn ang="0">
                <a:pos x="0" y="2147483646"/>
              </a:cxn>
              <a:cxn ang="0">
                <a:pos x="138" y="2147483646"/>
              </a:cxn>
              <a:cxn ang="0">
                <a:pos x="539" y="2147483646"/>
              </a:cxn>
              <a:cxn ang="0">
                <a:pos x="1190" y="2147483646"/>
              </a:cxn>
              <a:cxn ang="0">
                <a:pos x="2076" y="2147483646"/>
              </a:cxn>
              <a:cxn ang="0">
                <a:pos x="3179" y="2147483646"/>
              </a:cxn>
              <a:cxn ang="0">
                <a:pos x="4486" y="1806669030"/>
              </a:cxn>
              <a:cxn ang="0">
                <a:pos x="5980" y="1412782807"/>
              </a:cxn>
              <a:cxn ang="0">
                <a:pos x="7647" y="1059680897"/>
              </a:cxn>
              <a:cxn ang="0">
                <a:pos x="9472" y="750955822"/>
              </a:cxn>
              <a:cxn ang="0">
                <a:pos x="11439" y="490261993"/>
              </a:cxn>
              <a:cxn ang="0">
                <a:pos x="13532" y="281199673"/>
              </a:cxn>
              <a:cxn ang="0">
                <a:pos x="15737" y="127390817"/>
              </a:cxn>
              <a:cxn ang="0">
                <a:pos x="18037" y="32441186"/>
              </a:cxn>
              <a:cxn ang="0">
                <a:pos x="20419" y="0"/>
              </a:cxn>
              <a:cxn ang="0">
                <a:pos x="102107" y="0"/>
              </a:cxn>
              <a:cxn ang="0">
                <a:pos x="104488" y="32441186"/>
              </a:cxn>
              <a:cxn ang="0">
                <a:pos x="106789" y="127390817"/>
              </a:cxn>
              <a:cxn ang="0">
                <a:pos x="108994" y="281199673"/>
              </a:cxn>
              <a:cxn ang="0">
                <a:pos x="111086" y="490261993"/>
              </a:cxn>
              <a:cxn ang="0">
                <a:pos x="113054" y="750955822"/>
              </a:cxn>
              <a:cxn ang="0">
                <a:pos x="114878" y="1059680897"/>
              </a:cxn>
              <a:cxn ang="0">
                <a:pos x="116546" y="1412782807"/>
              </a:cxn>
              <a:cxn ang="0">
                <a:pos x="118040" y="1806669030"/>
              </a:cxn>
              <a:cxn ang="0">
                <a:pos x="119347" y="2147483646"/>
              </a:cxn>
              <a:cxn ang="0">
                <a:pos x="120450" y="2147483646"/>
              </a:cxn>
              <a:cxn ang="0">
                <a:pos x="121336" y="2147483646"/>
              </a:cxn>
              <a:cxn ang="0">
                <a:pos x="121987" y="2147483646"/>
              </a:cxn>
              <a:cxn ang="0">
                <a:pos x="122388" y="2147483646"/>
              </a:cxn>
              <a:cxn ang="0">
                <a:pos x="122525" y="2147483646"/>
              </a:cxn>
              <a:cxn ang="0">
                <a:pos x="122525" y="2147483646"/>
              </a:cxn>
              <a:cxn ang="0">
                <a:pos x="122388" y="2147483646"/>
              </a:cxn>
              <a:cxn ang="0">
                <a:pos x="121987" y="2147483646"/>
              </a:cxn>
              <a:cxn ang="0">
                <a:pos x="121336" y="2147483646"/>
              </a:cxn>
              <a:cxn ang="0">
                <a:pos x="120450" y="2147483646"/>
              </a:cxn>
              <a:cxn ang="0">
                <a:pos x="119347" y="2147483646"/>
              </a:cxn>
              <a:cxn ang="0">
                <a:pos x="118040" y="2147483646"/>
              </a:cxn>
              <a:cxn ang="0">
                <a:pos x="116546" y="2147483646"/>
              </a:cxn>
              <a:cxn ang="0">
                <a:pos x="114878" y="2147483646"/>
              </a:cxn>
              <a:cxn ang="0">
                <a:pos x="113054" y="2147483646"/>
              </a:cxn>
              <a:cxn ang="0">
                <a:pos x="111086" y="2147483646"/>
              </a:cxn>
              <a:cxn ang="0">
                <a:pos x="108994" y="2147483646"/>
              </a:cxn>
              <a:cxn ang="0">
                <a:pos x="106789" y="2147483646"/>
              </a:cxn>
              <a:cxn ang="0">
                <a:pos x="104488" y="2147483646"/>
              </a:cxn>
              <a:cxn ang="0">
                <a:pos x="102107" y="2147483646"/>
              </a:cxn>
              <a:cxn ang="0">
                <a:pos x="20419" y="2147483646"/>
              </a:cxn>
              <a:cxn ang="0">
                <a:pos x="18037" y="2147483646"/>
              </a:cxn>
              <a:cxn ang="0">
                <a:pos x="15737" y="2147483646"/>
              </a:cxn>
              <a:cxn ang="0">
                <a:pos x="13532" y="2147483646"/>
              </a:cxn>
              <a:cxn ang="0">
                <a:pos x="11439" y="2147483646"/>
              </a:cxn>
              <a:cxn ang="0">
                <a:pos x="9472" y="2147483646"/>
              </a:cxn>
              <a:cxn ang="0">
                <a:pos x="7647" y="2147483646"/>
              </a:cxn>
              <a:cxn ang="0">
                <a:pos x="5980" y="2147483646"/>
              </a:cxn>
              <a:cxn ang="0">
                <a:pos x="4486" y="2147483646"/>
              </a:cxn>
              <a:cxn ang="0">
                <a:pos x="3179" y="2147483646"/>
              </a:cxn>
              <a:cxn ang="0">
                <a:pos x="2076" y="2147483646"/>
              </a:cxn>
              <a:cxn ang="0">
                <a:pos x="1190" y="2147483646"/>
              </a:cxn>
              <a:cxn ang="0">
                <a:pos x="539" y="2147483646"/>
              </a:cxn>
              <a:cxn ang="0">
                <a:pos x="138" y="2147483646"/>
              </a:cxn>
              <a:cxn ang="0">
                <a:pos x="0" y="2147483646"/>
              </a:cxn>
              <a:cxn ang="0">
                <a:pos x="0" y="2147483646"/>
              </a:cxn>
            </a:cxnLst>
            <a:pathLst>
              <a:path w="2520950" h="3816350">
                <a:moveTo>
                  <a:pt x="0" y="420115"/>
                </a:moveTo>
                <a:lnTo>
                  <a:pt x="2826" y="371120"/>
                </a:lnTo>
                <a:lnTo>
                  <a:pt x="11095" y="323785"/>
                </a:lnTo>
                <a:lnTo>
                  <a:pt x="24491" y="278426"/>
                </a:lnTo>
                <a:lnTo>
                  <a:pt x="42700" y="235357"/>
                </a:lnTo>
                <a:lnTo>
                  <a:pt x="65405" y="194894"/>
                </a:lnTo>
                <a:lnTo>
                  <a:pt x="92293" y="157352"/>
                </a:lnTo>
                <a:lnTo>
                  <a:pt x="123047" y="123047"/>
                </a:lnTo>
                <a:lnTo>
                  <a:pt x="157352" y="92293"/>
                </a:lnTo>
                <a:lnTo>
                  <a:pt x="194894" y="65405"/>
                </a:lnTo>
                <a:lnTo>
                  <a:pt x="235357" y="42700"/>
                </a:lnTo>
                <a:lnTo>
                  <a:pt x="278426" y="24491"/>
                </a:lnTo>
                <a:lnTo>
                  <a:pt x="323785" y="11095"/>
                </a:lnTo>
                <a:lnTo>
                  <a:pt x="371120" y="2826"/>
                </a:lnTo>
                <a:lnTo>
                  <a:pt x="420116" y="0"/>
                </a:lnTo>
                <a:lnTo>
                  <a:pt x="2100834" y="0"/>
                </a:lnTo>
                <a:lnTo>
                  <a:pt x="2149829" y="2826"/>
                </a:lnTo>
                <a:lnTo>
                  <a:pt x="2197164" y="11095"/>
                </a:lnTo>
                <a:lnTo>
                  <a:pt x="2242523" y="24491"/>
                </a:lnTo>
                <a:lnTo>
                  <a:pt x="2285592" y="42700"/>
                </a:lnTo>
                <a:lnTo>
                  <a:pt x="2326055" y="65405"/>
                </a:lnTo>
                <a:lnTo>
                  <a:pt x="2363597" y="92293"/>
                </a:lnTo>
                <a:lnTo>
                  <a:pt x="2397902" y="123047"/>
                </a:lnTo>
                <a:lnTo>
                  <a:pt x="2428656" y="157352"/>
                </a:lnTo>
                <a:lnTo>
                  <a:pt x="2455544" y="194894"/>
                </a:lnTo>
                <a:lnTo>
                  <a:pt x="2478249" y="235357"/>
                </a:lnTo>
                <a:lnTo>
                  <a:pt x="2496458" y="278426"/>
                </a:lnTo>
                <a:lnTo>
                  <a:pt x="2509854" y="323785"/>
                </a:lnTo>
                <a:lnTo>
                  <a:pt x="2518123" y="371120"/>
                </a:lnTo>
                <a:lnTo>
                  <a:pt x="2520950" y="420115"/>
                </a:lnTo>
                <a:lnTo>
                  <a:pt x="2520950" y="3396106"/>
                </a:lnTo>
                <a:lnTo>
                  <a:pt x="2518123" y="3445104"/>
                </a:lnTo>
                <a:lnTo>
                  <a:pt x="2509854" y="3492444"/>
                </a:lnTo>
                <a:lnTo>
                  <a:pt x="2496458" y="3537811"/>
                </a:lnTo>
                <a:lnTo>
                  <a:pt x="2478249" y="3580890"/>
                </a:lnTo>
                <a:lnTo>
                  <a:pt x="2455544" y="3621365"/>
                </a:lnTo>
                <a:lnTo>
                  <a:pt x="2428656" y="3658920"/>
                </a:lnTo>
                <a:lnTo>
                  <a:pt x="2397902" y="3693239"/>
                </a:lnTo>
                <a:lnTo>
                  <a:pt x="2363597" y="3724006"/>
                </a:lnTo>
                <a:lnTo>
                  <a:pt x="2326055" y="3750907"/>
                </a:lnTo>
                <a:lnTo>
                  <a:pt x="2285592" y="3773624"/>
                </a:lnTo>
                <a:lnTo>
                  <a:pt x="2242523" y="3791843"/>
                </a:lnTo>
                <a:lnTo>
                  <a:pt x="2197164" y="3805247"/>
                </a:lnTo>
                <a:lnTo>
                  <a:pt x="2149829" y="3813521"/>
                </a:lnTo>
                <a:lnTo>
                  <a:pt x="2100834" y="3816350"/>
                </a:lnTo>
                <a:lnTo>
                  <a:pt x="420116" y="3816350"/>
                </a:lnTo>
                <a:lnTo>
                  <a:pt x="371120" y="3813521"/>
                </a:lnTo>
                <a:lnTo>
                  <a:pt x="323785" y="3805247"/>
                </a:lnTo>
                <a:lnTo>
                  <a:pt x="278426" y="3791843"/>
                </a:lnTo>
                <a:lnTo>
                  <a:pt x="235357" y="3773624"/>
                </a:lnTo>
                <a:lnTo>
                  <a:pt x="194894" y="3750907"/>
                </a:lnTo>
                <a:lnTo>
                  <a:pt x="157352" y="3724006"/>
                </a:lnTo>
                <a:lnTo>
                  <a:pt x="123047" y="3693239"/>
                </a:lnTo>
                <a:lnTo>
                  <a:pt x="92293" y="3658920"/>
                </a:lnTo>
                <a:lnTo>
                  <a:pt x="65405" y="3621365"/>
                </a:lnTo>
                <a:lnTo>
                  <a:pt x="42700" y="3580890"/>
                </a:lnTo>
                <a:lnTo>
                  <a:pt x="24491" y="3537811"/>
                </a:lnTo>
                <a:lnTo>
                  <a:pt x="11095" y="3492444"/>
                </a:lnTo>
                <a:lnTo>
                  <a:pt x="2826" y="3445104"/>
                </a:lnTo>
                <a:lnTo>
                  <a:pt x="0" y="3396106"/>
                </a:lnTo>
                <a:lnTo>
                  <a:pt x="0" y="420115"/>
                </a:lnTo>
                <a:close/>
              </a:path>
            </a:pathLst>
          </a:custGeom>
          <a:noFill/>
          <a:ln w="38100" cap="flat" cmpd="sng">
            <a:solidFill>
              <a:srgbClr val="C00000">
                <a:alpha val="100000"/>
              </a:srgbClr>
            </a:solidFill>
            <a:prstDash val="solid"/>
            <a:round/>
            <a:headEnd type="none" w="med" len="med"/>
            <a:tailEnd type="none" w="med" len="med"/>
          </a:ln>
        </p:spPr>
        <p:txBody>
          <a:bodyPr/>
          <a:p>
            <a:endParaRPr lang="en-US"/>
          </a:p>
        </p:txBody>
      </p:sp>
      <p:sp>
        <p:nvSpPr>
          <p:cNvPr id="6" name="object 4"/>
          <p:cNvSpPr/>
          <p:nvPr/>
        </p:nvSpPr>
        <p:spPr>
          <a:xfrm>
            <a:off x="5818188" y="692150"/>
            <a:ext cx="1635125" cy="5616575"/>
          </a:xfrm>
          <a:custGeom>
            <a:avLst/>
            <a:gdLst/>
            <a:ahLst/>
            <a:cxnLst>
              <a:cxn ang="0">
                <a:pos x="0" y="2147483646"/>
              </a:cxn>
              <a:cxn ang="0">
                <a:pos x="137" y="2147483646"/>
              </a:cxn>
              <a:cxn ang="0">
                <a:pos x="536" y="2147483646"/>
              </a:cxn>
              <a:cxn ang="0">
                <a:pos x="1184" y="2147483646"/>
              </a:cxn>
              <a:cxn ang="0">
                <a:pos x="2063" y="2147483646"/>
              </a:cxn>
              <a:cxn ang="0">
                <a:pos x="3160" y="2147483646"/>
              </a:cxn>
              <a:cxn ang="0">
                <a:pos x="4459" y="1806669030"/>
              </a:cxn>
              <a:cxn ang="0">
                <a:pos x="5946" y="1412782807"/>
              </a:cxn>
              <a:cxn ang="0">
                <a:pos x="7603" y="1059680897"/>
              </a:cxn>
              <a:cxn ang="0">
                <a:pos x="9417" y="750955822"/>
              </a:cxn>
              <a:cxn ang="0">
                <a:pos x="11372" y="490261993"/>
              </a:cxn>
              <a:cxn ang="0">
                <a:pos x="13454" y="281199673"/>
              </a:cxn>
              <a:cxn ang="0">
                <a:pos x="15645" y="127390817"/>
              </a:cxn>
              <a:cxn ang="0">
                <a:pos x="17933" y="32441186"/>
              </a:cxn>
              <a:cxn ang="0">
                <a:pos x="20300" y="0"/>
              </a:cxn>
              <a:cxn ang="0">
                <a:pos x="101514" y="0"/>
              </a:cxn>
              <a:cxn ang="0">
                <a:pos x="103881" y="32441186"/>
              </a:cxn>
              <a:cxn ang="0">
                <a:pos x="106169" y="127390817"/>
              </a:cxn>
              <a:cxn ang="0">
                <a:pos x="108360" y="281199673"/>
              </a:cxn>
              <a:cxn ang="0">
                <a:pos x="110442" y="490261993"/>
              </a:cxn>
              <a:cxn ang="0">
                <a:pos x="112397" y="750955822"/>
              </a:cxn>
              <a:cxn ang="0">
                <a:pos x="114211" y="1059680897"/>
              </a:cxn>
              <a:cxn ang="0">
                <a:pos x="115869" y="1412782807"/>
              </a:cxn>
              <a:cxn ang="0">
                <a:pos x="117354" y="1806669030"/>
              </a:cxn>
              <a:cxn ang="0">
                <a:pos x="118654" y="2147483646"/>
              </a:cxn>
              <a:cxn ang="0">
                <a:pos x="119751" y="2147483646"/>
              </a:cxn>
              <a:cxn ang="0">
                <a:pos x="120631" y="2147483646"/>
              </a:cxn>
              <a:cxn ang="0">
                <a:pos x="121279" y="2147483646"/>
              </a:cxn>
              <a:cxn ang="0">
                <a:pos x="121678" y="2147483646"/>
              </a:cxn>
              <a:cxn ang="0">
                <a:pos x="121814" y="2147483646"/>
              </a:cxn>
              <a:cxn ang="0">
                <a:pos x="121814" y="2147483646"/>
              </a:cxn>
              <a:cxn ang="0">
                <a:pos x="121678" y="2147483646"/>
              </a:cxn>
              <a:cxn ang="0">
                <a:pos x="121279" y="2147483646"/>
              </a:cxn>
              <a:cxn ang="0">
                <a:pos x="120631" y="2147483646"/>
              </a:cxn>
              <a:cxn ang="0">
                <a:pos x="119751" y="2147483646"/>
              </a:cxn>
              <a:cxn ang="0">
                <a:pos x="118654" y="2147483646"/>
              </a:cxn>
              <a:cxn ang="0">
                <a:pos x="117354" y="2147483646"/>
              </a:cxn>
              <a:cxn ang="0">
                <a:pos x="115869" y="2147483646"/>
              </a:cxn>
              <a:cxn ang="0">
                <a:pos x="114211" y="2147483646"/>
              </a:cxn>
              <a:cxn ang="0">
                <a:pos x="112397" y="2147483646"/>
              </a:cxn>
              <a:cxn ang="0">
                <a:pos x="110442" y="2147483646"/>
              </a:cxn>
              <a:cxn ang="0">
                <a:pos x="108360" y="2147483646"/>
              </a:cxn>
              <a:cxn ang="0">
                <a:pos x="106169" y="2147483646"/>
              </a:cxn>
              <a:cxn ang="0">
                <a:pos x="103881" y="2147483646"/>
              </a:cxn>
              <a:cxn ang="0">
                <a:pos x="101514" y="2147483646"/>
              </a:cxn>
              <a:cxn ang="0">
                <a:pos x="20300" y="2147483646"/>
              </a:cxn>
              <a:cxn ang="0">
                <a:pos x="17933" y="2147483646"/>
              </a:cxn>
              <a:cxn ang="0">
                <a:pos x="15645" y="2147483646"/>
              </a:cxn>
              <a:cxn ang="0">
                <a:pos x="13454" y="2147483646"/>
              </a:cxn>
              <a:cxn ang="0">
                <a:pos x="11372" y="2147483646"/>
              </a:cxn>
              <a:cxn ang="0">
                <a:pos x="9417" y="2147483646"/>
              </a:cxn>
              <a:cxn ang="0">
                <a:pos x="7603" y="2147483646"/>
              </a:cxn>
              <a:cxn ang="0">
                <a:pos x="5946" y="2147483646"/>
              </a:cxn>
              <a:cxn ang="0">
                <a:pos x="4459" y="2147483646"/>
              </a:cxn>
              <a:cxn ang="0">
                <a:pos x="3160" y="2147483646"/>
              </a:cxn>
              <a:cxn ang="0">
                <a:pos x="2063" y="2147483646"/>
              </a:cxn>
              <a:cxn ang="0">
                <a:pos x="1184" y="2147483646"/>
              </a:cxn>
              <a:cxn ang="0">
                <a:pos x="536" y="2147483646"/>
              </a:cxn>
              <a:cxn ang="0">
                <a:pos x="137" y="2147483646"/>
              </a:cxn>
              <a:cxn ang="0">
                <a:pos x="0" y="2147483646"/>
              </a:cxn>
              <a:cxn ang="0">
                <a:pos x="0" y="2147483646"/>
              </a:cxn>
            </a:cxnLst>
            <a:pathLst>
              <a:path w="2520950" h="3816350">
                <a:moveTo>
                  <a:pt x="0" y="420115"/>
                </a:moveTo>
                <a:lnTo>
                  <a:pt x="2826" y="371120"/>
                </a:lnTo>
                <a:lnTo>
                  <a:pt x="11095" y="323785"/>
                </a:lnTo>
                <a:lnTo>
                  <a:pt x="24491" y="278426"/>
                </a:lnTo>
                <a:lnTo>
                  <a:pt x="42700" y="235357"/>
                </a:lnTo>
                <a:lnTo>
                  <a:pt x="65405" y="194894"/>
                </a:lnTo>
                <a:lnTo>
                  <a:pt x="92293" y="157352"/>
                </a:lnTo>
                <a:lnTo>
                  <a:pt x="123047" y="123047"/>
                </a:lnTo>
                <a:lnTo>
                  <a:pt x="157352" y="92293"/>
                </a:lnTo>
                <a:lnTo>
                  <a:pt x="194894" y="65405"/>
                </a:lnTo>
                <a:lnTo>
                  <a:pt x="235357" y="42700"/>
                </a:lnTo>
                <a:lnTo>
                  <a:pt x="278426" y="24491"/>
                </a:lnTo>
                <a:lnTo>
                  <a:pt x="323785" y="11095"/>
                </a:lnTo>
                <a:lnTo>
                  <a:pt x="371120" y="2826"/>
                </a:lnTo>
                <a:lnTo>
                  <a:pt x="420116" y="0"/>
                </a:lnTo>
                <a:lnTo>
                  <a:pt x="2100834" y="0"/>
                </a:lnTo>
                <a:lnTo>
                  <a:pt x="2149829" y="2826"/>
                </a:lnTo>
                <a:lnTo>
                  <a:pt x="2197164" y="11095"/>
                </a:lnTo>
                <a:lnTo>
                  <a:pt x="2242523" y="24491"/>
                </a:lnTo>
                <a:lnTo>
                  <a:pt x="2285592" y="42700"/>
                </a:lnTo>
                <a:lnTo>
                  <a:pt x="2326055" y="65405"/>
                </a:lnTo>
                <a:lnTo>
                  <a:pt x="2363597" y="92293"/>
                </a:lnTo>
                <a:lnTo>
                  <a:pt x="2397902" y="123047"/>
                </a:lnTo>
                <a:lnTo>
                  <a:pt x="2428656" y="157352"/>
                </a:lnTo>
                <a:lnTo>
                  <a:pt x="2455544" y="194894"/>
                </a:lnTo>
                <a:lnTo>
                  <a:pt x="2478249" y="235357"/>
                </a:lnTo>
                <a:lnTo>
                  <a:pt x="2496458" y="278426"/>
                </a:lnTo>
                <a:lnTo>
                  <a:pt x="2509854" y="323785"/>
                </a:lnTo>
                <a:lnTo>
                  <a:pt x="2518123" y="371120"/>
                </a:lnTo>
                <a:lnTo>
                  <a:pt x="2520950" y="420115"/>
                </a:lnTo>
                <a:lnTo>
                  <a:pt x="2520950" y="3396106"/>
                </a:lnTo>
                <a:lnTo>
                  <a:pt x="2518123" y="3445104"/>
                </a:lnTo>
                <a:lnTo>
                  <a:pt x="2509854" y="3492444"/>
                </a:lnTo>
                <a:lnTo>
                  <a:pt x="2496458" y="3537811"/>
                </a:lnTo>
                <a:lnTo>
                  <a:pt x="2478249" y="3580890"/>
                </a:lnTo>
                <a:lnTo>
                  <a:pt x="2455544" y="3621365"/>
                </a:lnTo>
                <a:lnTo>
                  <a:pt x="2428656" y="3658920"/>
                </a:lnTo>
                <a:lnTo>
                  <a:pt x="2397902" y="3693239"/>
                </a:lnTo>
                <a:lnTo>
                  <a:pt x="2363597" y="3724006"/>
                </a:lnTo>
                <a:lnTo>
                  <a:pt x="2326055" y="3750907"/>
                </a:lnTo>
                <a:lnTo>
                  <a:pt x="2285592" y="3773624"/>
                </a:lnTo>
                <a:lnTo>
                  <a:pt x="2242523" y="3791843"/>
                </a:lnTo>
                <a:lnTo>
                  <a:pt x="2197164" y="3805247"/>
                </a:lnTo>
                <a:lnTo>
                  <a:pt x="2149829" y="3813521"/>
                </a:lnTo>
                <a:lnTo>
                  <a:pt x="2100834" y="3816350"/>
                </a:lnTo>
                <a:lnTo>
                  <a:pt x="420116" y="3816350"/>
                </a:lnTo>
                <a:lnTo>
                  <a:pt x="371120" y="3813521"/>
                </a:lnTo>
                <a:lnTo>
                  <a:pt x="323785" y="3805247"/>
                </a:lnTo>
                <a:lnTo>
                  <a:pt x="278426" y="3791843"/>
                </a:lnTo>
                <a:lnTo>
                  <a:pt x="235357" y="3773624"/>
                </a:lnTo>
                <a:lnTo>
                  <a:pt x="194894" y="3750907"/>
                </a:lnTo>
                <a:lnTo>
                  <a:pt x="157352" y="3724006"/>
                </a:lnTo>
                <a:lnTo>
                  <a:pt x="123047" y="3693239"/>
                </a:lnTo>
                <a:lnTo>
                  <a:pt x="92293" y="3658920"/>
                </a:lnTo>
                <a:lnTo>
                  <a:pt x="65405" y="3621365"/>
                </a:lnTo>
                <a:lnTo>
                  <a:pt x="42700" y="3580890"/>
                </a:lnTo>
                <a:lnTo>
                  <a:pt x="24491" y="3537811"/>
                </a:lnTo>
                <a:lnTo>
                  <a:pt x="11095" y="3492444"/>
                </a:lnTo>
                <a:lnTo>
                  <a:pt x="2826" y="3445104"/>
                </a:lnTo>
                <a:lnTo>
                  <a:pt x="0" y="3396106"/>
                </a:lnTo>
                <a:lnTo>
                  <a:pt x="0" y="420115"/>
                </a:lnTo>
                <a:close/>
              </a:path>
            </a:pathLst>
          </a:custGeom>
          <a:noFill/>
          <a:ln w="38100" cap="flat" cmpd="sng">
            <a:solidFill>
              <a:srgbClr val="C00000">
                <a:alpha val="100000"/>
              </a:srgbClr>
            </a:solidFill>
            <a:prstDash val="solid"/>
            <a:round/>
            <a:headEnd type="none" w="med" len="med"/>
            <a:tailEnd type="none" w="med" len="med"/>
          </a:ln>
        </p:spPr>
        <p:txBody>
          <a:bodyPr/>
          <a:p>
            <a:endParaRPr lang="en-US"/>
          </a:p>
        </p:txBody>
      </p:sp>
      <p:pic>
        <p:nvPicPr>
          <p:cNvPr id="35846" name="Resim 7"/>
          <p:cNvPicPr>
            <a:picLocks noChangeAspect="1"/>
          </p:cNvPicPr>
          <p:nvPr/>
        </p:nvPicPr>
        <p:blipFill>
          <a:blip r:embed="rId2"/>
          <a:stretch>
            <a:fillRect/>
          </a:stretch>
        </p:blipFill>
        <p:spPr>
          <a:xfrm>
            <a:off x="6554788" y="3068638"/>
            <a:ext cx="742950" cy="152400"/>
          </a:xfrm>
          <a:prstGeom prst="rect">
            <a:avLst/>
          </a:prstGeom>
          <a:noFill/>
          <a:ln w="9525">
            <a:noFill/>
          </a:ln>
        </p:spPr>
      </p:pic>
      <p:sp>
        <p:nvSpPr>
          <p:cNvPr id="2" name="Metin kutusu 1"/>
          <p:cNvSpPr txBox="1"/>
          <p:nvPr/>
        </p:nvSpPr>
        <p:spPr>
          <a:xfrm>
            <a:off x="5786438" y="6470650"/>
            <a:ext cx="3249613" cy="338138"/>
          </a:xfrm>
          <a:prstGeom prst="rect">
            <a:avLst/>
          </a:prstGeom>
          <a:noFill/>
        </p:spPr>
        <p:txBody>
          <a:bodyPr>
            <a:spAutoFit/>
          </a:bodyPr>
          <a:lstStyle/>
          <a:p>
            <a:pPr marR="0" defTabSz="914400">
              <a:buClrTx/>
              <a:buSzTx/>
              <a:buFontTx/>
              <a:buNone/>
              <a:defRPr/>
            </a:pPr>
            <a:r>
              <a:rPr kumimoji="0" lang="tr-TR" sz="1600" kern="1200" cap="none" spc="0" normalizeH="0" baseline="0" noProof="0" dirty="0">
                <a:solidFill>
                  <a:schemeClr val="bg1"/>
                </a:solidFill>
                <a:latin typeface="+mn-lt"/>
                <a:ea typeface="+mn-ea"/>
                <a:cs typeface="+mn-cs"/>
              </a:rPr>
              <a:t>Tekin S, </a:t>
            </a:r>
            <a:r>
              <a:rPr kumimoji="0" lang="tr-TR" sz="1600" i="1" kern="1200" cap="none" spc="0" normalizeH="0" baseline="0" noProof="0" dirty="0" err="1">
                <a:solidFill>
                  <a:schemeClr val="bg1"/>
                </a:solidFill>
                <a:latin typeface="+mn-lt"/>
                <a:ea typeface="+mn-ea"/>
                <a:cs typeface="+mn-cs"/>
              </a:rPr>
              <a:t>Klimik</a:t>
            </a:r>
            <a:r>
              <a:rPr kumimoji="0" lang="tr-TR" sz="1600" i="1" kern="1200" cap="none" spc="0" normalizeH="0" baseline="0" noProof="0" dirty="0">
                <a:solidFill>
                  <a:schemeClr val="bg1"/>
                </a:solidFill>
                <a:latin typeface="+mn-lt"/>
                <a:ea typeface="+mn-ea"/>
                <a:cs typeface="+mn-cs"/>
              </a:rPr>
              <a:t> </a:t>
            </a:r>
            <a:r>
              <a:rPr kumimoji="0" lang="tr-TR" sz="1600" i="1" kern="1200" cap="none" spc="0" normalizeH="0" baseline="0" noProof="0" dirty="0" err="1">
                <a:solidFill>
                  <a:schemeClr val="bg1"/>
                </a:solidFill>
                <a:latin typeface="+mn-lt"/>
                <a:ea typeface="+mn-ea"/>
                <a:cs typeface="+mn-cs"/>
              </a:rPr>
              <a:t>Derg</a:t>
            </a:r>
            <a:r>
              <a:rPr kumimoji="0" lang="tr-TR" sz="1600" kern="1200" cap="none" spc="0" normalizeH="0" baseline="0" noProof="0" dirty="0">
                <a:solidFill>
                  <a:schemeClr val="bg1"/>
                </a:solidFill>
                <a:latin typeface="+mn-lt"/>
                <a:ea typeface="+mn-ea"/>
                <a:cs typeface="+mn-cs"/>
              </a:rPr>
              <a:t>. 2023;36:23-42. </a:t>
            </a:r>
            <a:endParaRPr kumimoji="0" lang="tr-TR" sz="1600" kern="1200" cap="none" spc="0" normalizeH="0" baseline="0" noProof="0" dirty="0">
              <a:solidFill>
                <a:schemeClr val="bg1"/>
              </a:solidFill>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0" name="1 Başlık"/>
          <p:cNvSpPr>
            <a:spLocks noGrp="1"/>
          </p:cNvSpPr>
          <p:nvPr>
            <p:ph type="title" hasCustomPrompt="1"/>
          </p:nvPr>
        </p:nvSpPr>
        <p:spPr>
          <a:xfrm>
            <a:off x="428625" y="188595"/>
            <a:ext cx="8229600" cy="817880"/>
          </a:xfrm>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tr-TR" altLang="tr-TR" sz="2800" b="1" i="0" u="none" strike="noStrike" kern="1200" cap="none" spc="0" normalizeH="0" baseline="0" noProof="0" dirty="0">
                <a:ln>
                  <a:noFill/>
                </a:ln>
                <a:solidFill>
                  <a:schemeClr val="tx1"/>
                </a:solidFill>
                <a:effectLst/>
                <a:uLnTx/>
                <a:uFillTx/>
                <a:latin typeface="+mn-lt"/>
                <a:ea typeface="+mj-ea"/>
                <a:cs typeface="+mj-cs"/>
              </a:rPr>
              <a:t>HBV reaktivasyonu</a:t>
            </a:r>
            <a:br>
              <a:rPr kumimoji="0" lang="tr-TR" altLang="tr-TR" sz="2800" b="1" i="0" u="none" strike="noStrike" kern="1200" cap="none" spc="0" normalizeH="0" baseline="0" noProof="0" dirty="0">
                <a:ln>
                  <a:noFill/>
                </a:ln>
                <a:solidFill>
                  <a:schemeClr val="tx1"/>
                </a:solidFill>
                <a:effectLst/>
                <a:uLnTx/>
                <a:uFillTx/>
                <a:latin typeface="+mn-lt"/>
                <a:ea typeface="+mj-ea"/>
                <a:cs typeface="+mj-cs"/>
              </a:rPr>
            </a:br>
            <a:r>
              <a:rPr kumimoji="0" lang="tr-TR" altLang="tr-TR" sz="2800" b="1" i="0" u="none" strike="noStrike" kern="1200" cap="none" spc="0" normalizeH="0" baseline="0" noProof="0" dirty="0">
                <a:ln>
                  <a:noFill/>
                </a:ln>
                <a:solidFill>
                  <a:schemeClr val="tx1"/>
                </a:solidFill>
                <a:effectLst/>
                <a:uLnTx/>
                <a:uFillTx/>
                <a:latin typeface="+mn-lt"/>
                <a:ea typeface="+mj-ea"/>
                <a:cs typeface="+mj-cs"/>
              </a:rPr>
              <a:t>Tanım</a:t>
            </a:r>
            <a:endParaRPr kumimoji="0" lang="tr-TR" altLang="tr-TR" sz="2800" b="1" i="0" u="none" strike="noStrike" kern="1200" cap="none" spc="0" normalizeH="0" baseline="0" noProof="0" dirty="0">
              <a:ln>
                <a:noFill/>
              </a:ln>
              <a:solidFill>
                <a:schemeClr val="tx1"/>
              </a:solidFill>
              <a:effectLst/>
              <a:uLnTx/>
              <a:uFillTx/>
              <a:latin typeface="+mn-lt"/>
              <a:ea typeface="+mj-ea"/>
              <a:cs typeface="+mj-cs"/>
            </a:endParaRPr>
          </a:p>
        </p:txBody>
      </p:sp>
      <p:sp>
        <p:nvSpPr>
          <p:cNvPr id="36867" name="4 Metin Yer Tutucusu"/>
          <p:cNvSpPr>
            <a:spLocks noGrp="1"/>
          </p:cNvSpPr>
          <p:nvPr>
            <p:ph type="body" idx="1" hasCustomPrompt="1"/>
          </p:nvPr>
        </p:nvSpPr>
        <p:spPr>
          <a:xfrm>
            <a:off x="304800" y="893763"/>
            <a:ext cx="4040188" cy="639762"/>
          </a:xfrm>
        </p:spPr>
        <p:txBody>
          <a:bodyPr vert="horz" wrap="square" lIns="91440" tIns="45720" rIns="91440" bIns="45720" anchor="b" anchorCtr="0"/>
          <a:p>
            <a:pPr algn="ctr"/>
            <a:r>
              <a:rPr lang="tr-TR" altLang="tr-TR" kern="1200" dirty="0">
                <a:latin typeface="+mn-lt"/>
                <a:ea typeface="+mn-ea"/>
                <a:cs typeface="+mn-cs"/>
              </a:rPr>
              <a:t>Biyokimyasal</a:t>
            </a:r>
            <a:endParaRPr lang="tr-TR" altLang="tr-TR" kern="1200" dirty="0">
              <a:latin typeface="+mn-lt"/>
              <a:ea typeface="+mn-ea"/>
              <a:cs typeface="+mn-cs"/>
            </a:endParaRPr>
          </a:p>
        </p:txBody>
      </p:sp>
      <p:sp>
        <p:nvSpPr>
          <p:cNvPr id="36868" name="2 İçerik Yer Tutucusu"/>
          <p:cNvSpPr>
            <a:spLocks noGrp="1"/>
          </p:cNvSpPr>
          <p:nvPr>
            <p:ph sz="half" idx="2" hasCustomPrompt="1"/>
          </p:nvPr>
        </p:nvSpPr>
        <p:spPr>
          <a:xfrm>
            <a:off x="314325" y="2009775"/>
            <a:ext cx="4040188" cy="1695450"/>
          </a:xfrm>
        </p:spPr>
        <p:txBody>
          <a:bodyPr vert="horz" wrap="square" lIns="91440" tIns="45720" rIns="91440" bIns="45720" anchor="t" anchorCtr="0"/>
          <a:p>
            <a:pPr>
              <a:lnSpc>
                <a:spcPct val="150000"/>
              </a:lnSpc>
              <a:spcBef>
                <a:spcPct val="0"/>
              </a:spcBef>
              <a:buClrTx/>
              <a:buSzTx/>
              <a:buFont typeface="Wingdings" panose="05000000000000000000" pitchFamily="2" charset="2"/>
              <a:buChar char="ü"/>
            </a:pPr>
            <a:r>
              <a:rPr lang="tr-TR" altLang="tr-TR" sz="2000" kern="1200" dirty="0">
                <a:latin typeface="+mn-lt"/>
                <a:ea typeface="+mn-ea"/>
                <a:cs typeface="+mn-cs"/>
              </a:rPr>
              <a:t>Bazal </a:t>
            </a:r>
            <a:r>
              <a:rPr lang="tr-TR" altLang="tr-TR" sz="2000" b="1" kern="1200" dirty="0">
                <a:latin typeface="+mn-lt"/>
                <a:ea typeface="+mn-ea"/>
                <a:cs typeface="+mn-cs"/>
              </a:rPr>
              <a:t>ALT</a:t>
            </a:r>
            <a:r>
              <a:rPr lang="tr-TR" altLang="tr-TR" sz="2000" kern="1200" dirty="0">
                <a:latin typeface="+mn-lt"/>
                <a:ea typeface="+mn-ea"/>
                <a:cs typeface="+mn-cs"/>
              </a:rPr>
              <a:t> seviyesinde </a:t>
            </a:r>
            <a:r>
              <a:rPr lang="tr-TR" altLang="tr-TR" sz="2000" b="1" kern="1200" dirty="0">
                <a:latin typeface="+mn-lt"/>
                <a:ea typeface="+mn-ea"/>
                <a:cs typeface="+mn-cs"/>
              </a:rPr>
              <a:t>3 kat </a:t>
            </a:r>
            <a:r>
              <a:rPr lang="tr-TR" altLang="tr-TR" sz="2000" kern="1200" dirty="0">
                <a:latin typeface="+mn-lt"/>
                <a:ea typeface="+mn-ea"/>
                <a:cs typeface="+mn-cs"/>
              </a:rPr>
              <a:t>veya daha </a:t>
            </a:r>
            <a:r>
              <a:rPr lang="tr-TR" altLang="tr-TR" sz="2000" b="1" kern="1200" dirty="0">
                <a:latin typeface="+mn-lt"/>
                <a:ea typeface="+mn-ea"/>
                <a:cs typeface="+mn-cs"/>
              </a:rPr>
              <a:t>fazla artış</a:t>
            </a:r>
            <a:endParaRPr lang="tr-TR" altLang="tr-TR" sz="2000" b="1" kern="1200" dirty="0">
              <a:latin typeface="+mn-lt"/>
              <a:ea typeface="+mn-ea"/>
              <a:cs typeface="+mn-cs"/>
            </a:endParaRPr>
          </a:p>
          <a:p>
            <a:pPr>
              <a:buClrTx/>
              <a:buSzTx/>
              <a:buFont typeface="Arial" panose="020B0604020202020204" pitchFamily="34" charset="0"/>
              <a:buNone/>
            </a:pPr>
            <a:endParaRPr lang="tr-TR" altLang="tr-TR" kern="1200" dirty="0">
              <a:latin typeface="+mn-lt"/>
              <a:ea typeface="+mn-ea"/>
              <a:cs typeface="+mn-cs"/>
            </a:endParaRPr>
          </a:p>
        </p:txBody>
      </p:sp>
      <p:sp>
        <p:nvSpPr>
          <p:cNvPr id="31749" name="5 Metin Yer Tutucusu"/>
          <p:cNvSpPr>
            <a:spLocks noGrp="1"/>
          </p:cNvSpPr>
          <p:nvPr>
            <p:ph type="body" sz="quarter" idx="3" hasCustomPrompt="1"/>
          </p:nvPr>
        </p:nvSpPr>
        <p:spPr>
          <a:xfrm>
            <a:off x="4679950" y="914400"/>
            <a:ext cx="4041775" cy="639763"/>
          </a:xfrm>
        </p:spPr>
        <p:txBody>
          <a:bodyPr vert="horz" wrap="square" lIns="91440" tIns="45720" rIns="91440" bIns="45720" anchor="b" anchorCtr="0"/>
          <a:p>
            <a:pPr algn="ctr">
              <a:buClrTx/>
              <a:buSzTx/>
            </a:pPr>
            <a:r>
              <a:rPr lang="tr-TR" altLang="tr-TR" kern="1200" dirty="0">
                <a:latin typeface="+mn-lt"/>
                <a:ea typeface="+mn-ea"/>
                <a:cs typeface="+mn-cs"/>
              </a:rPr>
              <a:t>Virolojik</a:t>
            </a:r>
            <a:endParaRPr lang="tr-TR" altLang="tr-TR" kern="1200" dirty="0">
              <a:latin typeface="+mn-lt"/>
              <a:ea typeface="+mn-ea"/>
              <a:cs typeface="+mn-cs"/>
            </a:endParaRPr>
          </a:p>
        </p:txBody>
      </p:sp>
      <p:sp>
        <p:nvSpPr>
          <p:cNvPr id="41990" name="3 İçerik Yer Tutucusu"/>
          <p:cNvSpPr>
            <a:spLocks noGrp="1"/>
          </p:cNvSpPr>
          <p:nvPr>
            <p:ph sz="quarter" idx="4" hasCustomPrompt="1"/>
          </p:nvPr>
        </p:nvSpPr>
        <p:spPr>
          <a:xfrm>
            <a:off x="4572000" y="1988503"/>
            <a:ext cx="4257675" cy="2581275"/>
          </a:xfrm>
        </p:spPr>
        <p:txBody>
          <a:bodyPr vert="horz" wrap="square" lIns="91440" tIns="45720" rIns="91440" bIns="45720" numCol="1" anchor="t" anchorCtr="0" compatLnSpc="1"/>
          <a:p>
            <a:pPr>
              <a:lnSpc>
                <a:spcPct val="150000"/>
              </a:lnSpc>
              <a:spcBef>
                <a:spcPct val="0"/>
              </a:spcBef>
              <a:buClrTx/>
              <a:buSzTx/>
              <a:buFont typeface="Wingdings" panose="05000000000000000000" pitchFamily="2" charset="2"/>
              <a:buChar char="v"/>
            </a:pPr>
            <a:r>
              <a:rPr lang="tr-TR" altLang="tr-TR" sz="2000" b="1" kern="1200" dirty="0">
                <a:latin typeface="+mn-lt"/>
                <a:ea typeface="+mn-ea"/>
                <a:cs typeface="+mn-cs"/>
              </a:rPr>
              <a:t>HBV DNA</a:t>
            </a:r>
            <a:r>
              <a:rPr lang="tr-TR" altLang="tr-TR" sz="2000" kern="1200" dirty="0">
                <a:latin typeface="+mn-lt"/>
                <a:ea typeface="+mn-ea"/>
                <a:cs typeface="+mn-cs"/>
              </a:rPr>
              <a:t>’da en az </a:t>
            </a:r>
            <a:r>
              <a:rPr lang="tr-TR" altLang="tr-TR" sz="2000" b="1" kern="1200" dirty="0">
                <a:latin typeface="+mn-lt"/>
                <a:ea typeface="+mn-ea"/>
                <a:cs typeface="+mn-cs"/>
              </a:rPr>
              <a:t>10 kat </a:t>
            </a:r>
            <a:endParaRPr lang="tr-TR" altLang="tr-TR" sz="2000" b="1" kern="1200" dirty="0">
              <a:latin typeface="+mn-lt"/>
              <a:ea typeface="+mn-ea"/>
              <a:cs typeface="+mn-cs"/>
            </a:endParaRPr>
          </a:p>
          <a:p>
            <a:pPr>
              <a:lnSpc>
                <a:spcPct val="150000"/>
              </a:lnSpc>
              <a:spcBef>
                <a:spcPct val="0"/>
              </a:spcBef>
              <a:buClrTx/>
              <a:buSzTx/>
              <a:buFont typeface="Arial" panose="020B0604020202020204" pitchFamily="34" charset="0"/>
              <a:buNone/>
            </a:pPr>
            <a:r>
              <a:rPr lang="tr-TR" altLang="tr-TR" sz="2000" kern="1200" dirty="0">
                <a:latin typeface="+mn-lt"/>
                <a:ea typeface="+mn-ea"/>
                <a:cs typeface="+mn-cs"/>
              </a:rPr>
              <a:t>(</a:t>
            </a:r>
            <a:r>
              <a:rPr lang="tr-TR" altLang="tr-TR" sz="2000" b="1" kern="1200" dirty="0">
                <a:latin typeface="+mn-lt"/>
                <a:ea typeface="+mn-ea"/>
                <a:cs typeface="+mn-cs"/>
              </a:rPr>
              <a:t>1 log IU/ml</a:t>
            </a:r>
            <a:r>
              <a:rPr lang="tr-TR" altLang="tr-TR" sz="2000" kern="1200" dirty="0">
                <a:latin typeface="+mn-lt"/>
                <a:ea typeface="+mn-ea"/>
                <a:cs typeface="+mn-cs"/>
              </a:rPr>
              <a:t>) artış </a:t>
            </a:r>
            <a:endParaRPr lang="tr-TR" altLang="tr-TR" sz="2000" kern="1200" dirty="0">
              <a:latin typeface="+mn-lt"/>
              <a:ea typeface="+mn-ea"/>
              <a:cs typeface="+mn-cs"/>
            </a:endParaRPr>
          </a:p>
          <a:p>
            <a:pPr>
              <a:lnSpc>
                <a:spcPct val="150000"/>
              </a:lnSpc>
              <a:spcBef>
                <a:spcPct val="0"/>
              </a:spcBef>
              <a:buClrTx/>
              <a:buSzTx/>
              <a:buFont typeface="Wingdings" panose="05000000000000000000" pitchFamily="2" charset="2"/>
              <a:buChar char="v"/>
            </a:pPr>
            <a:r>
              <a:rPr lang="tr-TR" altLang="tr-TR" sz="2000" b="1" kern="1200" dirty="0">
                <a:latin typeface="+mn-lt"/>
                <a:ea typeface="+mn-ea"/>
                <a:cs typeface="+mn-cs"/>
              </a:rPr>
              <a:t>HBV DNA </a:t>
            </a:r>
            <a:r>
              <a:rPr lang="tr-TR" altLang="tr-TR" sz="2000" kern="1200" dirty="0">
                <a:latin typeface="+mn-lt"/>
                <a:ea typeface="+mn-ea"/>
                <a:cs typeface="+mn-cs"/>
              </a:rPr>
              <a:t>veya </a:t>
            </a:r>
            <a:r>
              <a:rPr lang="tr-TR" altLang="tr-TR" sz="2000" b="1" kern="1200" dirty="0">
                <a:latin typeface="+mn-lt"/>
                <a:ea typeface="+mn-ea"/>
                <a:cs typeface="+mn-cs"/>
              </a:rPr>
              <a:t>HBe Ag</a:t>
            </a:r>
            <a:r>
              <a:rPr lang="tr-TR" altLang="tr-TR" sz="2000" kern="1200" dirty="0">
                <a:latin typeface="+mn-lt"/>
                <a:ea typeface="+mn-ea"/>
                <a:cs typeface="+mn-cs"/>
              </a:rPr>
              <a:t>’nin tekrar </a:t>
            </a:r>
            <a:endParaRPr lang="tr-TR" altLang="tr-TR" sz="2000" kern="1200" dirty="0">
              <a:latin typeface="+mn-lt"/>
              <a:ea typeface="+mn-ea"/>
              <a:cs typeface="+mn-cs"/>
            </a:endParaRPr>
          </a:p>
          <a:p>
            <a:pPr>
              <a:lnSpc>
                <a:spcPct val="150000"/>
              </a:lnSpc>
              <a:spcBef>
                <a:spcPct val="0"/>
              </a:spcBef>
              <a:buClrTx/>
              <a:buSzTx/>
              <a:buFont typeface="Arial" panose="020B0604020202020204" pitchFamily="34" charset="0"/>
              <a:buNone/>
            </a:pPr>
            <a:r>
              <a:rPr lang="tr-TR" altLang="tr-TR" sz="2000" kern="1200" dirty="0">
                <a:latin typeface="+mn-lt"/>
                <a:ea typeface="+mn-ea"/>
                <a:cs typeface="+mn-cs"/>
              </a:rPr>
              <a:t>pozitifleşmesi </a:t>
            </a:r>
            <a:endParaRPr lang="tr-TR" altLang="tr-TR" sz="2000" kern="1200" dirty="0">
              <a:latin typeface="+mn-lt"/>
              <a:ea typeface="+mn-ea"/>
              <a:cs typeface="+mn-cs"/>
            </a:endParaRPr>
          </a:p>
          <a:p>
            <a:pPr>
              <a:lnSpc>
                <a:spcPct val="150000"/>
              </a:lnSpc>
              <a:spcBef>
                <a:spcPct val="0"/>
              </a:spcBef>
              <a:buClrTx/>
              <a:buSzTx/>
              <a:buFont typeface="Wingdings" panose="05000000000000000000" pitchFamily="2" charset="2"/>
              <a:buChar char="v"/>
            </a:pPr>
            <a:r>
              <a:rPr lang="tr-TR" altLang="tr-TR" sz="2000" kern="1200" dirty="0">
                <a:latin typeface="+mn-lt"/>
                <a:ea typeface="+mn-ea"/>
                <a:cs typeface="+mn-cs"/>
              </a:rPr>
              <a:t>Kantitatif (</a:t>
            </a:r>
            <a:r>
              <a:rPr lang="tr-TR" altLang="tr-TR" sz="2000" b="1" kern="1200" dirty="0">
                <a:latin typeface="+mn-lt"/>
                <a:ea typeface="+mn-ea"/>
                <a:cs typeface="+mn-cs"/>
              </a:rPr>
              <a:t>q</a:t>
            </a:r>
            <a:r>
              <a:rPr lang="tr-TR" altLang="tr-TR" sz="2000" kern="1200" dirty="0">
                <a:latin typeface="+mn-lt"/>
                <a:ea typeface="+mn-ea"/>
                <a:cs typeface="+mn-cs"/>
              </a:rPr>
              <a:t>) HBs Ag’nin yükselmesi</a:t>
            </a:r>
            <a:endParaRPr lang="tr-TR" altLang="tr-TR" sz="2000" kern="1200" dirty="0">
              <a:latin typeface="+mn-lt"/>
              <a:ea typeface="+mn-ea"/>
              <a:cs typeface="+mn-cs"/>
            </a:endParaRPr>
          </a:p>
          <a:p>
            <a:pPr>
              <a:buClrTx/>
              <a:buSzTx/>
            </a:pPr>
            <a:endParaRPr lang="tr-TR" altLang="tr-TR" kern="1200" dirty="0">
              <a:latin typeface="+mn-lt"/>
              <a:ea typeface="+mn-ea"/>
              <a:cs typeface="+mn-cs"/>
            </a:endParaRPr>
          </a:p>
        </p:txBody>
      </p:sp>
      <p:sp>
        <p:nvSpPr>
          <p:cNvPr id="7" name="2 İçerik Yer Tutucusu"/>
          <p:cNvSpPr txBox="1"/>
          <p:nvPr/>
        </p:nvSpPr>
        <p:spPr bwMode="auto">
          <a:xfrm>
            <a:off x="854075" y="4940935"/>
            <a:ext cx="7435850" cy="1463675"/>
          </a:xfrm>
          <a:prstGeom prst="rect">
            <a:avLst/>
          </a:prstGeom>
          <a:solidFill>
            <a:schemeClr val="bg2"/>
          </a:solidFill>
          <a:ln>
            <a:noFill/>
            <a:miter lim="800000"/>
          </a:ln>
        </p:spPr>
        <p:txBody>
          <a:bodyPr anchor="b"/>
          <a:lstStyle>
            <a:lvl1pPr marL="0" indent="0" algn="l" rtl="0" eaLnBrk="0" fontAlgn="base" hangingPunct="0">
              <a:spcBef>
                <a:spcPct val="20000"/>
              </a:spcBef>
              <a:spcAft>
                <a:spcPct val="0"/>
              </a:spcAft>
              <a:buFont typeface="Arial" panose="020B0604020202020204" pitchFamily="34" charset="0"/>
              <a:buNone/>
              <a:defRPr sz="2400" b="1" kern="1200">
                <a:solidFill>
                  <a:schemeClr val="tx1"/>
                </a:solidFill>
                <a:latin typeface="+mn-lt"/>
                <a:ea typeface="+mn-ea"/>
                <a:cs typeface="+mn-cs"/>
              </a:defRPr>
            </a:lvl1pPr>
            <a:lvl2pPr marL="457200" indent="0" algn="l" rtl="0" eaLnBrk="0" fontAlgn="base" hangingPunct="0">
              <a:spcBef>
                <a:spcPct val="20000"/>
              </a:spcBef>
              <a:spcAft>
                <a:spcPct val="0"/>
              </a:spcAft>
              <a:buFont typeface="Arial" panose="020B0604020202020204" pitchFamily="34" charset="0"/>
              <a:buNone/>
              <a:defRPr sz="2000" b="1" kern="1200">
                <a:solidFill>
                  <a:schemeClr val="tx1"/>
                </a:solidFill>
                <a:latin typeface="+mn-lt"/>
                <a:ea typeface="+mn-ea"/>
                <a:cs typeface="+mn-cs"/>
              </a:defRPr>
            </a:lvl2pPr>
            <a:lvl3pPr marL="914400" indent="0" algn="l" rtl="0" eaLnBrk="0" fontAlgn="base" hangingPunct="0">
              <a:spcBef>
                <a:spcPct val="20000"/>
              </a:spcBef>
              <a:spcAft>
                <a:spcPct val="0"/>
              </a:spcAft>
              <a:buFont typeface="Arial" panose="020B0604020202020204" pitchFamily="34" charset="0"/>
              <a:buNone/>
              <a:defRPr sz="1800" b="1" kern="1200">
                <a:solidFill>
                  <a:schemeClr val="tx1"/>
                </a:solidFill>
                <a:latin typeface="+mn-lt"/>
                <a:ea typeface="+mn-ea"/>
                <a:cs typeface="+mn-cs"/>
              </a:defRPr>
            </a:lvl3pPr>
            <a:lvl4pPr marL="1371600" indent="0" algn="l" rtl="0" eaLnBrk="0" fontAlgn="base" hangingPunct="0">
              <a:spcBef>
                <a:spcPct val="20000"/>
              </a:spcBef>
              <a:spcAft>
                <a:spcPct val="0"/>
              </a:spcAft>
              <a:buFont typeface="Arial" panose="020B0604020202020204" pitchFamily="34" charset="0"/>
              <a:buNone/>
              <a:defRPr sz="1600" b="1" kern="1200">
                <a:solidFill>
                  <a:schemeClr val="tx1"/>
                </a:solidFill>
                <a:latin typeface="+mn-lt"/>
                <a:ea typeface="+mn-ea"/>
                <a:cs typeface="+mn-cs"/>
              </a:defRPr>
            </a:lvl4pPr>
            <a:lvl5pPr marL="1828800" indent="0" algn="l" rtl="0" eaLnBrk="0" fontAlgn="base" hangingPunct="0">
              <a:spcBef>
                <a:spcPct val="20000"/>
              </a:spcBef>
              <a:spcAft>
                <a:spcPct val="0"/>
              </a:spcAft>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L="342900" marR="0" lvl="0" indent="-342900" algn="l" defTabSz="914400" rtl="0" eaLnBrk="0" fontAlgn="base" latinLnBrk="0" hangingPunct="0">
              <a:lnSpc>
                <a:spcPct val="150000"/>
              </a:lnSpc>
              <a:spcBef>
                <a:spcPts val="0"/>
              </a:spcBef>
              <a:spcAft>
                <a:spcPct val="0"/>
              </a:spcAft>
              <a:buClrTx/>
              <a:buSzTx/>
              <a:buFont typeface="Wingdings" panose="05000000000000000000" pitchFamily="2" charset="2"/>
              <a:buChar char="v"/>
              <a:defRPr/>
            </a:pPr>
            <a:r>
              <a:rPr kumimoji="0" lang="tr-TR" altLang="tr-TR" sz="1800" b="0" i="0" u="none" strike="noStrike" kern="1200" cap="none" spc="0" normalizeH="0" baseline="0" noProof="0" dirty="0">
                <a:ln>
                  <a:noFill/>
                </a:ln>
                <a:solidFill>
                  <a:schemeClr val="tx1"/>
                </a:solidFill>
                <a:effectLst/>
                <a:uLnTx/>
                <a:uFillTx/>
                <a:latin typeface="+mn-lt"/>
                <a:ea typeface="+mn-ea"/>
                <a:cs typeface="+mn-cs"/>
              </a:rPr>
              <a:t>Endemik bölgelerde </a:t>
            </a:r>
            <a:r>
              <a:rPr kumimoji="0" lang="tr-TR" altLang="tr-TR" sz="1800" b="1" i="0" u="none" strike="noStrike" kern="1200" cap="none" spc="0" normalizeH="0" baseline="0" noProof="0" dirty="0">
                <a:ln>
                  <a:noFill/>
                </a:ln>
                <a:solidFill>
                  <a:schemeClr val="tx1"/>
                </a:solidFill>
                <a:effectLst/>
                <a:uLnTx/>
                <a:uFillTx/>
                <a:latin typeface="+mn-lt"/>
                <a:ea typeface="+mn-ea"/>
                <a:cs typeface="+mn-cs"/>
              </a:rPr>
              <a:t>akut </a:t>
            </a:r>
            <a:r>
              <a:rPr kumimoji="0" lang="tr-TR" altLang="tr-TR" sz="1800" b="0" i="0" u="none" strike="noStrike" kern="1200" cap="none" spc="0" normalizeH="0" baseline="0" noProof="0" dirty="0">
                <a:ln>
                  <a:noFill/>
                </a:ln>
                <a:solidFill>
                  <a:schemeClr val="tx1"/>
                </a:solidFill>
                <a:effectLst/>
                <a:uLnTx/>
                <a:uFillTx/>
                <a:latin typeface="+mn-lt"/>
                <a:ea typeface="+mn-ea"/>
                <a:cs typeface="+mn-cs"/>
              </a:rPr>
              <a:t>hepatit </a:t>
            </a:r>
            <a:r>
              <a:rPr kumimoji="0" lang="tr-TR" altLang="tr-TR" sz="1800" b="1" i="0" u="none" strike="noStrike" kern="1200" cap="none" spc="0" normalizeH="0" baseline="0" noProof="0" dirty="0">
                <a:ln>
                  <a:noFill/>
                </a:ln>
                <a:solidFill>
                  <a:schemeClr val="tx1"/>
                </a:solidFill>
                <a:effectLst/>
                <a:uLnTx/>
                <a:uFillTx/>
                <a:latin typeface="+mn-lt"/>
                <a:ea typeface="+mn-ea"/>
                <a:cs typeface="+mn-cs"/>
              </a:rPr>
              <a:t>B</a:t>
            </a:r>
            <a:r>
              <a:rPr kumimoji="0" lang="tr-TR" altLang="tr-TR" sz="1800" b="0" i="0" u="none" strike="noStrike" kern="1200" cap="none" spc="0" normalizeH="0" baseline="0" noProof="0" dirty="0">
                <a:ln>
                  <a:noFill/>
                </a:ln>
                <a:solidFill>
                  <a:schemeClr val="tx1"/>
                </a:solidFill>
                <a:effectLst/>
                <a:uLnTx/>
                <a:uFillTx/>
                <a:latin typeface="+mn-lt"/>
                <a:ea typeface="+mn-ea"/>
                <a:cs typeface="+mn-cs"/>
              </a:rPr>
              <a:t> klinik tablosu ile başvuran hastaların </a:t>
            </a:r>
            <a:endParaRPr kumimoji="0" lang="tr-TR" altLang="tr-TR"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50000"/>
              </a:lnSpc>
              <a:spcBef>
                <a:spcPts val="0"/>
              </a:spcBef>
              <a:spcAft>
                <a:spcPct val="0"/>
              </a:spcAft>
              <a:buClrTx/>
              <a:buSzTx/>
              <a:buFont typeface="Arial" panose="020B0604020202020204" pitchFamily="34" charset="0"/>
              <a:buNone/>
              <a:defRPr/>
            </a:pPr>
            <a:r>
              <a:rPr kumimoji="0" lang="tr-TR" altLang="tr-TR" sz="1800" b="1" i="0" u="none" strike="noStrike" kern="1200" cap="none" spc="0" normalizeH="0" baseline="0" noProof="0" dirty="0">
                <a:ln>
                  <a:noFill/>
                </a:ln>
                <a:solidFill>
                  <a:schemeClr val="tx1"/>
                </a:solidFill>
                <a:effectLst/>
                <a:uLnTx/>
                <a:uFillTx/>
                <a:latin typeface="+mn-lt"/>
                <a:ea typeface="+mn-ea"/>
                <a:cs typeface="+mn-cs"/>
              </a:rPr>
              <a:t>%50’si aslında kronik hepatitin akut alevlenmesidir</a:t>
            </a:r>
            <a:r>
              <a:rPr kumimoji="0" lang="tr-TR" altLang="tr-TR" sz="1800" b="0" i="0" u="none" strike="noStrike" kern="1200" cap="none" spc="0" normalizeH="0" baseline="0" noProof="0" dirty="0">
                <a:ln>
                  <a:noFill/>
                </a:ln>
                <a:solidFill>
                  <a:schemeClr val="tx1"/>
                </a:solidFill>
                <a:effectLst/>
                <a:uLnTx/>
                <a:uFillTx/>
                <a:latin typeface="+mn-lt"/>
                <a:ea typeface="+mn-ea"/>
                <a:cs typeface="+mn-cs"/>
              </a:rPr>
              <a:t>.</a:t>
            </a:r>
            <a:endParaRPr kumimoji="0" lang="tr-TR" altLang="tr-TR"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tr-TR" altLang="tr-TR" sz="16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r>
              <a:rPr kumimoji="0" lang="tr-TR" altLang="tr-TR" sz="1600" b="0" i="0" u="none" strike="noStrike" kern="1200" cap="none" spc="0" normalizeH="0" baseline="0" noProof="0" dirty="0">
                <a:ln>
                  <a:noFill/>
                </a:ln>
                <a:solidFill>
                  <a:schemeClr val="tx1"/>
                </a:solidFill>
                <a:effectLst/>
                <a:uLnTx/>
                <a:uFillTx/>
                <a:latin typeface="+mn-lt"/>
                <a:ea typeface="+mn-ea"/>
                <a:cs typeface="+mn-cs"/>
              </a:rPr>
              <a:t>		</a:t>
            </a:r>
            <a:r>
              <a:rPr kumimoji="0" lang="tr-TR" altLang="tr-TR" sz="1600" b="0" i="0" u="none" strike="noStrike" kern="1200" cap="none" spc="0" normalizeH="0" baseline="0" noProof="0" dirty="0" err="1">
                <a:ln>
                  <a:noFill/>
                </a:ln>
                <a:solidFill>
                  <a:schemeClr val="tx1"/>
                </a:solidFill>
                <a:effectLst/>
                <a:uLnTx/>
                <a:uFillTx/>
                <a:latin typeface="+mn-lt"/>
                <a:ea typeface="+mn-ea"/>
                <a:cs typeface="+mn-cs"/>
              </a:rPr>
              <a:t>Orenbuch-Harroc</a:t>
            </a:r>
            <a:r>
              <a:rPr kumimoji="0" lang="tr-TR" altLang="tr-TR" sz="1600" b="0" i="0" u="none" strike="noStrike" kern="1200" cap="none" spc="0" normalizeH="0" baseline="0" noProof="0" dirty="0">
                <a:ln>
                  <a:noFill/>
                </a:ln>
                <a:solidFill>
                  <a:schemeClr val="tx1"/>
                </a:solidFill>
                <a:effectLst/>
                <a:uLnTx/>
                <a:uFillTx/>
                <a:latin typeface="+mn-lt"/>
                <a:ea typeface="+mn-ea"/>
                <a:cs typeface="+mn-cs"/>
              </a:rPr>
              <a:t> et al. </a:t>
            </a:r>
            <a:r>
              <a:rPr kumimoji="0" lang="tr-TR" altLang="tr-TR" sz="1600" b="0" i="1" u="none" strike="noStrike" kern="1200" cap="none" spc="0" normalizeH="0" baseline="0" noProof="0" dirty="0">
                <a:ln>
                  <a:noFill/>
                </a:ln>
                <a:solidFill>
                  <a:schemeClr val="tx1"/>
                </a:solidFill>
                <a:effectLst/>
                <a:uLnTx/>
                <a:uFillTx/>
                <a:latin typeface="+mn-lt"/>
                <a:ea typeface="+mn-ea"/>
                <a:cs typeface="+mn-cs"/>
              </a:rPr>
              <a:t>World J  </a:t>
            </a:r>
            <a:r>
              <a:rPr kumimoji="0" lang="tr-TR" altLang="tr-TR" sz="1600" b="0" i="1" u="none" strike="noStrike" kern="1200" cap="none" spc="0" normalizeH="0" baseline="0" noProof="0" dirty="0" err="1">
                <a:ln>
                  <a:noFill/>
                </a:ln>
                <a:solidFill>
                  <a:schemeClr val="tx1"/>
                </a:solidFill>
                <a:effectLst/>
                <a:uLnTx/>
                <a:uFillTx/>
                <a:latin typeface="+mn-lt"/>
                <a:ea typeface="+mn-ea"/>
                <a:cs typeface="+mn-cs"/>
              </a:rPr>
              <a:t>Gastroenterol</a:t>
            </a:r>
            <a:r>
              <a:rPr kumimoji="0" lang="tr-TR" altLang="tr-TR" sz="1600" b="0" i="1" u="none" strike="noStrike" kern="1200" cap="none" spc="0" normalizeH="0" baseline="0" noProof="0" dirty="0">
                <a:ln>
                  <a:noFill/>
                </a:ln>
                <a:solidFill>
                  <a:schemeClr val="tx1"/>
                </a:solidFill>
                <a:effectLst/>
                <a:uLnTx/>
                <a:uFillTx/>
                <a:latin typeface="+mn-lt"/>
                <a:ea typeface="+mn-ea"/>
                <a:cs typeface="+mn-cs"/>
              </a:rPr>
              <a:t>. </a:t>
            </a:r>
            <a:r>
              <a:rPr kumimoji="0" lang="tr-TR" altLang="tr-TR" sz="1600" b="0" i="0" u="none" strike="noStrike" kern="1200" cap="none" spc="0" normalizeH="0" baseline="0" noProof="0" dirty="0">
                <a:ln>
                  <a:noFill/>
                </a:ln>
                <a:solidFill>
                  <a:schemeClr val="tx1"/>
                </a:solidFill>
                <a:effectLst/>
                <a:uLnTx/>
                <a:uFillTx/>
                <a:latin typeface="+mn-lt"/>
                <a:ea typeface="+mn-ea"/>
                <a:cs typeface="+mn-cs"/>
              </a:rPr>
              <a:t>2008; 14:7133-7.</a:t>
            </a:r>
            <a:endParaRPr kumimoji="0" lang="tr-TR" altLang="tr-TR" sz="16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Metin kutusu 8"/>
          <p:cNvSpPr txBox="1"/>
          <p:nvPr/>
        </p:nvSpPr>
        <p:spPr>
          <a:xfrm>
            <a:off x="204788" y="4170363"/>
            <a:ext cx="4257675" cy="369888"/>
          </a:xfrm>
          <a:prstGeom prst="rect">
            <a:avLst/>
          </a:prstGeom>
          <a:noFill/>
        </p:spPr>
        <p:txBody>
          <a:bodyPr>
            <a:spAutoFit/>
          </a:bodyPr>
          <a:lstStyle/>
          <a:p>
            <a:pPr marR="0" defTabSz="914400">
              <a:buClrTx/>
              <a:buSzTx/>
              <a:buFontTx/>
              <a:buNone/>
              <a:defRPr/>
            </a:pPr>
            <a:r>
              <a:rPr kumimoji="0" lang="en-US" altLang="en-US" sz="1600" kern="1200" cap="none" spc="0" normalizeH="0" baseline="0" noProof="0" dirty="0" err="1">
                <a:latin typeface="+mn-lt"/>
                <a:ea typeface="Gulim" pitchFamily="34" charset="-127"/>
                <a:cs typeface="+mn-cs"/>
              </a:rPr>
              <a:t>Terrault</a:t>
            </a:r>
            <a:r>
              <a:rPr kumimoji="0" lang="en-US" altLang="en-US" sz="1600" kern="1200" cap="none" spc="0" normalizeH="0" baseline="0" noProof="0" dirty="0">
                <a:latin typeface="+mn-lt"/>
                <a:ea typeface="Gulim" pitchFamily="34" charset="-127"/>
                <a:cs typeface="+mn-cs"/>
              </a:rPr>
              <a:t> NA, et al. </a:t>
            </a:r>
            <a:r>
              <a:rPr kumimoji="0" lang="en-US" altLang="ko-KR" sz="1600" i="1" kern="1200" cap="none" spc="0" normalizeH="0" baseline="0" noProof="0" dirty="0">
                <a:latin typeface="+mn-lt"/>
                <a:ea typeface="Gulim" pitchFamily="34" charset="-127"/>
                <a:cs typeface="+mn-cs"/>
              </a:rPr>
              <a:t>Hepatology.</a:t>
            </a:r>
            <a:r>
              <a:rPr kumimoji="0" lang="en-US" altLang="ko-KR" sz="1600" kern="1200" cap="none" spc="0" normalizeH="0" baseline="0" noProof="0" dirty="0">
                <a:latin typeface="+mn-lt"/>
                <a:ea typeface="Gulim" pitchFamily="34" charset="-127"/>
                <a:cs typeface="+mn-cs"/>
              </a:rPr>
              <a:t> 2016;</a:t>
            </a:r>
            <a:r>
              <a:rPr kumimoji="0" lang="tr-TR" altLang="ko-KR" sz="1600" kern="1200" cap="none" spc="0" normalizeH="0" baseline="0" noProof="0" dirty="0">
                <a:latin typeface="+mn-lt"/>
                <a:ea typeface="Gulim" pitchFamily="34" charset="-127"/>
                <a:cs typeface="+mn-cs"/>
              </a:rPr>
              <a:t> </a:t>
            </a:r>
            <a:r>
              <a:rPr kumimoji="0" lang="en-US" altLang="ko-KR" sz="1600" kern="1200" cap="none" spc="0" normalizeH="0" baseline="0" noProof="0" dirty="0">
                <a:latin typeface="+mn-lt"/>
                <a:ea typeface="Gulim" pitchFamily="34" charset="-127"/>
                <a:cs typeface="+mn-cs"/>
              </a:rPr>
              <a:t>63:</a:t>
            </a:r>
            <a:r>
              <a:rPr kumimoji="0" lang="tr-TR" altLang="ko-KR" sz="1600" kern="1200" cap="none" spc="0" normalizeH="0" baseline="0" noProof="0" dirty="0">
                <a:latin typeface="+mn-lt"/>
                <a:ea typeface="Gulim" pitchFamily="34" charset="-127"/>
                <a:cs typeface="+mn-cs"/>
              </a:rPr>
              <a:t> </a:t>
            </a:r>
            <a:r>
              <a:rPr kumimoji="0" lang="en-US" altLang="ko-KR" sz="1600" kern="1200" cap="none" spc="0" normalizeH="0" baseline="0" noProof="0" dirty="0">
                <a:latin typeface="+mn-lt"/>
                <a:ea typeface="Gulim" pitchFamily="34" charset="-127"/>
                <a:cs typeface="+mn-cs"/>
              </a:rPr>
              <a:t>261-83</a:t>
            </a:r>
            <a:r>
              <a:rPr kumimoji="0" lang="en-US" altLang="ko-KR" kern="1200" cap="none" spc="0" normalizeH="0" baseline="0" noProof="0" dirty="0">
                <a:latin typeface="+mn-lt"/>
                <a:ea typeface="Gulim" pitchFamily="34" charset="-127"/>
                <a:cs typeface="+mn-cs"/>
              </a:rPr>
              <a:t>. </a:t>
            </a:r>
            <a:endParaRPr kumimoji="0" lang="tr-TR" kern="1200" cap="none" spc="0" normalizeH="0" baseline="0" noProof="0" dirty="0">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749">
                                            <p:txEl>
                                              <p:charRg st="0" end="10"/>
                                            </p:txEl>
                                          </p:spTgt>
                                        </p:tgtEl>
                                        <p:attrNameLst>
                                          <p:attrName>style.visibility</p:attrName>
                                        </p:attrNameLst>
                                      </p:cBhvr>
                                      <p:to>
                                        <p:strVal val="visible"/>
                                      </p:to>
                                    </p:set>
                                    <p:animEffect transition="in" filter="fade">
                                      <p:cBhvr>
                                        <p:cTn id="7" dur="1000"/>
                                        <p:tgtEl>
                                          <p:spTgt spid="31749">
                                            <p:txEl>
                                              <p:charRg st="0" end="10"/>
                                            </p:txEl>
                                          </p:spTgt>
                                        </p:tgtEl>
                                      </p:cBhvr>
                                    </p:animEffect>
                                    <p:anim calcmode="lin" valueType="num">
                                      <p:cBhvr>
                                        <p:cTn id="8" dur="1000" fill="hold"/>
                                        <p:tgtEl>
                                          <p:spTgt spid="31749">
                                            <p:txEl>
                                              <p:charRg st="0" end="10"/>
                                            </p:txEl>
                                          </p:spTgt>
                                        </p:tgtEl>
                                        <p:attrNameLst>
                                          <p:attrName>ppt_x</p:attrName>
                                        </p:attrNameLst>
                                      </p:cBhvr>
                                      <p:tavLst>
                                        <p:tav tm="0">
                                          <p:val>
                                            <p:strVal val="#ppt_x"/>
                                          </p:val>
                                        </p:tav>
                                        <p:tav tm="100000">
                                          <p:val>
                                            <p:strVal val="#ppt_x"/>
                                          </p:val>
                                        </p:tav>
                                      </p:tavLst>
                                    </p:anim>
                                    <p:anim calcmode="lin" valueType="num">
                                      <p:cBhvr>
                                        <p:cTn id="9" dur="1000" fill="hold"/>
                                        <p:tgtEl>
                                          <p:spTgt spid="31749">
                                            <p:txEl>
                                              <p:charRg st="0" end="1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1990">
                                            <p:txEl>
                                              <p:charRg st="0" end="25"/>
                                            </p:txEl>
                                          </p:spTgt>
                                        </p:tgtEl>
                                        <p:attrNameLst>
                                          <p:attrName>style.visibility</p:attrName>
                                        </p:attrNameLst>
                                      </p:cBhvr>
                                      <p:to>
                                        <p:strVal val="visible"/>
                                      </p:to>
                                    </p:set>
                                    <p:anim calcmode="lin" valueType="num">
                                      <p:cBhvr additive="base">
                                        <p:cTn id="14" dur="500" fill="hold"/>
                                        <p:tgtEl>
                                          <p:spTgt spid="41990">
                                            <p:txEl>
                                              <p:charRg st="0" end="25"/>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1990">
                                            <p:txEl>
                                              <p:charRg st="0" end="25"/>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1990">
                                            <p:txEl>
                                              <p:charRg st="25" end="46"/>
                                            </p:txEl>
                                          </p:spTgt>
                                        </p:tgtEl>
                                        <p:attrNameLst>
                                          <p:attrName>style.visibility</p:attrName>
                                        </p:attrNameLst>
                                      </p:cBhvr>
                                      <p:to>
                                        <p:strVal val="visible"/>
                                      </p:to>
                                    </p:set>
                                    <p:anim calcmode="lin" valueType="num">
                                      <p:cBhvr additive="base">
                                        <p:cTn id="18" dur="500" fill="hold"/>
                                        <p:tgtEl>
                                          <p:spTgt spid="41990">
                                            <p:txEl>
                                              <p:charRg st="25" end="46"/>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1990">
                                            <p:txEl>
                                              <p:charRg st="25" end="46"/>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41990">
                                            <p:txEl>
                                              <p:charRg st="46" end="78"/>
                                            </p:txEl>
                                          </p:spTgt>
                                        </p:tgtEl>
                                        <p:attrNameLst>
                                          <p:attrName>style.visibility</p:attrName>
                                        </p:attrNameLst>
                                      </p:cBhvr>
                                      <p:to>
                                        <p:strVal val="visible"/>
                                      </p:to>
                                    </p:set>
                                    <p:anim calcmode="lin" valueType="num">
                                      <p:cBhvr additive="base">
                                        <p:cTn id="22" dur="500" fill="hold"/>
                                        <p:tgtEl>
                                          <p:spTgt spid="41990">
                                            <p:txEl>
                                              <p:charRg st="46" end="78"/>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1990">
                                            <p:txEl>
                                              <p:charRg st="46" end="78"/>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41990">
                                            <p:txEl>
                                              <p:charRg st="78" end="94"/>
                                            </p:txEl>
                                          </p:spTgt>
                                        </p:tgtEl>
                                        <p:attrNameLst>
                                          <p:attrName>style.visibility</p:attrName>
                                        </p:attrNameLst>
                                      </p:cBhvr>
                                      <p:to>
                                        <p:strVal val="visible"/>
                                      </p:to>
                                    </p:set>
                                    <p:anim calcmode="lin" valueType="num">
                                      <p:cBhvr additive="base">
                                        <p:cTn id="26" dur="500" fill="hold"/>
                                        <p:tgtEl>
                                          <p:spTgt spid="41990">
                                            <p:txEl>
                                              <p:charRg st="78" end="9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1990">
                                            <p:txEl>
                                              <p:charRg st="78" end="94"/>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41990">
                                            <p:txEl>
                                              <p:charRg st="94" end="131"/>
                                            </p:txEl>
                                          </p:spTgt>
                                        </p:tgtEl>
                                        <p:attrNameLst>
                                          <p:attrName>style.visibility</p:attrName>
                                        </p:attrNameLst>
                                      </p:cBhvr>
                                      <p:to>
                                        <p:strVal val="visible"/>
                                      </p:to>
                                    </p:set>
                                    <p:anim calcmode="lin" valueType="num">
                                      <p:cBhvr additive="base">
                                        <p:cTn id="30" dur="500" fill="hold"/>
                                        <p:tgtEl>
                                          <p:spTgt spid="41990">
                                            <p:txEl>
                                              <p:charRg st="94" end="13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1990">
                                            <p:txEl>
                                              <p:charRg st="94" end="131"/>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build="p"/>
      <p:bldP spid="41990" grpId="0" build="p"/>
      <p:bldP spid="7" grpId="0" animBg="1"/>
      <p:bldP spid="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Kaydırma: Yatay 3"/>
          <p:cNvSpPr/>
          <p:nvPr/>
        </p:nvSpPr>
        <p:spPr>
          <a:xfrm>
            <a:off x="781050" y="476250"/>
            <a:ext cx="7632700" cy="5689600"/>
          </a:xfrm>
          <a:prstGeom prst="horizontalScroll">
            <a:avLst/>
          </a:prstGeom>
          <a:solidFill>
            <a:srgbClr val="A7E7FB"/>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214630" lvl="0" indent="-214630" defTabSz="685800" eaLnBrk="1" hangingPunct="1">
              <a:lnSpc>
                <a:spcPct val="150000"/>
              </a:lnSpc>
              <a:buFont typeface="Arial" panose="020B0604020202020204" pitchFamily="34" charset="0"/>
              <a:buChar char="•"/>
            </a:pPr>
            <a:r>
              <a:rPr sz="2000" dirty="0">
                <a:latin typeface="Calibri" panose="020F0502020204030204" pitchFamily="34" charset="0"/>
              </a:rPr>
              <a:t>Reaktivasyon </a:t>
            </a:r>
            <a:r>
              <a:rPr sz="2000" b="1" dirty="0">
                <a:latin typeface="Calibri" panose="020F0502020204030204" pitchFamily="34" charset="0"/>
              </a:rPr>
              <a:t>tehlikeli </a:t>
            </a:r>
            <a:r>
              <a:rPr sz="2000" dirty="0">
                <a:latin typeface="Calibri" panose="020F0502020204030204" pitchFamily="34" charset="0"/>
              </a:rPr>
              <a:t>ve </a:t>
            </a:r>
            <a:r>
              <a:rPr sz="2000" b="1" dirty="0">
                <a:latin typeface="Calibri" panose="020F0502020204030204" pitchFamily="34" charset="0"/>
              </a:rPr>
              <a:t>ölümcül </a:t>
            </a:r>
            <a:r>
              <a:rPr sz="2000" dirty="0">
                <a:latin typeface="Calibri" panose="020F0502020204030204" pitchFamily="34" charset="0"/>
              </a:rPr>
              <a:t>bir durum</a:t>
            </a:r>
            <a:endParaRPr sz="2000" dirty="0">
              <a:latin typeface="Calibri" panose="020F0502020204030204" pitchFamily="34" charset="0"/>
            </a:endParaRPr>
          </a:p>
          <a:p>
            <a:pPr marL="214630" lvl="0" indent="-214630" defTabSz="685800" eaLnBrk="1" hangingPunct="1">
              <a:lnSpc>
                <a:spcPct val="150000"/>
              </a:lnSpc>
              <a:buFont typeface="Arial" panose="020B0604020202020204" pitchFamily="34" charset="0"/>
              <a:buChar char="•"/>
            </a:pPr>
            <a:r>
              <a:rPr sz="2000" dirty="0">
                <a:latin typeface="Calibri" panose="020F0502020204030204" pitchFamily="34" charset="0"/>
              </a:rPr>
              <a:t>Reaktivasyondan sonra verilecek </a:t>
            </a:r>
            <a:r>
              <a:rPr sz="2000" b="1" dirty="0">
                <a:latin typeface="Calibri" panose="020F0502020204030204" pitchFamily="34" charset="0"/>
              </a:rPr>
              <a:t>antiviral</a:t>
            </a:r>
            <a:r>
              <a:rPr sz="2000" dirty="0">
                <a:latin typeface="Calibri" panose="020F0502020204030204" pitchFamily="34" charset="0"/>
              </a:rPr>
              <a:t> tedavilerin yanıtı </a:t>
            </a:r>
            <a:r>
              <a:rPr sz="2000" b="1" dirty="0">
                <a:latin typeface="Calibri" panose="020F0502020204030204" pitchFamily="34" charset="0"/>
              </a:rPr>
              <a:t>iyi</a:t>
            </a:r>
            <a:r>
              <a:rPr sz="2000" dirty="0">
                <a:latin typeface="Calibri" panose="020F0502020204030204" pitchFamily="34" charset="0"/>
              </a:rPr>
              <a:t> değildir</a:t>
            </a:r>
            <a:endParaRPr sz="2000" dirty="0">
              <a:latin typeface="Calibri" panose="020F0502020204030204" pitchFamily="34" charset="0"/>
            </a:endParaRPr>
          </a:p>
          <a:p>
            <a:pPr marL="214630" lvl="0" indent="-214630" defTabSz="685800" eaLnBrk="1" hangingPunct="1">
              <a:lnSpc>
                <a:spcPct val="150000"/>
              </a:lnSpc>
              <a:buFont typeface="Arial" panose="020B0604020202020204" pitchFamily="34" charset="0"/>
              <a:buChar char="•"/>
            </a:pPr>
            <a:r>
              <a:rPr sz="2000" dirty="0">
                <a:latin typeface="Calibri" panose="020F0502020204030204" pitchFamily="34" charset="0"/>
              </a:rPr>
              <a:t>Reaktivasyona neden olan ilacın kesilmesi </a:t>
            </a:r>
            <a:r>
              <a:rPr sz="2000" b="1" dirty="0">
                <a:latin typeface="Calibri" panose="020F0502020204030204" pitchFamily="34" charset="0"/>
              </a:rPr>
              <a:t>primer hastalığın progresyonuna</a:t>
            </a:r>
            <a:r>
              <a:rPr sz="2000" dirty="0">
                <a:latin typeface="Calibri" panose="020F0502020204030204" pitchFamily="34" charset="0"/>
              </a:rPr>
              <a:t> neden olabilir</a:t>
            </a:r>
            <a:endParaRPr sz="2000" dirty="0">
              <a:latin typeface="Calibri" panose="020F0502020204030204" pitchFamily="34" charset="0"/>
            </a:endParaRPr>
          </a:p>
          <a:p>
            <a:pPr marL="214630" lvl="0" indent="-214630" defTabSz="685800" eaLnBrk="1" hangingPunct="1">
              <a:lnSpc>
                <a:spcPct val="150000"/>
              </a:lnSpc>
              <a:buFont typeface="Arial" panose="020B0604020202020204" pitchFamily="34" charset="0"/>
              <a:buChar char="•"/>
            </a:pPr>
            <a:r>
              <a:rPr sz="2000" b="1" dirty="0">
                <a:latin typeface="Calibri" panose="020F0502020204030204" pitchFamily="34" charset="0"/>
              </a:rPr>
              <a:t>İmmünosüpresif</a:t>
            </a:r>
            <a:r>
              <a:rPr sz="2000" dirty="0">
                <a:latin typeface="Calibri" panose="020F0502020204030204" pitchFamily="34" charset="0"/>
              </a:rPr>
              <a:t> tedavi/kemoterapi öncesi antiviral proflaksi başlanması </a:t>
            </a:r>
            <a:r>
              <a:rPr sz="2000" b="1" dirty="0">
                <a:latin typeface="Calibri" panose="020F0502020204030204" pitchFamily="34" charset="0"/>
              </a:rPr>
              <a:t>hayat kurtarıcı </a:t>
            </a:r>
            <a:r>
              <a:rPr sz="2000" dirty="0">
                <a:latin typeface="Calibri" panose="020F0502020204030204" pitchFamily="34" charset="0"/>
              </a:rPr>
              <a:t>olacaktır</a:t>
            </a:r>
            <a:endParaRPr lang="en-US" altLang="x-none" sz="2000" dirty="0">
              <a:latin typeface="Calibri" panose="020F0502020204030204" pitchFamily="34" charset="0"/>
            </a:endParaRPr>
          </a:p>
        </p:txBody>
      </p:sp>
      <p:sp>
        <p:nvSpPr>
          <p:cNvPr id="5" name="Metin kutusu 4"/>
          <p:cNvSpPr txBox="1"/>
          <p:nvPr/>
        </p:nvSpPr>
        <p:spPr>
          <a:xfrm>
            <a:off x="3344863" y="333375"/>
            <a:ext cx="2505075" cy="460375"/>
          </a:xfrm>
          <a:prstGeom prst="rect">
            <a:avLst/>
          </a:prstGeom>
          <a:noFill/>
        </p:spPr>
        <p:txBody>
          <a:bodyPr wrap="none">
            <a:spAutoFit/>
          </a:bodyPr>
          <a:lstStyle/>
          <a:p>
            <a:pPr marR="0" defTabSz="914400">
              <a:buClrTx/>
              <a:buSzTx/>
              <a:buFontTx/>
              <a:buNone/>
              <a:defRPr/>
            </a:pPr>
            <a:r>
              <a:rPr kumimoji="0" lang="tr-TR" sz="2400" b="1" kern="1200" cap="none" spc="0" normalizeH="0" baseline="0" noProof="0" dirty="0">
                <a:latin typeface="+mn-lt"/>
                <a:ea typeface="+mn-ea"/>
                <a:cs typeface="+mn-cs"/>
              </a:rPr>
              <a:t>Önemi ve Önceliği</a:t>
            </a:r>
            <a:endParaRPr kumimoji="0" lang="tr-TR" sz="2400" b="1" kern="1200" cap="none" spc="0" normalizeH="0" baseline="0" noProof="0" dirty="0">
              <a:latin typeface="+mn-lt"/>
              <a:ea typeface="+mn-ea"/>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890" name="Rectangle 1"/>
          <p:cNvSpPr/>
          <p:nvPr/>
        </p:nvSpPr>
        <p:spPr>
          <a:xfrm>
            <a:off x="4716463" y="6411913"/>
            <a:ext cx="4279900" cy="338137"/>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r" eaLnBrk="1" hangingPunct="1">
              <a:spcBef>
                <a:spcPct val="0"/>
              </a:spcBef>
              <a:buFontTx/>
              <a:buNone/>
            </a:pPr>
            <a:r>
              <a:rPr lang="en-US" altLang="ko-KR" sz="1600" dirty="0">
                <a:ea typeface="Gulim" pitchFamily="34" charset="-127"/>
              </a:rPr>
              <a:t>Hoofnagle JH. </a:t>
            </a:r>
            <a:r>
              <a:rPr lang="en-US" altLang="ko-KR" sz="1600" i="1" dirty="0">
                <a:ea typeface="Gulim" pitchFamily="34" charset="-127"/>
              </a:rPr>
              <a:t>Hepatology.</a:t>
            </a:r>
            <a:r>
              <a:rPr lang="en-US" altLang="ko-KR" sz="1600" dirty="0">
                <a:ea typeface="Gulim" pitchFamily="34" charset="-127"/>
              </a:rPr>
              <a:t> 2009;</a:t>
            </a:r>
            <a:r>
              <a:rPr lang="tr-TR" altLang="ko-KR" sz="1600" dirty="0">
                <a:ea typeface="Gulim" pitchFamily="34" charset="-127"/>
              </a:rPr>
              <a:t> </a:t>
            </a:r>
            <a:r>
              <a:rPr lang="en-US" altLang="ko-KR" sz="1600" dirty="0">
                <a:ea typeface="Gulim" pitchFamily="34" charset="-127"/>
              </a:rPr>
              <a:t>49(5):156-65</a:t>
            </a:r>
            <a:r>
              <a:rPr lang="tr-TR" altLang="ko-KR" sz="1600" dirty="0">
                <a:ea typeface="Gulim" pitchFamily="34" charset="-127"/>
              </a:rPr>
              <a:t>.</a:t>
            </a:r>
            <a:r>
              <a:rPr lang="en-US" altLang="ko-KR" sz="700" dirty="0">
                <a:ea typeface="Gulim" pitchFamily="34" charset="-127"/>
              </a:rPr>
              <a:t>.</a:t>
            </a:r>
            <a:endParaRPr lang="en-US" altLang="ko-KR" sz="700" dirty="0">
              <a:ea typeface="Gulim" pitchFamily="34" charset="-127"/>
            </a:endParaRPr>
          </a:p>
        </p:txBody>
      </p:sp>
      <p:sp>
        <p:nvSpPr>
          <p:cNvPr id="8" name="Title 1"/>
          <p:cNvSpPr>
            <a:spLocks noGrp="1"/>
          </p:cNvSpPr>
          <p:nvPr>
            <p:ph type="ctrTitle"/>
          </p:nvPr>
        </p:nvSpPr>
        <p:spPr>
          <a:xfrm>
            <a:off x="1187450" y="160338"/>
            <a:ext cx="6769100" cy="642938"/>
          </a:xfrm>
        </p:spPr>
        <p:txBody>
          <a:bodyPr vert="horz" wrap="square" lIns="612000" tIns="72000" rIns="0" bIns="0" numCol="1" anchor="ctr" anchorCtr="0" compatLnSpc="1">
            <a:norm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tr-TR" sz="2400" b="1" i="0" u="none" strike="noStrike" kern="1200" cap="none" spc="0" normalizeH="0" baseline="0" noProof="0" dirty="0">
                <a:ln>
                  <a:noFill/>
                </a:ln>
                <a:solidFill>
                  <a:schemeClr val="tx1"/>
                </a:solidFill>
                <a:effectLst/>
                <a:uLnTx/>
                <a:uFillTx/>
                <a:latin typeface="+mn-lt"/>
                <a:ea typeface="+mj-ea"/>
                <a:cs typeface="+mj-cs"/>
              </a:rPr>
              <a:t>R</a:t>
            </a:r>
            <a:r>
              <a:rPr kumimoji="0" lang="en-US" sz="2400" b="1" i="0" u="none" strike="noStrike" kern="1200" cap="none" spc="0" normalizeH="0" baseline="0" noProof="0" dirty="0" err="1">
                <a:ln>
                  <a:noFill/>
                </a:ln>
                <a:solidFill>
                  <a:schemeClr val="tx1"/>
                </a:solidFill>
                <a:effectLst/>
                <a:uLnTx/>
                <a:uFillTx/>
                <a:latin typeface="+mn-lt"/>
                <a:ea typeface="+mj-ea"/>
                <a:cs typeface="+mj-cs"/>
              </a:rPr>
              <a:t>eaktivasyon</a:t>
            </a:r>
            <a:r>
              <a:rPr kumimoji="0" lang="tr-TR" sz="2400" b="1" i="0" u="none" strike="noStrike" kern="1200" cap="none" spc="0" normalizeH="0" baseline="0" noProof="0" dirty="0">
                <a:ln>
                  <a:noFill/>
                </a:ln>
                <a:solidFill>
                  <a:schemeClr val="tx1"/>
                </a:solidFill>
                <a:effectLst/>
                <a:uLnTx/>
                <a:uFillTx/>
                <a:latin typeface="+mn-lt"/>
                <a:ea typeface="+mj-ea"/>
                <a:cs typeface="+mj-cs"/>
              </a:rPr>
              <a:t>un</a:t>
            </a:r>
            <a:r>
              <a:rPr kumimoji="0" lang="en-US" sz="2400" b="1" i="0" u="none" strike="noStrike" kern="1200" cap="none" spc="0" normalizeH="0" baseline="0" noProof="0" dirty="0">
                <a:ln>
                  <a:noFill/>
                </a:ln>
                <a:solidFill>
                  <a:schemeClr val="tx1"/>
                </a:solidFill>
                <a:effectLst/>
                <a:uLnTx/>
                <a:uFillTx/>
                <a:latin typeface="+mn-lt"/>
                <a:ea typeface="+mj-ea"/>
                <a:cs typeface="+mj-cs"/>
              </a:rPr>
              <a:t> </a:t>
            </a:r>
            <a:r>
              <a:rPr kumimoji="0" lang="tr-TR" sz="2400" b="1" i="0" u="none" strike="noStrike" kern="1200" cap="none" spc="0" normalizeH="0" baseline="0" noProof="0" dirty="0">
                <a:ln>
                  <a:noFill/>
                </a:ln>
                <a:solidFill>
                  <a:schemeClr val="tx1"/>
                </a:solidFill>
                <a:effectLst/>
                <a:uLnTx/>
                <a:uFillTx/>
                <a:latin typeface="+mn-lt"/>
                <a:ea typeface="+mj-ea"/>
                <a:cs typeface="+mj-cs"/>
              </a:rPr>
              <a:t>fazları</a:t>
            </a:r>
            <a:r>
              <a:rPr kumimoji="0" lang="en-US" sz="2400" b="1" i="0" u="none" strike="noStrike" kern="1200" cap="none" spc="0" normalizeH="0" baseline="0" noProof="0" dirty="0">
                <a:ln>
                  <a:noFill/>
                </a:ln>
                <a:solidFill>
                  <a:schemeClr val="tx1"/>
                </a:solidFill>
                <a:effectLst/>
                <a:uLnTx/>
                <a:uFillTx/>
                <a:latin typeface="+mn-lt"/>
                <a:ea typeface="+mj-ea"/>
                <a:cs typeface="+mj-cs"/>
              </a:rPr>
              <a:t> </a:t>
            </a:r>
            <a:endParaRPr kumimoji="0" lang="en-US" sz="2400" b="1" i="0" u="none" strike="noStrike" kern="1200" cap="none" spc="0" normalizeH="0" baseline="0" noProof="0" dirty="0">
              <a:ln>
                <a:noFill/>
              </a:ln>
              <a:solidFill>
                <a:schemeClr val="tx1"/>
              </a:solidFill>
              <a:effectLst/>
              <a:uLnTx/>
              <a:uFillTx/>
              <a:latin typeface="+mn-lt"/>
              <a:ea typeface="+mj-ea"/>
              <a:cs typeface="+mj-cs"/>
            </a:endParaRPr>
          </a:p>
        </p:txBody>
      </p:sp>
      <p:sp>
        <p:nvSpPr>
          <p:cNvPr id="7" name="Dikdörtgen 6"/>
          <p:cNvSpPr/>
          <p:nvPr/>
        </p:nvSpPr>
        <p:spPr>
          <a:xfrm>
            <a:off x="455613" y="908050"/>
            <a:ext cx="8521700" cy="5173663"/>
          </a:xfrm>
          <a:prstGeom prst="rect">
            <a:avLst/>
          </a:prstGeom>
        </p:spPr>
        <p:txBody>
          <a:bodyPr>
            <a:spAutoFit/>
          </a:bodyPr>
          <a:p>
            <a:pPr>
              <a:lnSpc>
                <a:spcPct val="150000"/>
              </a:lnSpc>
              <a:buClr>
                <a:srgbClr val="4F81BD"/>
              </a:buClr>
              <a:buSzPct val="85000"/>
              <a:buNone/>
            </a:pPr>
            <a:r>
              <a:rPr lang="en-US" altLang="x-none" sz="2000" b="1" dirty="0">
                <a:latin typeface="Calibri" panose="020F0502020204030204" pitchFamily="34" charset="0"/>
              </a:rPr>
              <a:t>Faz</a:t>
            </a:r>
            <a:r>
              <a:rPr sz="2000" b="1" dirty="0">
                <a:latin typeface="Calibri" panose="020F0502020204030204" pitchFamily="34" charset="0"/>
              </a:rPr>
              <a:t> </a:t>
            </a:r>
            <a:r>
              <a:rPr lang="en-US" altLang="x-none" sz="2000" b="1" dirty="0">
                <a:latin typeface="Calibri" panose="020F0502020204030204" pitchFamily="34" charset="0"/>
              </a:rPr>
              <a:t>1: HBV replikasyon artışı</a:t>
            </a:r>
            <a:endParaRPr lang="en-US" altLang="x-none" sz="2000" b="1" dirty="0">
              <a:latin typeface="Calibri" panose="020F0502020204030204" pitchFamily="34" charset="0"/>
            </a:endParaRPr>
          </a:p>
          <a:p>
            <a:pPr marL="411480" lvl="1" indent="-171450">
              <a:lnSpc>
                <a:spcPct val="150000"/>
              </a:lnSpc>
              <a:buClr>
                <a:srgbClr val="C0504D"/>
              </a:buClr>
              <a:buSzPct val="85000"/>
              <a:buFont typeface="Wingdings 2" panose="05020102010507070707" pitchFamily="18" charset="2"/>
              <a:buChar char=""/>
            </a:pPr>
            <a:r>
              <a:rPr lang="en-US" altLang="x-none" dirty="0">
                <a:latin typeface="Calibri" panose="020F0502020204030204" pitchFamily="34" charset="0"/>
              </a:rPr>
              <a:t>İmmün</a:t>
            </a:r>
            <a:r>
              <a:rPr dirty="0">
                <a:latin typeface="Calibri" panose="020F0502020204030204" pitchFamily="34" charset="0"/>
              </a:rPr>
              <a:t> </a:t>
            </a:r>
            <a:r>
              <a:rPr lang="en-US" altLang="x-none" dirty="0">
                <a:latin typeface="Calibri" panose="020F0502020204030204" pitchFamily="34" charset="0"/>
              </a:rPr>
              <a:t>süpresyondan </a:t>
            </a:r>
            <a:r>
              <a:rPr dirty="0">
                <a:latin typeface="Calibri" panose="020F0502020204030204" pitchFamily="34" charset="0"/>
              </a:rPr>
              <a:t>h</a:t>
            </a:r>
            <a:r>
              <a:rPr lang="en-US" altLang="x-none" dirty="0">
                <a:latin typeface="Calibri" panose="020F0502020204030204" pitchFamily="34" charset="0"/>
              </a:rPr>
              <a:t>emen</a:t>
            </a:r>
            <a:r>
              <a:rPr dirty="0">
                <a:latin typeface="Calibri" panose="020F0502020204030204" pitchFamily="34" charset="0"/>
              </a:rPr>
              <a:t> </a:t>
            </a:r>
            <a:r>
              <a:rPr lang="en-US" altLang="x-none" dirty="0">
                <a:latin typeface="Calibri" panose="020F0502020204030204" pitchFamily="34" charset="0"/>
              </a:rPr>
              <a:t>sonra</a:t>
            </a:r>
            <a:r>
              <a:rPr dirty="0">
                <a:latin typeface="Calibri" panose="020F0502020204030204" pitchFamily="34" charset="0"/>
              </a:rPr>
              <a:t> </a:t>
            </a:r>
            <a:r>
              <a:rPr lang="en-US" altLang="x-none" dirty="0">
                <a:latin typeface="Calibri" panose="020F0502020204030204" pitchFamily="34" charset="0"/>
              </a:rPr>
              <a:t>viral replikasyon </a:t>
            </a:r>
            <a:endParaRPr dirty="0">
              <a:latin typeface="Calibri" panose="020F0502020204030204" pitchFamily="34" charset="0"/>
            </a:endParaRPr>
          </a:p>
          <a:p>
            <a:pPr marL="615950" lvl="2" indent="-171450">
              <a:lnSpc>
                <a:spcPct val="150000"/>
              </a:lnSpc>
              <a:buClr>
                <a:srgbClr val="B2C1DB"/>
              </a:buClr>
              <a:buSzPct val="85000"/>
              <a:buFont typeface="Wingdings 2" panose="05020102010507070707" pitchFamily="18" charset="2"/>
              <a:buChar char=""/>
            </a:pPr>
            <a:r>
              <a:rPr lang="en-US" altLang="x-none" b="1" dirty="0">
                <a:latin typeface="Calibri" panose="020F0502020204030204" pitchFamily="34" charset="0"/>
              </a:rPr>
              <a:t>HBeAg</a:t>
            </a:r>
            <a:r>
              <a:rPr dirty="0">
                <a:latin typeface="Calibri" panose="020F0502020204030204" pitchFamily="34" charset="0"/>
              </a:rPr>
              <a:t> ve </a:t>
            </a:r>
            <a:r>
              <a:rPr b="1" dirty="0">
                <a:latin typeface="Calibri" panose="020F0502020204030204" pitchFamily="34" charset="0"/>
              </a:rPr>
              <a:t>HBsAg </a:t>
            </a:r>
            <a:r>
              <a:rPr lang="en-US" altLang="x-none" dirty="0">
                <a:latin typeface="Calibri" panose="020F0502020204030204" pitchFamily="34" charset="0"/>
              </a:rPr>
              <a:t>negatif</a:t>
            </a:r>
            <a:r>
              <a:rPr dirty="0">
                <a:latin typeface="Calibri" panose="020F0502020204030204" pitchFamily="34" charset="0"/>
              </a:rPr>
              <a:t> ise pozitifleşebilir (</a:t>
            </a:r>
            <a:r>
              <a:rPr b="1" dirty="0">
                <a:latin typeface="Calibri" panose="020F0502020204030204" pitchFamily="34" charset="0"/>
              </a:rPr>
              <a:t>revers serokonversiyon</a:t>
            </a:r>
            <a:r>
              <a:rPr dirty="0">
                <a:latin typeface="Calibri" panose="020F0502020204030204" pitchFamily="34" charset="0"/>
              </a:rPr>
              <a:t>)</a:t>
            </a:r>
            <a:endParaRPr dirty="0">
              <a:latin typeface="Calibri" panose="020F0502020204030204" pitchFamily="34" charset="0"/>
            </a:endParaRPr>
          </a:p>
          <a:p>
            <a:pPr>
              <a:lnSpc>
                <a:spcPct val="150000"/>
              </a:lnSpc>
              <a:buClr>
                <a:srgbClr val="4F81BD"/>
              </a:buClr>
              <a:buSzPct val="85000"/>
              <a:buNone/>
            </a:pPr>
            <a:r>
              <a:rPr lang="en-US" altLang="x-none" sz="2000" b="1" dirty="0">
                <a:latin typeface="Calibri" panose="020F0502020204030204" pitchFamily="34" charset="0"/>
              </a:rPr>
              <a:t>Faz 2: Hepatik hasar</a:t>
            </a:r>
            <a:endParaRPr lang="en-US" altLang="x-none" sz="2000" b="1" dirty="0">
              <a:latin typeface="Calibri" panose="020F0502020204030204" pitchFamily="34" charset="0"/>
            </a:endParaRPr>
          </a:p>
          <a:p>
            <a:pPr marL="411480" lvl="1" indent="-171450">
              <a:lnSpc>
                <a:spcPct val="150000"/>
              </a:lnSpc>
              <a:buClr>
                <a:srgbClr val="C0504D"/>
              </a:buClr>
              <a:buSzPct val="85000"/>
              <a:buFont typeface="Wingdings 2" panose="05020102010507070707" pitchFamily="18" charset="2"/>
              <a:buChar char=""/>
            </a:pPr>
            <a:r>
              <a:rPr dirty="0">
                <a:latin typeface="Calibri" panose="020F0502020204030204" pitchFamily="34" charset="0"/>
              </a:rPr>
              <a:t>Karaciğer</a:t>
            </a:r>
            <a:r>
              <a:rPr lang="en-US" altLang="x-none" dirty="0">
                <a:latin typeface="Calibri" panose="020F0502020204030204" pitchFamily="34" charset="0"/>
              </a:rPr>
              <a:t> hasar</a:t>
            </a:r>
            <a:r>
              <a:rPr dirty="0">
                <a:latin typeface="Calibri" panose="020F0502020204030204" pitchFamily="34" charset="0"/>
              </a:rPr>
              <a:t>ı;</a:t>
            </a:r>
            <a:r>
              <a:rPr lang="en-US" altLang="x-none" dirty="0">
                <a:latin typeface="Calibri" panose="020F0502020204030204" pitchFamily="34" charset="0"/>
              </a:rPr>
              <a:t> </a:t>
            </a:r>
            <a:r>
              <a:rPr dirty="0">
                <a:latin typeface="Calibri" panose="020F0502020204030204" pitchFamily="34" charset="0"/>
              </a:rPr>
              <a:t>i</a:t>
            </a:r>
            <a:r>
              <a:rPr lang="en-US" altLang="x-none" dirty="0">
                <a:latin typeface="Calibri" panose="020F0502020204030204" pitchFamily="34" charset="0"/>
              </a:rPr>
              <a:t>mmün</a:t>
            </a:r>
            <a:r>
              <a:rPr dirty="0">
                <a:latin typeface="Calibri" panose="020F0502020204030204" pitchFamily="34" charset="0"/>
              </a:rPr>
              <a:t> </a:t>
            </a:r>
            <a:r>
              <a:rPr lang="en-US" altLang="x-none" dirty="0">
                <a:latin typeface="Calibri" panose="020F0502020204030204" pitchFamily="34" charset="0"/>
              </a:rPr>
              <a:t>süpresyon kesil</a:t>
            </a:r>
            <a:r>
              <a:rPr dirty="0">
                <a:latin typeface="Calibri" panose="020F0502020204030204" pitchFamily="34" charset="0"/>
              </a:rPr>
              <a:t>ince, ara verilince veya doz atlanınca görülür</a:t>
            </a:r>
            <a:endParaRPr lang="en-US" altLang="x-none" dirty="0">
              <a:latin typeface="Calibri" panose="020F0502020204030204" pitchFamily="34" charset="0"/>
            </a:endParaRPr>
          </a:p>
          <a:p>
            <a:pPr marL="411480" lvl="1" indent="-171450">
              <a:lnSpc>
                <a:spcPct val="150000"/>
              </a:lnSpc>
              <a:buClr>
                <a:srgbClr val="C0504D"/>
              </a:buClr>
              <a:buSzPct val="85000"/>
              <a:buFont typeface="Wingdings 2" panose="05020102010507070707" pitchFamily="18" charset="2"/>
              <a:buChar char=""/>
            </a:pPr>
            <a:r>
              <a:rPr lang="en-US" altLang="x-none" b="1" dirty="0">
                <a:latin typeface="Calibri" panose="020F0502020204030204" pitchFamily="34" charset="0"/>
              </a:rPr>
              <a:t>A</a:t>
            </a:r>
            <a:r>
              <a:rPr b="1" dirty="0">
                <a:latin typeface="Calibri" panose="020F0502020204030204" pitchFamily="34" charset="0"/>
              </a:rPr>
              <a:t>LT </a:t>
            </a:r>
            <a:r>
              <a:rPr dirty="0">
                <a:latin typeface="Calibri" panose="020F0502020204030204" pitchFamily="34" charset="0"/>
              </a:rPr>
              <a:t>düzeyi</a:t>
            </a:r>
            <a:r>
              <a:rPr lang="en-US" altLang="x-none" dirty="0">
                <a:latin typeface="Calibri" panose="020F0502020204030204" pitchFamily="34" charset="0"/>
              </a:rPr>
              <a:t> artar </a:t>
            </a:r>
            <a:endParaRPr dirty="0">
              <a:latin typeface="Calibri" panose="020F0502020204030204" pitchFamily="34" charset="0"/>
            </a:endParaRPr>
          </a:p>
          <a:p>
            <a:pPr marL="411480" lvl="1" indent="-171450">
              <a:lnSpc>
                <a:spcPct val="150000"/>
              </a:lnSpc>
              <a:buClr>
                <a:srgbClr val="C0504D"/>
              </a:buClr>
              <a:buSzPct val="85000"/>
              <a:buFont typeface="Wingdings 2" panose="05020102010507070707" pitchFamily="18" charset="2"/>
              <a:buChar char=""/>
            </a:pPr>
            <a:r>
              <a:rPr lang="en-US" altLang="x-none" b="1" dirty="0">
                <a:latin typeface="Calibri" panose="020F0502020204030204" pitchFamily="34" charset="0"/>
              </a:rPr>
              <a:t>HBV DNA </a:t>
            </a:r>
            <a:r>
              <a:rPr lang="en-US" altLang="x-none" dirty="0">
                <a:latin typeface="Calibri" panose="020F0502020204030204" pitchFamily="34" charset="0"/>
              </a:rPr>
              <a:t>düşmeye başlar</a:t>
            </a:r>
            <a:endParaRPr dirty="0">
              <a:latin typeface="Calibri" panose="020F0502020204030204" pitchFamily="34" charset="0"/>
            </a:endParaRPr>
          </a:p>
          <a:p>
            <a:pPr marL="411480" lvl="1" indent="-171450">
              <a:lnSpc>
                <a:spcPct val="150000"/>
              </a:lnSpc>
              <a:buClr>
                <a:srgbClr val="C0504D"/>
              </a:buClr>
              <a:buSzPct val="85000"/>
              <a:buFont typeface="Wingdings 2" panose="05020102010507070707" pitchFamily="18" charset="2"/>
              <a:buChar char=""/>
            </a:pPr>
            <a:r>
              <a:rPr lang="en-US" altLang="x-none" dirty="0">
                <a:latin typeface="Calibri" panose="020F0502020204030204" pitchFamily="34" charset="0"/>
              </a:rPr>
              <a:t>Ağır olgularda </a:t>
            </a:r>
            <a:r>
              <a:rPr lang="en-US" altLang="x-none" b="1" dirty="0">
                <a:latin typeface="Calibri" panose="020F0502020204030204" pitchFamily="34" charset="0"/>
              </a:rPr>
              <a:t>semptomlar </a:t>
            </a:r>
            <a:r>
              <a:rPr dirty="0">
                <a:latin typeface="Calibri" panose="020F0502020204030204" pitchFamily="34" charset="0"/>
              </a:rPr>
              <a:t>ve </a:t>
            </a:r>
            <a:r>
              <a:rPr lang="en-US" altLang="x-none" dirty="0">
                <a:latin typeface="Calibri" panose="020F0502020204030204" pitchFamily="34" charset="0"/>
              </a:rPr>
              <a:t>sarılık ortaya çıkar</a:t>
            </a:r>
            <a:endParaRPr dirty="0">
              <a:latin typeface="Calibri" panose="020F0502020204030204" pitchFamily="34" charset="0"/>
            </a:endParaRPr>
          </a:p>
          <a:p>
            <a:pPr marL="411480" lvl="1" indent="-171450">
              <a:lnSpc>
                <a:spcPct val="150000"/>
              </a:lnSpc>
              <a:buClr>
                <a:srgbClr val="C0504D"/>
              </a:buClr>
              <a:buSzPct val="85000"/>
              <a:buFont typeface="Wingdings 2" panose="05020102010507070707" pitchFamily="18" charset="2"/>
              <a:buChar char=""/>
            </a:pPr>
            <a:r>
              <a:rPr dirty="0">
                <a:latin typeface="Calibri" panose="020F0502020204030204" pitchFamily="34" charset="0"/>
              </a:rPr>
              <a:t>Hasar bazen immün süpresyon devam ederken de gelişebilir</a:t>
            </a:r>
            <a:endParaRPr lang="en-US" altLang="x-none" dirty="0">
              <a:latin typeface="Calibri" panose="020F0502020204030204" pitchFamily="34" charset="0"/>
            </a:endParaRPr>
          </a:p>
          <a:p>
            <a:pPr>
              <a:lnSpc>
                <a:spcPct val="150000"/>
              </a:lnSpc>
              <a:buClr>
                <a:srgbClr val="4F81BD"/>
              </a:buClr>
              <a:buSzPct val="85000"/>
              <a:buNone/>
            </a:pPr>
            <a:r>
              <a:rPr lang="en-US" altLang="x-none" sz="2000" b="1" dirty="0">
                <a:latin typeface="Calibri" panose="020F0502020204030204" pitchFamily="34" charset="0"/>
              </a:rPr>
              <a:t>Faz 3: İyileşme</a:t>
            </a:r>
            <a:endParaRPr lang="en-US" altLang="x-none" sz="2000" b="1" dirty="0">
              <a:latin typeface="Calibri" panose="020F0502020204030204" pitchFamily="34" charset="0"/>
            </a:endParaRPr>
          </a:p>
          <a:p>
            <a:pPr marL="411480" lvl="1" indent="-171450">
              <a:lnSpc>
                <a:spcPct val="150000"/>
              </a:lnSpc>
              <a:buClr>
                <a:srgbClr val="C0504D"/>
              </a:buClr>
              <a:buSzPct val="85000"/>
              <a:buFont typeface="Wingdings 2" panose="05020102010507070707" pitchFamily="18" charset="2"/>
              <a:buChar char=""/>
            </a:pPr>
            <a:r>
              <a:rPr lang="en-US" altLang="x-none" b="1" dirty="0">
                <a:latin typeface="Calibri" panose="020F0502020204030204" pitchFamily="34" charset="0"/>
              </a:rPr>
              <a:t>KC </a:t>
            </a:r>
            <a:r>
              <a:rPr lang="en-US" altLang="x-none" dirty="0">
                <a:latin typeface="Calibri" panose="020F0502020204030204" pitchFamily="34" charset="0"/>
              </a:rPr>
              <a:t>hasarı geriler</a:t>
            </a:r>
            <a:endParaRPr lang="en-US" altLang="x-none" dirty="0">
              <a:latin typeface="Calibri" panose="020F0502020204030204" pitchFamily="34" charset="0"/>
            </a:endParaRPr>
          </a:p>
          <a:p>
            <a:pPr marL="411480" lvl="1" indent="-171450">
              <a:lnSpc>
                <a:spcPct val="150000"/>
              </a:lnSpc>
              <a:buClr>
                <a:srgbClr val="C0504D"/>
              </a:buClr>
              <a:buSzPct val="85000"/>
              <a:buFont typeface="Wingdings 2" panose="05020102010507070707" pitchFamily="18" charset="2"/>
              <a:buChar char=""/>
            </a:pPr>
            <a:r>
              <a:rPr lang="en-US" altLang="x-none" dirty="0">
                <a:latin typeface="Calibri" panose="020F0502020204030204" pitchFamily="34" charset="0"/>
              </a:rPr>
              <a:t>HBV </a:t>
            </a:r>
            <a:r>
              <a:rPr dirty="0">
                <a:latin typeface="Calibri" panose="020F0502020204030204" pitchFamily="34" charset="0"/>
              </a:rPr>
              <a:t>belirteçleri</a:t>
            </a:r>
            <a:r>
              <a:rPr lang="en-US" altLang="x-none" dirty="0">
                <a:latin typeface="Calibri" panose="020F0502020204030204" pitchFamily="34" charset="0"/>
              </a:rPr>
              <a:t> başlangıç seviyesine döner</a:t>
            </a:r>
            <a:endParaRPr lang="en-US" altLang="x-none" dirty="0">
              <a:latin typeface="Calibri" panose="020F0502020204030204" pitchFamily="34" charset="0"/>
            </a:endParaRPr>
          </a:p>
        </p:txBody>
      </p:sp>
    </p:spTree>
  </p:cSld>
  <p:clrMapOvr>
    <a:masterClrMapping/>
  </p:clrMapOvr>
  <p:transition spd="slow" advTm="6042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charRg st="149" end="170"/>
                                            </p:txEl>
                                          </p:spTgt>
                                        </p:tgtEl>
                                        <p:attrNameLst>
                                          <p:attrName>style.visibility</p:attrName>
                                        </p:attrNameLst>
                                      </p:cBhvr>
                                      <p:to>
                                        <p:strVal val="visible"/>
                                      </p:to>
                                    </p:set>
                                    <p:animEffect transition="in" filter="fade">
                                      <p:cBhvr>
                                        <p:cTn id="7" dur="1000"/>
                                        <p:tgtEl>
                                          <p:spTgt spid="7">
                                            <p:txEl>
                                              <p:charRg st="149" end="170"/>
                                            </p:txEl>
                                          </p:spTgt>
                                        </p:tgtEl>
                                      </p:cBhvr>
                                    </p:animEffect>
                                    <p:anim calcmode="lin" valueType="num">
                                      <p:cBhvr>
                                        <p:cTn id="8" dur="1000" fill="hold"/>
                                        <p:tgtEl>
                                          <p:spTgt spid="7">
                                            <p:txEl>
                                              <p:charRg st="149" end="170"/>
                                            </p:txEl>
                                          </p:spTgt>
                                        </p:tgtEl>
                                        <p:attrNameLst>
                                          <p:attrName>ppt_x</p:attrName>
                                        </p:attrNameLst>
                                      </p:cBhvr>
                                      <p:tavLst>
                                        <p:tav tm="0">
                                          <p:val>
                                            <p:strVal val="#ppt_x"/>
                                          </p:val>
                                        </p:tav>
                                        <p:tav tm="100000">
                                          <p:val>
                                            <p:strVal val="#ppt_x"/>
                                          </p:val>
                                        </p:tav>
                                      </p:tavLst>
                                    </p:anim>
                                    <p:anim calcmode="lin" valueType="num">
                                      <p:cBhvr>
                                        <p:cTn id="9" dur="1000" fill="hold"/>
                                        <p:tgtEl>
                                          <p:spTgt spid="7">
                                            <p:txEl>
                                              <p:charRg st="149" end="17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charRg st="170" end="256"/>
                                            </p:txEl>
                                          </p:spTgt>
                                        </p:tgtEl>
                                        <p:attrNameLst>
                                          <p:attrName>style.visibility</p:attrName>
                                        </p:attrNameLst>
                                      </p:cBhvr>
                                      <p:to>
                                        <p:strVal val="visible"/>
                                      </p:to>
                                    </p:set>
                                    <p:animEffect transition="in" filter="fade">
                                      <p:cBhvr>
                                        <p:cTn id="12" dur="1000"/>
                                        <p:tgtEl>
                                          <p:spTgt spid="7">
                                            <p:txEl>
                                              <p:charRg st="170" end="256"/>
                                            </p:txEl>
                                          </p:spTgt>
                                        </p:tgtEl>
                                      </p:cBhvr>
                                    </p:animEffect>
                                    <p:anim calcmode="lin" valueType="num">
                                      <p:cBhvr>
                                        <p:cTn id="13" dur="1000" fill="hold"/>
                                        <p:tgtEl>
                                          <p:spTgt spid="7">
                                            <p:txEl>
                                              <p:charRg st="170" end="256"/>
                                            </p:txEl>
                                          </p:spTgt>
                                        </p:tgtEl>
                                        <p:attrNameLst>
                                          <p:attrName>ppt_x</p:attrName>
                                        </p:attrNameLst>
                                      </p:cBhvr>
                                      <p:tavLst>
                                        <p:tav tm="0">
                                          <p:val>
                                            <p:strVal val="#ppt_x"/>
                                          </p:val>
                                        </p:tav>
                                        <p:tav tm="100000">
                                          <p:val>
                                            <p:strVal val="#ppt_x"/>
                                          </p:val>
                                        </p:tav>
                                      </p:tavLst>
                                    </p:anim>
                                    <p:anim calcmode="lin" valueType="num">
                                      <p:cBhvr>
                                        <p:cTn id="14" dur="1000" fill="hold"/>
                                        <p:tgtEl>
                                          <p:spTgt spid="7">
                                            <p:txEl>
                                              <p:charRg st="170" end="256"/>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charRg st="256" end="274"/>
                                            </p:txEl>
                                          </p:spTgt>
                                        </p:tgtEl>
                                        <p:attrNameLst>
                                          <p:attrName>style.visibility</p:attrName>
                                        </p:attrNameLst>
                                      </p:cBhvr>
                                      <p:to>
                                        <p:strVal val="visible"/>
                                      </p:to>
                                    </p:set>
                                    <p:animEffect transition="in" filter="fade">
                                      <p:cBhvr>
                                        <p:cTn id="17" dur="1000"/>
                                        <p:tgtEl>
                                          <p:spTgt spid="7">
                                            <p:txEl>
                                              <p:charRg st="256" end="274"/>
                                            </p:txEl>
                                          </p:spTgt>
                                        </p:tgtEl>
                                      </p:cBhvr>
                                    </p:animEffect>
                                    <p:anim calcmode="lin" valueType="num">
                                      <p:cBhvr>
                                        <p:cTn id="18" dur="1000" fill="hold"/>
                                        <p:tgtEl>
                                          <p:spTgt spid="7">
                                            <p:txEl>
                                              <p:charRg st="256" end="274"/>
                                            </p:txEl>
                                          </p:spTgt>
                                        </p:tgtEl>
                                        <p:attrNameLst>
                                          <p:attrName>ppt_x</p:attrName>
                                        </p:attrNameLst>
                                      </p:cBhvr>
                                      <p:tavLst>
                                        <p:tav tm="0">
                                          <p:val>
                                            <p:strVal val="#ppt_x"/>
                                          </p:val>
                                        </p:tav>
                                        <p:tav tm="100000">
                                          <p:val>
                                            <p:strVal val="#ppt_x"/>
                                          </p:val>
                                        </p:tav>
                                      </p:tavLst>
                                    </p:anim>
                                    <p:anim calcmode="lin" valueType="num">
                                      <p:cBhvr>
                                        <p:cTn id="19" dur="1000" fill="hold"/>
                                        <p:tgtEl>
                                          <p:spTgt spid="7">
                                            <p:txEl>
                                              <p:charRg st="256" end="27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xEl>
                                              <p:charRg st="274" end="297"/>
                                            </p:txEl>
                                          </p:spTgt>
                                        </p:tgtEl>
                                        <p:attrNameLst>
                                          <p:attrName>style.visibility</p:attrName>
                                        </p:attrNameLst>
                                      </p:cBhvr>
                                      <p:to>
                                        <p:strVal val="visible"/>
                                      </p:to>
                                    </p:set>
                                    <p:animEffect transition="in" filter="fade">
                                      <p:cBhvr>
                                        <p:cTn id="22" dur="1000"/>
                                        <p:tgtEl>
                                          <p:spTgt spid="7">
                                            <p:txEl>
                                              <p:charRg st="274" end="297"/>
                                            </p:txEl>
                                          </p:spTgt>
                                        </p:tgtEl>
                                      </p:cBhvr>
                                    </p:animEffect>
                                    <p:anim calcmode="lin" valueType="num">
                                      <p:cBhvr>
                                        <p:cTn id="23" dur="1000" fill="hold"/>
                                        <p:tgtEl>
                                          <p:spTgt spid="7">
                                            <p:txEl>
                                              <p:charRg st="274" end="297"/>
                                            </p:txEl>
                                          </p:spTgt>
                                        </p:tgtEl>
                                        <p:attrNameLst>
                                          <p:attrName>ppt_x</p:attrName>
                                        </p:attrNameLst>
                                      </p:cBhvr>
                                      <p:tavLst>
                                        <p:tav tm="0">
                                          <p:val>
                                            <p:strVal val="#ppt_x"/>
                                          </p:val>
                                        </p:tav>
                                        <p:tav tm="100000">
                                          <p:val>
                                            <p:strVal val="#ppt_x"/>
                                          </p:val>
                                        </p:tav>
                                      </p:tavLst>
                                    </p:anim>
                                    <p:anim calcmode="lin" valueType="num">
                                      <p:cBhvr>
                                        <p:cTn id="24" dur="1000" fill="hold"/>
                                        <p:tgtEl>
                                          <p:spTgt spid="7">
                                            <p:txEl>
                                              <p:charRg st="274" end="297"/>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xEl>
                                              <p:charRg st="297" end="347"/>
                                            </p:txEl>
                                          </p:spTgt>
                                        </p:tgtEl>
                                        <p:attrNameLst>
                                          <p:attrName>style.visibility</p:attrName>
                                        </p:attrNameLst>
                                      </p:cBhvr>
                                      <p:to>
                                        <p:strVal val="visible"/>
                                      </p:to>
                                    </p:set>
                                    <p:animEffect transition="in" filter="fade">
                                      <p:cBhvr>
                                        <p:cTn id="27" dur="1000"/>
                                        <p:tgtEl>
                                          <p:spTgt spid="7">
                                            <p:txEl>
                                              <p:charRg st="297" end="347"/>
                                            </p:txEl>
                                          </p:spTgt>
                                        </p:tgtEl>
                                      </p:cBhvr>
                                    </p:animEffect>
                                    <p:anim calcmode="lin" valueType="num">
                                      <p:cBhvr>
                                        <p:cTn id="28" dur="1000" fill="hold"/>
                                        <p:tgtEl>
                                          <p:spTgt spid="7">
                                            <p:txEl>
                                              <p:charRg st="297" end="347"/>
                                            </p:txEl>
                                          </p:spTgt>
                                        </p:tgtEl>
                                        <p:attrNameLst>
                                          <p:attrName>ppt_x</p:attrName>
                                        </p:attrNameLst>
                                      </p:cBhvr>
                                      <p:tavLst>
                                        <p:tav tm="0">
                                          <p:val>
                                            <p:strVal val="#ppt_x"/>
                                          </p:val>
                                        </p:tav>
                                        <p:tav tm="100000">
                                          <p:val>
                                            <p:strVal val="#ppt_x"/>
                                          </p:val>
                                        </p:tav>
                                      </p:tavLst>
                                    </p:anim>
                                    <p:anim calcmode="lin" valueType="num">
                                      <p:cBhvr>
                                        <p:cTn id="29" dur="1000" fill="hold"/>
                                        <p:tgtEl>
                                          <p:spTgt spid="7">
                                            <p:txEl>
                                              <p:charRg st="297" end="347"/>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xEl>
                                              <p:charRg st="347" end="404"/>
                                            </p:txEl>
                                          </p:spTgt>
                                        </p:tgtEl>
                                        <p:attrNameLst>
                                          <p:attrName>style.visibility</p:attrName>
                                        </p:attrNameLst>
                                      </p:cBhvr>
                                      <p:to>
                                        <p:strVal val="visible"/>
                                      </p:to>
                                    </p:set>
                                    <p:animEffect transition="in" filter="fade">
                                      <p:cBhvr>
                                        <p:cTn id="32" dur="1000"/>
                                        <p:tgtEl>
                                          <p:spTgt spid="7">
                                            <p:txEl>
                                              <p:charRg st="347" end="404"/>
                                            </p:txEl>
                                          </p:spTgt>
                                        </p:tgtEl>
                                      </p:cBhvr>
                                    </p:animEffect>
                                    <p:anim calcmode="lin" valueType="num">
                                      <p:cBhvr>
                                        <p:cTn id="33" dur="1000" fill="hold"/>
                                        <p:tgtEl>
                                          <p:spTgt spid="7">
                                            <p:txEl>
                                              <p:charRg st="347" end="404"/>
                                            </p:txEl>
                                          </p:spTgt>
                                        </p:tgtEl>
                                        <p:attrNameLst>
                                          <p:attrName>ppt_x</p:attrName>
                                        </p:attrNameLst>
                                      </p:cBhvr>
                                      <p:tavLst>
                                        <p:tav tm="0">
                                          <p:val>
                                            <p:strVal val="#ppt_x"/>
                                          </p:val>
                                        </p:tav>
                                        <p:tav tm="100000">
                                          <p:val>
                                            <p:strVal val="#ppt_x"/>
                                          </p:val>
                                        </p:tav>
                                      </p:tavLst>
                                    </p:anim>
                                    <p:anim calcmode="lin" valueType="num">
                                      <p:cBhvr>
                                        <p:cTn id="34" dur="1000" fill="hold"/>
                                        <p:tgtEl>
                                          <p:spTgt spid="7">
                                            <p:txEl>
                                              <p:charRg st="347" end="404"/>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7">
                                            <p:txEl>
                                              <p:charRg st="404" end="420"/>
                                            </p:txEl>
                                          </p:spTgt>
                                        </p:tgtEl>
                                        <p:attrNameLst>
                                          <p:attrName>style.visibility</p:attrName>
                                        </p:attrNameLst>
                                      </p:cBhvr>
                                      <p:to>
                                        <p:strVal val="visible"/>
                                      </p:to>
                                    </p:set>
                                    <p:animEffect transition="in" filter="fade">
                                      <p:cBhvr>
                                        <p:cTn id="39" dur="1000"/>
                                        <p:tgtEl>
                                          <p:spTgt spid="7">
                                            <p:txEl>
                                              <p:charRg st="404" end="420"/>
                                            </p:txEl>
                                          </p:spTgt>
                                        </p:tgtEl>
                                      </p:cBhvr>
                                    </p:animEffect>
                                    <p:anim calcmode="lin" valueType="num">
                                      <p:cBhvr>
                                        <p:cTn id="40" dur="1000" fill="hold"/>
                                        <p:tgtEl>
                                          <p:spTgt spid="7">
                                            <p:txEl>
                                              <p:charRg st="404" end="420"/>
                                            </p:txEl>
                                          </p:spTgt>
                                        </p:tgtEl>
                                        <p:attrNameLst>
                                          <p:attrName>ppt_x</p:attrName>
                                        </p:attrNameLst>
                                      </p:cBhvr>
                                      <p:tavLst>
                                        <p:tav tm="0">
                                          <p:val>
                                            <p:strVal val="#ppt_x"/>
                                          </p:val>
                                        </p:tav>
                                        <p:tav tm="100000">
                                          <p:val>
                                            <p:strVal val="#ppt_x"/>
                                          </p:val>
                                        </p:tav>
                                      </p:tavLst>
                                    </p:anim>
                                    <p:anim calcmode="lin" valueType="num">
                                      <p:cBhvr>
                                        <p:cTn id="41" dur="1000" fill="hold"/>
                                        <p:tgtEl>
                                          <p:spTgt spid="7">
                                            <p:txEl>
                                              <p:charRg st="404" end="420"/>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7">
                                            <p:txEl>
                                              <p:charRg st="420" end="438"/>
                                            </p:txEl>
                                          </p:spTgt>
                                        </p:tgtEl>
                                        <p:attrNameLst>
                                          <p:attrName>style.visibility</p:attrName>
                                        </p:attrNameLst>
                                      </p:cBhvr>
                                      <p:to>
                                        <p:strVal val="visible"/>
                                      </p:to>
                                    </p:set>
                                    <p:animEffect transition="in" filter="fade">
                                      <p:cBhvr>
                                        <p:cTn id="44" dur="1000"/>
                                        <p:tgtEl>
                                          <p:spTgt spid="7">
                                            <p:txEl>
                                              <p:charRg st="420" end="438"/>
                                            </p:txEl>
                                          </p:spTgt>
                                        </p:tgtEl>
                                      </p:cBhvr>
                                    </p:animEffect>
                                    <p:anim calcmode="lin" valueType="num">
                                      <p:cBhvr>
                                        <p:cTn id="45" dur="1000" fill="hold"/>
                                        <p:tgtEl>
                                          <p:spTgt spid="7">
                                            <p:txEl>
                                              <p:charRg st="420" end="438"/>
                                            </p:txEl>
                                          </p:spTgt>
                                        </p:tgtEl>
                                        <p:attrNameLst>
                                          <p:attrName>ppt_x</p:attrName>
                                        </p:attrNameLst>
                                      </p:cBhvr>
                                      <p:tavLst>
                                        <p:tav tm="0">
                                          <p:val>
                                            <p:strVal val="#ppt_x"/>
                                          </p:val>
                                        </p:tav>
                                        <p:tav tm="100000">
                                          <p:val>
                                            <p:strVal val="#ppt_x"/>
                                          </p:val>
                                        </p:tav>
                                      </p:tavLst>
                                    </p:anim>
                                    <p:anim calcmode="lin" valueType="num">
                                      <p:cBhvr>
                                        <p:cTn id="46" dur="1000" fill="hold"/>
                                        <p:tgtEl>
                                          <p:spTgt spid="7">
                                            <p:txEl>
                                              <p:charRg st="420" end="438"/>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7">
                                            <p:txEl>
                                              <p:charRg st="438" end="482"/>
                                            </p:txEl>
                                          </p:spTgt>
                                        </p:tgtEl>
                                        <p:attrNameLst>
                                          <p:attrName>style.visibility</p:attrName>
                                        </p:attrNameLst>
                                      </p:cBhvr>
                                      <p:to>
                                        <p:strVal val="visible"/>
                                      </p:to>
                                    </p:set>
                                    <p:animEffect transition="in" filter="fade">
                                      <p:cBhvr>
                                        <p:cTn id="49" dur="1000"/>
                                        <p:tgtEl>
                                          <p:spTgt spid="7">
                                            <p:txEl>
                                              <p:charRg st="438" end="482"/>
                                            </p:txEl>
                                          </p:spTgt>
                                        </p:tgtEl>
                                      </p:cBhvr>
                                    </p:animEffect>
                                    <p:anim calcmode="lin" valueType="num">
                                      <p:cBhvr>
                                        <p:cTn id="50" dur="1000" fill="hold"/>
                                        <p:tgtEl>
                                          <p:spTgt spid="7">
                                            <p:txEl>
                                              <p:charRg st="438" end="482"/>
                                            </p:txEl>
                                          </p:spTgt>
                                        </p:tgtEl>
                                        <p:attrNameLst>
                                          <p:attrName>ppt_x</p:attrName>
                                        </p:attrNameLst>
                                      </p:cBhvr>
                                      <p:tavLst>
                                        <p:tav tm="0">
                                          <p:val>
                                            <p:strVal val="#ppt_x"/>
                                          </p:val>
                                        </p:tav>
                                        <p:tav tm="100000">
                                          <p:val>
                                            <p:strVal val="#ppt_x"/>
                                          </p:val>
                                        </p:tav>
                                      </p:tavLst>
                                    </p:anim>
                                    <p:anim calcmode="lin" valueType="num">
                                      <p:cBhvr>
                                        <p:cTn id="51" dur="1000" fill="hold"/>
                                        <p:tgtEl>
                                          <p:spTgt spid="7">
                                            <p:txEl>
                                              <p:charRg st="438" end="48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4" name="Başlık 1"/>
          <p:cNvSpPr>
            <a:spLocks noGrp="1"/>
          </p:cNvSpPr>
          <p:nvPr>
            <p:ph type="ctrTitle" hasCustomPrompt="1"/>
          </p:nvPr>
        </p:nvSpPr>
        <p:spPr>
          <a:xfrm>
            <a:off x="611188" y="2781300"/>
            <a:ext cx="7772400" cy="1470025"/>
          </a:xfrm>
        </p:spPr>
        <p:txBody>
          <a:bodyPr vert="horz" wrap="square" lIns="91440" tIns="45720" rIns="91440" bIns="45720" anchor="ctr" anchorCtr="0"/>
          <a:p>
            <a:pPr>
              <a:lnSpc>
                <a:spcPct val="150000"/>
              </a:lnSpc>
              <a:buClrTx/>
              <a:buSzTx/>
              <a:buFontTx/>
            </a:pPr>
            <a:r>
              <a:rPr lang="tr-TR" altLang="tr-TR" sz="3600" b="1" dirty="0"/>
              <a:t>Kronik Hepatit B Reaktivasyonu</a:t>
            </a:r>
            <a:br>
              <a:rPr lang="tr-TR" altLang="tr-TR" sz="3600" b="1" dirty="0"/>
            </a:br>
            <a:r>
              <a:rPr lang="tr-TR" altLang="tr-TR" sz="3600" b="1" dirty="0"/>
              <a:t>Nedenleri?</a:t>
            </a:r>
            <a:endParaRPr lang="tr-TR" altLang="tr-TR" sz="3600" dirty="0"/>
          </a:p>
        </p:txBody>
      </p:sp>
      <p:pic>
        <p:nvPicPr>
          <p:cNvPr id="38915" name="Picture 2"/>
          <p:cNvPicPr>
            <a:picLocks noChangeAspect="1"/>
          </p:cNvPicPr>
          <p:nvPr/>
        </p:nvPicPr>
        <p:blipFill>
          <a:blip r:embed="rId1"/>
          <a:stretch>
            <a:fillRect/>
          </a:stretch>
        </p:blipFill>
        <p:spPr>
          <a:xfrm>
            <a:off x="6372225" y="188913"/>
            <a:ext cx="2597150" cy="2344737"/>
          </a:xfrm>
          <a:prstGeom prst="rect">
            <a:avLst/>
          </a:prstGeom>
          <a:noFill/>
          <a:ln w="9525">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3 Dikdörtgen"/>
          <p:cNvSpPr/>
          <p:nvPr/>
        </p:nvSpPr>
        <p:spPr>
          <a:xfrm>
            <a:off x="1056541" y="1183953"/>
            <a:ext cx="1371600" cy="768350"/>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tr-TR" sz="4400" b="1" i="0" u="none" strike="noStrike" kern="1200" cap="none" spc="0" normalizeH="0" baseline="0" noProof="0" dirty="0" err="1">
                <a:ln w="1905"/>
                <a:solidFill>
                  <a:srgbClr val="FFFF00"/>
                </a:solidFill>
                <a:effectLst>
                  <a:innerShdw blurRad="69850" dist="43180" dir="5400000">
                    <a:srgbClr val="000000">
                      <a:alpha val="65000"/>
                    </a:srgbClr>
                  </a:innerShdw>
                </a:effectLst>
                <a:uLnTx/>
                <a:uFillTx/>
                <a:latin typeface="Calibri" panose="020F0502020204030204" pitchFamily="34" charset="0"/>
                <a:ea typeface="+mn-ea"/>
                <a:cs typeface="Calibri" panose="020F0502020204030204" pitchFamily="34" charset="0"/>
              </a:rPr>
              <a:t>Virus</a:t>
            </a:r>
            <a:endParaRPr kumimoji="0" lang="tr-TR" sz="4400" b="1" i="0" u="none" strike="noStrike" kern="1200" cap="none" spc="0" normalizeH="0" baseline="0" noProof="0" dirty="0">
              <a:ln w="1905"/>
              <a:solidFill>
                <a:srgbClr val="FFFF00"/>
              </a:solidFill>
              <a:effectLst>
                <a:innerShdw blurRad="69850" dist="43180" dir="5400000">
                  <a:srgbClr val="000000">
                    <a:alpha val="65000"/>
                  </a:srgbClr>
                </a:innerShdw>
              </a:effectLst>
              <a:uLnTx/>
              <a:uFillTx/>
              <a:latin typeface="Calibri" panose="020F0502020204030204" pitchFamily="34" charset="0"/>
              <a:ea typeface="+mn-ea"/>
              <a:cs typeface="Calibri" panose="020F0502020204030204" pitchFamily="34" charset="0"/>
            </a:endParaRPr>
          </a:p>
        </p:txBody>
      </p:sp>
      <p:sp>
        <p:nvSpPr>
          <p:cNvPr id="5" name="4 Dikdörtgen"/>
          <p:cNvSpPr/>
          <p:nvPr/>
        </p:nvSpPr>
        <p:spPr>
          <a:xfrm>
            <a:off x="6164221" y="1183953"/>
            <a:ext cx="2451760" cy="769441"/>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tr-TR" sz="4400" b="1" i="0" u="none" strike="noStrike" kern="1200" cap="none" spc="0" normalizeH="0" baseline="0" noProof="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accent2">
                    <a:lumMod val="75000"/>
                  </a:schemeClr>
                </a:solidFill>
                <a:effectLst/>
                <a:uLnTx/>
                <a:uFillTx/>
                <a:latin typeface="Calibri" panose="020F0502020204030204" pitchFamily="34" charset="0"/>
                <a:ea typeface="+mn-ea"/>
                <a:cs typeface="Calibri" panose="020F0502020204030204" pitchFamily="34" charset="0"/>
              </a:rPr>
              <a:t>Hepatosit</a:t>
            </a:r>
            <a:endParaRPr kumimoji="0" lang="tr-TR" sz="4400" b="1" i="0" u="none" strike="noStrike" kern="1200" cap="none" spc="0" normalizeH="0" baseline="0" noProof="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accent2">
                  <a:lumMod val="75000"/>
                </a:schemeClr>
              </a:solidFill>
              <a:effectLst/>
              <a:uLnTx/>
              <a:uFillTx/>
              <a:latin typeface="Calibri" panose="020F0502020204030204" pitchFamily="34" charset="0"/>
              <a:ea typeface="+mn-ea"/>
              <a:cs typeface="Calibri" panose="020F0502020204030204" pitchFamily="34" charset="0"/>
            </a:endParaRPr>
          </a:p>
        </p:txBody>
      </p:sp>
      <p:sp>
        <p:nvSpPr>
          <p:cNvPr id="6" name="5 Dikdörtgen"/>
          <p:cNvSpPr/>
          <p:nvPr/>
        </p:nvSpPr>
        <p:spPr>
          <a:xfrm>
            <a:off x="2773744" y="4437112"/>
            <a:ext cx="3539752" cy="923329"/>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tr-TR" sz="4400" b="1" i="0" u="none" strike="noStrike" kern="1200" cap="none" spc="0" normalizeH="0" baseline="0" noProof="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uLnTx/>
                <a:uFillTx/>
                <a:latin typeface="Calibri" panose="020F0502020204030204" pitchFamily="34" charset="0"/>
                <a:ea typeface="+mn-ea"/>
                <a:cs typeface="Calibri" panose="020F0502020204030204" pitchFamily="34" charset="0"/>
              </a:rPr>
              <a:t>İmmün</a:t>
            </a:r>
            <a:r>
              <a:rPr kumimoji="0" lang="tr-TR" sz="5400" b="1" i="0" u="none" strike="noStrike" kern="1200" cap="none" spc="0" normalizeH="0" baseline="0" noProof="0" dirty="0">
                <a:solidFill>
                  <a:srgbClr val="FF0000"/>
                </a:solidFill>
                <a:effectLst/>
                <a:uLnTx/>
                <a:uFillTx/>
                <a:latin typeface="Calibri" panose="020F0502020204030204" pitchFamily="34" charset="0"/>
                <a:ea typeface="+mn-ea"/>
                <a:cs typeface="Calibri" panose="020F0502020204030204" pitchFamily="34" charset="0"/>
              </a:rPr>
              <a:t> </a:t>
            </a:r>
            <a:r>
              <a:rPr kumimoji="0" lang="tr-TR" sz="4400" b="1" i="0" u="none" strike="noStrike" kern="1200" cap="none" spc="0" normalizeH="0" baseline="0" noProof="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uLnTx/>
                <a:uFillTx/>
                <a:latin typeface="Calibri" panose="020F0502020204030204" pitchFamily="34" charset="0"/>
                <a:ea typeface="+mn-ea"/>
                <a:cs typeface="Calibri" panose="020F0502020204030204" pitchFamily="34" charset="0"/>
              </a:rPr>
              <a:t>sistem</a:t>
            </a:r>
            <a:endParaRPr kumimoji="0" lang="tr-TR" sz="4400" b="1" i="0" u="none" strike="noStrike" kern="1200" cap="none" spc="0" normalizeH="0" baseline="0" noProof="0" dirty="0">
              <a:solidFill>
                <a:srgbClr val="FF0000"/>
              </a:solidFill>
              <a:effectLst/>
              <a:uLnTx/>
              <a:uFillTx/>
              <a:latin typeface="Calibri" panose="020F0502020204030204" pitchFamily="34" charset="0"/>
              <a:ea typeface="+mn-ea"/>
              <a:cs typeface="Calibri" panose="020F0502020204030204" pitchFamily="34" charset="0"/>
            </a:endParaRPr>
          </a:p>
        </p:txBody>
      </p:sp>
      <p:cxnSp>
        <p:nvCxnSpPr>
          <p:cNvPr id="8" name="7 Düz Ok Bağlayıcısı"/>
          <p:cNvCxnSpPr/>
          <p:nvPr/>
        </p:nvCxnSpPr>
        <p:spPr>
          <a:xfrm>
            <a:off x="1600200" y="2039938"/>
            <a:ext cx="2179638" cy="254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9 Düz Ok Bağlayıcısı"/>
          <p:cNvCxnSpPr/>
          <p:nvPr/>
        </p:nvCxnSpPr>
        <p:spPr>
          <a:xfrm flipH="1">
            <a:off x="3122613" y="1628775"/>
            <a:ext cx="2665413"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11 Düz Ok Bağlayıcısı"/>
          <p:cNvCxnSpPr/>
          <p:nvPr/>
        </p:nvCxnSpPr>
        <p:spPr>
          <a:xfrm flipV="1">
            <a:off x="5364163" y="2060575"/>
            <a:ext cx="2036763" cy="252095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1" name="3 Başlık"/>
          <p:cNvSpPr>
            <a:spLocks noGrp="1"/>
          </p:cNvSpPr>
          <p:nvPr>
            <p:ph type="title" hasCustomPrompt="1"/>
          </p:nvPr>
        </p:nvSpPr>
        <p:spPr>
          <a:xfrm>
            <a:off x="457200" y="274638"/>
            <a:ext cx="8229600" cy="457200"/>
          </a:xfrm>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tr-TR" altLang="tr-TR" sz="2800" b="1" i="0" u="none" strike="noStrike" kern="1200" cap="none" spc="0" normalizeH="0" baseline="0" noProof="0" dirty="0">
                <a:ln>
                  <a:noFill/>
                </a:ln>
                <a:solidFill>
                  <a:schemeClr val="tx1"/>
                </a:solidFill>
                <a:effectLst/>
                <a:uLnTx/>
                <a:uFillTx/>
                <a:latin typeface="+mn-lt"/>
                <a:ea typeface="+mj-ea"/>
                <a:cs typeface="+mj-cs"/>
              </a:rPr>
              <a:t>HBV </a:t>
            </a:r>
            <a:r>
              <a:rPr kumimoji="0" lang="tr-TR" altLang="tr-TR" sz="2800" b="1" i="0" u="none" strike="noStrike" kern="1200" cap="none" spc="0" normalizeH="0" baseline="0" noProof="0" dirty="0" err="1">
                <a:ln>
                  <a:noFill/>
                </a:ln>
                <a:solidFill>
                  <a:schemeClr val="tx1"/>
                </a:solidFill>
                <a:effectLst/>
                <a:uLnTx/>
                <a:uFillTx/>
                <a:latin typeface="+mn-lt"/>
                <a:ea typeface="+mj-ea"/>
                <a:cs typeface="+mj-cs"/>
              </a:rPr>
              <a:t>Reaktivasyon</a:t>
            </a:r>
            <a:r>
              <a:rPr kumimoji="0" lang="tr-TR" altLang="tr-TR" sz="2800" b="1" i="0" u="none" strike="noStrike" kern="1200" cap="none" spc="0" normalizeH="0" baseline="0" noProof="0" dirty="0">
                <a:ln>
                  <a:noFill/>
                </a:ln>
                <a:solidFill>
                  <a:schemeClr val="tx1"/>
                </a:solidFill>
                <a:effectLst/>
                <a:uLnTx/>
                <a:uFillTx/>
                <a:latin typeface="+mn-lt"/>
                <a:ea typeface="+mj-ea"/>
                <a:cs typeface="+mj-cs"/>
              </a:rPr>
              <a:t> Nedenleri</a:t>
            </a:r>
            <a:endParaRPr kumimoji="0" lang="tr-TR" altLang="tr-TR" sz="2800" b="1" i="0" u="none" strike="noStrike" kern="1200" cap="none" spc="0" normalizeH="0" baseline="0" noProof="0" dirty="0">
              <a:ln>
                <a:noFill/>
              </a:ln>
              <a:solidFill>
                <a:schemeClr val="tx1"/>
              </a:solidFill>
              <a:effectLst/>
              <a:uLnTx/>
              <a:uFillTx/>
              <a:latin typeface="+mn-lt"/>
              <a:ea typeface="+mj-ea"/>
              <a:cs typeface="+mj-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3 Dikdörtgen"/>
          <p:cNvSpPr/>
          <p:nvPr/>
        </p:nvSpPr>
        <p:spPr>
          <a:xfrm>
            <a:off x="500497" y="1052513"/>
            <a:ext cx="1610677" cy="707886"/>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tr-TR" sz="4000" b="1" i="0" u="none" strike="noStrike" kern="1200" cap="none" spc="0" normalizeH="0" baseline="0" noProof="0" dirty="0" err="1">
                <a:ln w="1905"/>
                <a:solidFill>
                  <a:srgbClr val="FFFF00"/>
                </a:solidFill>
                <a:effectLst>
                  <a:innerShdw blurRad="69850" dist="43180" dir="5400000">
                    <a:srgbClr val="000000">
                      <a:alpha val="65000"/>
                    </a:srgbClr>
                  </a:innerShdw>
                </a:effectLst>
                <a:uLnTx/>
                <a:uFillTx/>
                <a:latin typeface="Algerian" panose="04020705040A02060702" pitchFamily="82" charset="0"/>
                <a:ea typeface="+mn-ea"/>
                <a:cs typeface="+mn-cs"/>
              </a:rPr>
              <a:t>Virus</a:t>
            </a:r>
            <a:endParaRPr kumimoji="0" lang="tr-TR" sz="4000" b="1" i="0" u="none" strike="noStrike" kern="1200" cap="none" spc="0" normalizeH="0" baseline="0" noProof="0" dirty="0">
              <a:ln w="1905"/>
              <a:solidFill>
                <a:srgbClr val="FFFF00"/>
              </a:solidFill>
              <a:effectLst>
                <a:innerShdw blurRad="69850" dist="43180" dir="5400000">
                  <a:srgbClr val="000000">
                    <a:alpha val="65000"/>
                  </a:srgbClr>
                </a:innerShdw>
              </a:effectLst>
              <a:uLnTx/>
              <a:uFillTx/>
              <a:latin typeface="Algerian" panose="04020705040A02060702" pitchFamily="82" charset="0"/>
              <a:ea typeface="+mn-ea"/>
              <a:cs typeface="+mn-cs"/>
            </a:endParaRPr>
          </a:p>
        </p:txBody>
      </p:sp>
      <p:sp>
        <p:nvSpPr>
          <p:cNvPr id="5" name="4 Dikdörtgen"/>
          <p:cNvSpPr/>
          <p:nvPr/>
        </p:nvSpPr>
        <p:spPr>
          <a:xfrm>
            <a:off x="6164221" y="1183953"/>
            <a:ext cx="2451760" cy="769441"/>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tr-TR" sz="4400" b="1" i="0" u="none" strike="noStrike" kern="1200" cap="none" spc="0" normalizeH="0" baseline="0" noProof="0"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70C0"/>
                </a:solidFill>
                <a:effectLst/>
                <a:uLnTx/>
                <a:uFillTx/>
                <a:latin typeface="Calibri" panose="020F0502020204030204" pitchFamily="34" charset="0"/>
                <a:ea typeface="+mn-ea"/>
                <a:cs typeface="Calibri" panose="020F0502020204030204" pitchFamily="34" charset="0"/>
              </a:rPr>
              <a:t>Hepatosit</a:t>
            </a:r>
            <a:endParaRPr kumimoji="0" lang="tr-TR" sz="4400" b="1" i="0" u="none" strike="noStrike" kern="1200" cap="none" spc="0" normalizeH="0" baseline="0" noProof="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70C0"/>
              </a:solidFill>
              <a:effectLst/>
              <a:uLnTx/>
              <a:uFillTx/>
              <a:latin typeface="Calibri" panose="020F0502020204030204" pitchFamily="34" charset="0"/>
              <a:ea typeface="+mn-ea"/>
              <a:cs typeface="Calibri" panose="020F0502020204030204" pitchFamily="34" charset="0"/>
            </a:endParaRPr>
          </a:p>
        </p:txBody>
      </p:sp>
      <p:sp>
        <p:nvSpPr>
          <p:cNvPr id="6" name="5 Dikdörtgen"/>
          <p:cNvSpPr/>
          <p:nvPr/>
        </p:nvSpPr>
        <p:spPr>
          <a:xfrm>
            <a:off x="2773744" y="4437112"/>
            <a:ext cx="3539752" cy="923329"/>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tr-TR" sz="4400" b="1" i="0" u="none" strike="noStrike" kern="1200" cap="none" spc="0" normalizeH="0" baseline="0" noProof="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uLnTx/>
                <a:uFillTx/>
                <a:latin typeface="Calibri" panose="020F0502020204030204" pitchFamily="34" charset="0"/>
                <a:ea typeface="+mn-ea"/>
                <a:cs typeface="Calibri" panose="020F0502020204030204" pitchFamily="34" charset="0"/>
              </a:rPr>
              <a:t>İmmun</a:t>
            </a:r>
            <a:r>
              <a:rPr kumimoji="0" lang="tr-TR" sz="5400" b="1" i="0" u="none" strike="noStrike" kern="1200" cap="none" spc="0" normalizeH="0" baseline="0" noProof="0" dirty="0">
                <a:solidFill>
                  <a:srgbClr val="FF0000"/>
                </a:solidFill>
                <a:effectLst/>
                <a:uLnTx/>
                <a:uFillTx/>
                <a:latin typeface="Calibri" panose="020F0502020204030204" pitchFamily="34" charset="0"/>
                <a:ea typeface="+mn-ea"/>
                <a:cs typeface="Calibri" panose="020F0502020204030204" pitchFamily="34" charset="0"/>
              </a:rPr>
              <a:t> </a:t>
            </a:r>
            <a:r>
              <a:rPr kumimoji="0" lang="tr-TR" sz="4400" b="1" i="0" u="none" strike="noStrike" kern="1200" cap="none" spc="0" normalizeH="0" baseline="0" noProof="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uLnTx/>
                <a:uFillTx/>
                <a:latin typeface="Calibri" panose="020F0502020204030204" pitchFamily="34" charset="0"/>
                <a:ea typeface="+mn-ea"/>
                <a:cs typeface="Calibri" panose="020F0502020204030204" pitchFamily="34" charset="0"/>
              </a:rPr>
              <a:t>sistem</a:t>
            </a:r>
            <a:endParaRPr kumimoji="0" lang="tr-TR" sz="4400" b="1" i="0" u="none" strike="noStrike" kern="1200" cap="none" spc="0" normalizeH="0" baseline="0" noProof="0" dirty="0">
              <a:solidFill>
                <a:srgbClr val="FF0000"/>
              </a:solidFill>
              <a:effectLst/>
              <a:uLnTx/>
              <a:uFillTx/>
              <a:latin typeface="Calibri" panose="020F0502020204030204" pitchFamily="34" charset="0"/>
              <a:ea typeface="+mn-ea"/>
              <a:cs typeface="Calibri" panose="020F0502020204030204" pitchFamily="34" charset="0"/>
            </a:endParaRPr>
          </a:p>
        </p:txBody>
      </p:sp>
      <p:cxnSp>
        <p:nvCxnSpPr>
          <p:cNvPr id="8" name="7 Düz Ok Bağlayıcısı"/>
          <p:cNvCxnSpPr/>
          <p:nvPr/>
        </p:nvCxnSpPr>
        <p:spPr>
          <a:xfrm>
            <a:off x="1600200" y="2039938"/>
            <a:ext cx="2179638" cy="254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9 Düz Ok Bağlayıcısı"/>
          <p:cNvCxnSpPr/>
          <p:nvPr/>
        </p:nvCxnSpPr>
        <p:spPr>
          <a:xfrm flipH="1">
            <a:off x="3122613" y="1628775"/>
            <a:ext cx="2665413"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11 Düz Ok Bağlayıcısı"/>
          <p:cNvCxnSpPr/>
          <p:nvPr/>
        </p:nvCxnSpPr>
        <p:spPr>
          <a:xfrm flipV="1">
            <a:off x="5364163" y="2060575"/>
            <a:ext cx="2036763" cy="252095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1" name="3 Başlık"/>
          <p:cNvSpPr>
            <a:spLocks noGrp="1"/>
          </p:cNvSpPr>
          <p:nvPr>
            <p:ph type="title" hasCustomPrompt="1"/>
          </p:nvPr>
        </p:nvSpPr>
        <p:spPr>
          <a:xfrm>
            <a:off x="457200" y="274638"/>
            <a:ext cx="8229600" cy="457200"/>
          </a:xfrm>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tr-TR" altLang="tr-TR" sz="2800" b="1" i="0" u="none" strike="noStrike" kern="1200" cap="none" spc="0" normalizeH="0" baseline="0" noProof="0" dirty="0">
                <a:ln>
                  <a:noFill/>
                </a:ln>
                <a:solidFill>
                  <a:schemeClr val="tx1"/>
                </a:solidFill>
                <a:effectLst/>
                <a:uLnTx/>
                <a:uFillTx/>
                <a:latin typeface="+mn-lt"/>
                <a:ea typeface="+mj-ea"/>
                <a:cs typeface="+mj-cs"/>
              </a:rPr>
              <a:t>HBV </a:t>
            </a:r>
            <a:r>
              <a:rPr kumimoji="0" lang="tr-TR" altLang="tr-TR" sz="2800" b="1" i="0" u="none" strike="noStrike" kern="1200" cap="none" spc="0" normalizeH="0" baseline="0" noProof="0" dirty="0" err="1">
                <a:ln>
                  <a:noFill/>
                </a:ln>
                <a:solidFill>
                  <a:schemeClr val="tx1"/>
                </a:solidFill>
                <a:effectLst/>
                <a:uLnTx/>
                <a:uFillTx/>
                <a:latin typeface="+mn-lt"/>
                <a:ea typeface="+mj-ea"/>
                <a:cs typeface="+mj-cs"/>
              </a:rPr>
              <a:t>Reaktivasyon</a:t>
            </a:r>
            <a:r>
              <a:rPr kumimoji="0" lang="tr-TR" altLang="tr-TR" sz="2800" b="1" i="0" u="none" strike="noStrike" kern="1200" cap="none" spc="0" normalizeH="0" baseline="0" noProof="0" dirty="0">
                <a:ln>
                  <a:noFill/>
                </a:ln>
                <a:solidFill>
                  <a:schemeClr val="tx1"/>
                </a:solidFill>
                <a:effectLst/>
                <a:uLnTx/>
                <a:uFillTx/>
                <a:latin typeface="+mn-lt"/>
                <a:ea typeface="+mj-ea"/>
                <a:cs typeface="+mj-cs"/>
              </a:rPr>
              <a:t> Nedenleri</a:t>
            </a:r>
            <a:endParaRPr kumimoji="0" lang="tr-TR" altLang="tr-TR" sz="2800" b="1" i="0" u="none" strike="noStrike" kern="1200" cap="none" spc="0" normalizeH="0" baseline="0" noProof="0" dirty="0">
              <a:ln>
                <a:noFill/>
              </a:ln>
              <a:solidFill>
                <a:schemeClr val="tx1"/>
              </a:solidFill>
              <a:effectLst/>
              <a:uLnTx/>
              <a:uFillTx/>
              <a:latin typeface="+mn-lt"/>
              <a:ea typeface="+mj-ea"/>
              <a:cs typeface="+mj-cs"/>
            </a:endParaRPr>
          </a:p>
        </p:txBody>
      </p:sp>
      <p:sp>
        <p:nvSpPr>
          <p:cNvPr id="9" name="Konuşma Balonu: Köşeleri Yuvarlanmış Dikdörtgen 8"/>
          <p:cNvSpPr/>
          <p:nvPr/>
        </p:nvSpPr>
        <p:spPr>
          <a:xfrm>
            <a:off x="2159000" y="1052513"/>
            <a:ext cx="5673725" cy="4621213"/>
          </a:xfrm>
          <a:prstGeom prst="wedgeRoundRectCallout">
            <a:avLst>
              <a:gd name="adj1" fmla="val -61186"/>
              <a:gd name="adj2" fmla="val -37194"/>
              <a:gd name="adj3" fmla="val 16667"/>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lnSpc>
                <a:spcPct val="150000"/>
              </a:lnSpc>
              <a:buNone/>
            </a:pPr>
            <a:r>
              <a:rPr lang="en-US" altLang="tr-TR" sz="2000" b="1" dirty="0">
                <a:latin typeface="Calibri" panose="020F0502020204030204" pitchFamily="34" charset="0"/>
                <a:ea typeface="MS PGothic" panose="020B0600070205080204" pitchFamily="34" charset="-128"/>
              </a:rPr>
              <a:t>KHB tedavisiyle ilişkili reaktivasyon</a:t>
            </a:r>
            <a:endParaRPr lang="en-US" altLang="tr-TR" sz="2000" dirty="0">
              <a:latin typeface="Calibri" panose="020F0502020204030204" pitchFamily="34" charset="0"/>
              <a:ea typeface="MS PGothic" panose="020B0600070205080204" pitchFamily="34" charset="-128"/>
            </a:endParaRPr>
          </a:p>
          <a:p>
            <a:pPr marL="800100" lvl="1" indent="-342900">
              <a:lnSpc>
                <a:spcPct val="150000"/>
              </a:lnSpc>
              <a:buFont typeface="Wingdings" panose="05000000000000000000" pitchFamily="2" charset="2"/>
              <a:buChar char="§"/>
            </a:pPr>
            <a:r>
              <a:rPr lang="en-US" altLang="tr-TR" dirty="0">
                <a:latin typeface="Calibri" panose="020F0502020204030204" pitchFamily="34" charset="0"/>
                <a:ea typeface="MS PGothic" panose="020B0600070205080204" pitchFamily="34" charset="-128"/>
              </a:rPr>
              <a:t>Nükleoz(t)id analoglarının </a:t>
            </a:r>
            <a:r>
              <a:rPr lang="en-US" altLang="tr-TR" b="1" dirty="0">
                <a:latin typeface="Calibri" panose="020F0502020204030204" pitchFamily="34" charset="0"/>
                <a:ea typeface="MS PGothic" panose="020B0600070205080204" pitchFamily="34" charset="-128"/>
              </a:rPr>
              <a:t>kesilmesi</a:t>
            </a:r>
            <a:endParaRPr lang="en-US" altLang="tr-TR" b="1" dirty="0">
              <a:latin typeface="Calibri" panose="020F0502020204030204" pitchFamily="34" charset="0"/>
              <a:ea typeface="MS PGothic" panose="020B0600070205080204" pitchFamily="34" charset="-128"/>
            </a:endParaRPr>
          </a:p>
          <a:p>
            <a:pPr marL="800100" lvl="1" indent="-342900">
              <a:lnSpc>
                <a:spcPct val="150000"/>
              </a:lnSpc>
              <a:buFont typeface="Wingdings" panose="05000000000000000000" pitchFamily="2" charset="2"/>
              <a:buChar char="§"/>
            </a:pPr>
            <a:r>
              <a:rPr lang="en-US" altLang="tr-TR" dirty="0">
                <a:latin typeface="Calibri" panose="020F0502020204030204" pitchFamily="34" charset="0"/>
                <a:ea typeface="MS PGothic" panose="020B0600070205080204" pitchFamily="34" charset="-128"/>
              </a:rPr>
              <a:t>Nükleoz(t)id analoglarına karşı </a:t>
            </a:r>
            <a:r>
              <a:rPr lang="en-US" altLang="tr-TR" b="1" dirty="0">
                <a:latin typeface="Calibri" panose="020F0502020204030204" pitchFamily="34" charset="0"/>
                <a:ea typeface="MS PGothic" panose="020B0600070205080204" pitchFamily="34" charset="-128"/>
              </a:rPr>
              <a:t>viral direnç </a:t>
            </a:r>
            <a:r>
              <a:rPr lang="en-US" altLang="tr-TR" dirty="0">
                <a:latin typeface="Calibri" panose="020F0502020204030204" pitchFamily="34" charset="0"/>
                <a:ea typeface="MS PGothic" panose="020B0600070205080204" pitchFamily="34" charset="-128"/>
              </a:rPr>
              <a:t>gelişimi</a:t>
            </a:r>
            <a:endParaRPr lang="en-US" altLang="tr-TR" dirty="0">
              <a:latin typeface="Calibri" panose="020F0502020204030204" pitchFamily="34" charset="0"/>
              <a:ea typeface="MS PGothic" panose="020B0600070205080204" pitchFamily="34" charset="-128"/>
            </a:endParaRPr>
          </a:p>
          <a:p>
            <a:pPr marL="800100" lvl="1" indent="-342900">
              <a:lnSpc>
                <a:spcPct val="150000"/>
              </a:lnSpc>
              <a:buFont typeface="Wingdings" panose="05000000000000000000" pitchFamily="2" charset="2"/>
              <a:buChar char="§"/>
            </a:pPr>
            <a:r>
              <a:rPr lang="en-US" altLang="tr-TR" dirty="0">
                <a:latin typeface="Calibri" panose="020F0502020204030204" pitchFamily="34" charset="0"/>
                <a:ea typeface="MS PGothic" panose="020B0600070205080204" pitchFamily="34" charset="-128"/>
              </a:rPr>
              <a:t>Nükleoz(t)id analoğu </a:t>
            </a:r>
            <a:r>
              <a:rPr lang="en-US" altLang="tr-TR" b="1" dirty="0">
                <a:latin typeface="Calibri" panose="020F0502020204030204" pitchFamily="34" charset="0"/>
                <a:ea typeface="MS PGothic" panose="020B0600070205080204" pitchFamily="34" charset="-128"/>
              </a:rPr>
              <a:t>toksisitesi</a:t>
            </a:r>
            <a:endParaRPr lang="en-US" altLang="tr-TR" b="1" dirty="0">
              <a:latin typeface="Calibri" panose="020F0502020204030204" pitchFamily="34" charset="0"/>
              <a:ea typeface="MS PGothic" panose="020B0600070205080204" pitchFamily="34" charset="-128"/>
            </a:endParaRPr>
          </a:p>
          <a:p>
            <a:pPr marL="800100" lvl="1" indent="-342900">
              <a:lnSpc>
                <a:spcPct val="150000"/>
              </a:lnSpc>
              <a:buFont typeface="Wingdings" panose="05000000000000000000" pitchFamily="2" charset="2"/>
              <a:buChar char="§"/>
            </a:pPr>
            <a:r>
              <a:rPr lang="en-US" altLang="tr-TR" b="1" dirty="0">
                <a:latin typeface="Calibri" panose="020F0502020204030204" pitchFamily="34" charset="0"/>
                <a:ea typeface="MS PGothic" panose="020B0600070205080204" pitchFamily="34" charset="-128"/>
              </a:rPr>
              <a:t>İnterferonla</a:t>
            </a:r>
            <a:r>
              <a:rPr lang="en-US" altLang="tr-TR" dirty="0">
                <a:latin typeface="Calibri" panose="020F0502020204030204" pitchFamily="34" charset="0"/>
                <a:ea typeface="MS PGothic" panose="020B0600070205080204" pitchFamily="34" charset="-128"/>
              </a:rPr>
              <a:t> ilişkili immün stimülasyon</a:t>
            </a:r>
            <a:endParaRPr lang="tr-TR" altLang="tr-TR" dirty="0">
              <a:latin typeface="Calibri" panose="020F0502020204030204" pitchFamily="34" charset="0"/>
              <a:ea typeface="MS PGothic" panose="020B0600070205080204" pitchFamily="34" charset="-128"/>
            </a:endParaRPr>
          </a:p>
          <a:p>
            <a:pPr lvl="0" algn="ctr">
              <a:lnSpc>
                <a:spcPct val="150000"/>
              </a:lnSpc>
              <a:buNone/>
            </a:pPr>
            <a:endParaRPr lang="tr-TR" altLang="tr-TR" sz="2000" dirty="0">
              <a:latin typeface="Calibri" panose="020F0502020204030204" pitchFamily="34" charset="0"/>
              <a:ea typeface="MS PGothic" panose="020B0600070205080204" pitchFamily="34" charset="-128"/>
            </a:endParaRPr>
          </a:p>
          <a:p>
            <a:pPr lvl="0" algn="ctr">
              <a:lnSpc>
                <a:spcPct val="150000"/>
              </a:lnSpc>
              <a:buNone/>
            </a:pPr>
            <a:r>
              <a:rPr lang="en-US" altLang="tr-TR" sz="2000" b="1" dirty="0">
                <a:latin typeface="Calibri" panose="020F0502020204030204" pitchFamily="34" charset="0"/>
                <a:ea typeface="MS PGothic" panose="020B0600070205080204" pitchFamily="34" charset="-128"/>
              </a:rPr>
              <a:t>HBV genotipik varyasyon</a:t>
            </a:r>
            <a:endParaRPr lang="en-US" altLang="tr-TR" sz="2000" dirty="0">
              <a:latin typeface="Calibri" panose="020F0502020204030204" pitchFamily="34" charset="0"/>
              <a:ea typeface="MS PGothic" panose="020B0600070205080204" pitchFamily="34" charset="-128"/>
            </a:endParaRPr>
          </a:p>
          <a:p>
            <a:pPr marL="800100" lvl="1" indent="-342900">
              <a:lnSpc>
                <a:spcPct val="150000"/>
              </a:lnSpc>
              <a:buFont typeface="Wingdings" panose="05000000000000000000" pitchFamily="2" charset="2"/>
              <a:buChar char="ü"/>
            </a:pPr>
            <a:r>
              <a:rPr lang="en-US" altLang="tr-TR" dirty="0">
                <a:latin typeface="Calibri" panose="020F0502020204030204" pitchFamily="34" charset="0"/>
                <a:ea typeface="MS PGothic" panose="020B0600070205080204" pitchFamily="34" charset="-128"/>
              </a:rPr>
              <a:t>Prekor/kor promotor </a:t>
            </a:r>
            <a:r>
              <a:rPr lang="en-US" altLang="tr-TR" b="1" dirty="0">
                <a:latin typeface="Calibri" panose="020F0502020204030204" pitchFamily="34" charset="0"/>
                <a:ea typeface="MS PGothic" panose="020B0600070205080204" pitchFamily="34" charset="-128"/>
              </a:rPr>
              <a:t>mutantı</a:t>
            </a:r>
            <a:endParaRPr lang="en-US" altLang="tr-TR" b="1" dirty="0">
              <a:latin typeface="Calibri" panose="020F0502020204030204" pitchFamily="34" charset="0"/>
              <a:ea typeface="MS PGothic" panose="020B0600070205080204" pitchFamily="34" charset="-128"/>
            </a:endParaRPr>
          </a:p>
          <a:p>
            <a:pPr marL="800100" lvl="1" indent="-342900">
              <a:lnSpc>
                <a:spcPct val="150000"/>
              </a:lnSpc>
              <a:buFont typeface="Wingdings" panose="05000000000000000000" pitchFamily="2" charset="2"/>
              <a:buChar char="ü"/>
            </a:pPr>
            <a:r>
              <a:rPr lang="en-US" altLang="tr-TR" dirty="0">
                <a:latin typeface="Calibri" panose="020F0502020204030204" pitchFamily="34" charset="0"/>
                <a:ea typeface="MS PGothic" panose="020B0600070205080204" pitchFamily="34" charset="-128"/>
              </a:rPr>
              <a:t>HBV DNA </a:t>
            </a:r>
            <a:r>
              <a:rPr lang="en-US" altLang="tr-TR" b="1" dirty="0">
                <a:latin typeface="Calibri" panose="020F0502020204030204" pitchFamily="34" charset="0"/>
                <a:ea typeface="MS PGothic" panose="020B0600070205080204" pitchFamily="34" charset="-128"/>
              </a:rPr>
              <a:t>polimeraz</a:t>
            </a:r>
            <a:r>
              <a:rPr lang="en-US" altLang="tr-TR" dirty="0">
                <a:latin typeface="Calibri" panose="020F0502020204030204" pitchFamily="34" charset="0"/>
                <a:ea typeface="MS PGothic" panose="020B0600070205080204" pitchFamily="34" charset="-128"/>
              </a:rPr>
              <a:t> mutantı</a:t>
            </a:r>
            <a:endParaRPr dirty="0">
              <a:latin typeface="Calibri" panose="020F0502020204030204" pitchFamily="34" charset="0"/>
              <a:ea typeface="MS PGothic"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charRg st="208" end="232"/>
                                            </p:txEl>
                                          </p:spTgt>
                                        </p:tgtEl>
                                        <p:attrNameLst>
                                          <p:attrName>style.visibility</p:attrName>
                                        </p:attrNameLst>
                                      </p:cBhvr>
                                      <p:to>
                                        <p:strVal val="visible"/>
                                      </p:to>
                                    </p:set>
                                    <p:anim calcmode="lin" valueType="num">
                                      <p:cBhvr additive="base">
                                        <p:cTn id="7" dur="500" fill="hold"/>
                                        <p:tgtEl>
                                          <p:spTgt spid="9">
                                            <p:txEl>
                                              <p:charRg st="208" end="23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charRg st="208" end="23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charRg st="232" end="260"/>
                                            </p:txEl>
                                          </p:spTgt>
                                        </p:tgtEl>
                                        <p:attrNameLst>
                                          <p:attrName>style.visibility</p:attrName>
                                        </p:attrNameLst>
                                      </p:cBhvr>
                                      <p:to>
                                        <p:strVal val="visible"/>
                                      </p:to>
                                    </p:set>
                                    <p:anim calcmode="lin" valueType="num">
                                      <p:cBhvr additive="base">
                                        <p:cTn id="11" dur="500" fill="hold"/>
                                        <p:tgtEl>
                                          <p:spTgt spid="9">
                                            <p:txEl>
                                              <p:charRg st="232" end="26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charRg st="232" end="26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charRg st="260" end="286"/>
                                            </p:txEl>
                                          </p:spTgt>
                                        </p:tgtEl>
                                        <p:attrNameLst>
                                          <p:attrName>style.visibility</p:attrName>
                                        </p:attrNameLst>
                                      </p:cBhvr>
                                      <p:to>
                                        <p:strVal val="visible"/>
                                      </p:to>
                                    </p:set>
                                    <p:anim calcmode="lin" valueType="num">
                                      <p:cBhvr additive="base">
                                        <p:cTn id="15" dur="500" fill="hold"/>
                                        <p:tgtEl>
                                          <p:spTgt spid="9">
                                            <p:txEl>
                                              <p:charRg st="260" end="28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charRg st="260" end="28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5058" name="Resim 2"/>
          <p:cNvPicPr>
            <a:picLocks noChangeAspect="1"/>
          </p:cNvPicPr>
          <p:nvPr/>
        </p:nvPicPr>
        <p:blipFill>
          <a:blip r:embed="rId1"/>
          <a:stretch>
            <a:fillRect/>
          </a:stretch>
        </p:blipFill>
        <p:spPr>
          <a:xfrm>
            <a:off x="257175" y="115888"/>
            <a:ext cx="8629650" cy="2736850"/>
          </a:xfrm>
          <a:prstGeom prst="rect">
            <a:avLst/>
          </a:prstGeom>
          <a:noFill/>
          <a:ln w="9525">
            <a:noFill/>
          </a:ln>
        </p:spPr>
      </p:pic>
      <p:sp>
        <p:nvSpPr>
          <p:cNvPr id="45059" name="Metin kutusu 4"/>
          <p:cNvSpPr txBox="1"/>
          <p:nvPr/>
        </p:nvSpPr>
        <p:spPr>
          <a:xfrm>
            <a:off x="1844675" y="3357563"/>
            <a:ext cx="5454650" cy="258445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nSpc>
                <a:spcPct val="150000"/>
              </a:lnSpc>
              <a:spcBef>
                <a:spcPct val="0"/>
              </a:spcBef>
              <a:buFontTx/>
              <a:buNone/>
            </a:pPr>
            <a:r>
              <a:rPr lang="en-US" altLang="tr-TR" sz="1800" dirty="0">
                <a:latin typeface="Arial" panose="020B0604020202020204" pitchFamily="34" charset="0"/>
              </a:rPr>
              <a:t>Recent studies suggested that decreasing </a:t>
            </a:r>
            <a:r>
              <a:rPr lang="en-US" altLang="tr-TR" sz="1800" b="1" dirty="0">
                <a:latin typeface="Arial" panose="020B0604020202020204" pitchFamily="34" charset="0"/>
              </a:rPr>
              <a:t>HBsAg </a:t>
            </a:r>
            <a:r>
              <a:rPr lang="tr-TR" altLang="tr-TR" sz="1800" b="1" dirty="0">
                <a:latin typeface="Arial" panose="020B0604020202020204" pitchFamily="34" charset="0"/>
              </a:rPr>
              <a:t>&lt;</a:t>
            </a:r>
            <a:r>
              <a:rPr lang="en-US" altLang="tr-TR" sz="1800" b="1" dirty="0">
                <a:latin typeface="Arial" panose="020B0604020202020204" pitchFamily="34" charset="0"/>
              </a:rPr>
              <a:t>100–200 IU/mL </a:t>
            </a:r>
            <a:r>
              <a:rPr lang="en-US" altLang="tr-TR" sz="1800" dirty="0">
                <a:latin typeface="Arial" panose="020B0604020202020204" pitchFamily="34" charset="0"/>
              </a:rPr>
              <a:t>seems to be a useful marker for deciding when to </a:t>
            </a:r>
            <a:r>
              <a:rPr lang="en-US" altLang="tr-TR" sz="1800" b="1" dirty="0">
                <a:latin typeface="Arial" panose="020B0604020202020204" pitchFamily="34" charset="0"/>
              </a:rPr>
              <a:t>discontinue NAs therapy</a:t>
            </a:r>
            <a:r>
              <a:rPr lang="en-US" altLang="tr-TR" sz="1800" dirty="0">
                <a:latin typeface="Arial" panose="020B0604020202020204" pitchFamily="34" charset="0"/>
              </a:rPr>
              <a:t>.</a:t>
            </a:r>
            <a:endParaRPr lang="tr-TR" altLang="tr-TR" sz="1800" dirty="0">
              <a:latin typeface="Arial" panose="020B0604020202020204" pitchFamily="34" charset="0"/>
            </a:endParaRPr>
          </a:p>
          <a:p>
            <a:pPr marL="0" lvl="0" indent="0">
              <a:lnSpc>
                <a:spcPct val="150000"/>
              </a:lnSpc>
              <a:spcBef>
                <a:spcPct val="0"/>
              </a:spcBef>
              <a:buFontTx/>
              <a:buNone/>
            </a:pPr>
            <a:endParaRPr lang="tr-TR" altLang="tr-TR" sz="1800" dirty="0">
              <a:latin typeface="Arial" panose="020B0604020202020204" pitchFamily="34" charset="0"/>
            </a:endParaRPr>
          </a:p>
          <a:p>
            <a:pPr marL="0" lvl="0" indent="0">
              <a:lnSpc>
                <a:spcPct val="150000"/>
              </a:lnSpc>
              <a:spcBef>
                <a:spcPct val="0"/>
              </a:spcBef>
              <a:buFontTx/>
              <a:buNone/>
            </a:pPr>
            <a:r>
              <a:rPr lang="en-US" altLang="tr-TR" sz="1800" dirty="0">
                <a:latin typeface="Arial" panose="020B0604020202020204" pitchFamily="34" charset="0"/>
              </a:rPr>
              <a:t>In addition, several </a:t>
            </a:r>
            <a:r>
              <a:rPr lang="en-US" altLang="tr-TR" sz="1800" b="1" dirty="0">
                <a:latin typeface="Arial" panose="020B0604020202020204" pitchFamily="34" charset="0"/>
              </a:rPr>
              <a:t>viral and host factors </a:t>
            </a:r>
            <a:r>
              <a:rPr lang="en-US" altLang="tr-TR" sz="1800" dirty="0">
                <a:latin typeface="Arial" panose="020B0604020202020204" pitchFamily="34" charset="0"/>
              </a:rPr>
              <a:t>have been reviewed for their potential</a:t>
            </a:r>
            <a:r>
              <a:rPr lang="tr-TR" altLang="tr-TR" sz="1800" dirty="0">
                <a:latin typeface="Arial" panose="020B0604020202020204" pitchFamily="34" charset="0"/>
              </a:rPr>
              <a:t>.</a:t>
            </a:r>
            <a:endParaRPr lang="tr-TR" altLang="tr-TR" sz="1800" dirty="0">
              <a:latin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6" name="Rectangle 2"/>
          <p:cNvSpPr>
            <a:spLocks noGrp="1" noChangeArrowheads="1"/>
          </p:cNvSpPr>
          <p:nvPr>
            <p:ph type="title" idx="4294967295"/>
          </p:nvPr>
        </p:nvSpPr>
        <p:spPr>
          <a:xfrm>
            <a:off x="2051050" y="327025"/>
            <a:ext cx="3843338" cy="993775"/>
          </a:xfrm>
        </p:spPr>
        <p:txBody>
          <a:bodyPr vert="horz" wrap="square" lIns="91440" tIns="45720" rIns="91440" bIns="45720" numCol="1" anchor="ctr" anchorCtr="0" compatLnSpc="1"/>
          <a:p>
            <a:pPr eaLnBrk="1" hangingPunct="1">
              <a:buNone/>
            </a:pPr>
            <a:r>
              <a:rPr lang="tr-TR" altLang="tr-TR" sz="3200" b="1" dirty="0">
                <a:cs typeface="Arial" panose="020B0604020202020204" pitchFamily="34" charset="0"/>
              </a:rPr>
              <a:t>Sunum Planı</a:t>
            </a:r>
            <a:endParaRPr lang="tr-TR" altLang="tr-TR" sz="3200" b="1" dirty="0">
              <a:ea typeface="Arial" panose="020B0604020202020204" pitchFamily="34" charset="0"/>
            </a:endParaRPr>
          </a:p>
        </p:txBody>
      </p:sp>
      <p:sp>
        <p:nvSpPr>
          <p:cNvPr id="6149" name="Rectangle 3"/>
          <p:cNvSpPr>
            <a:spLocks noGrp="1" noChangeArrowheads="1"/>
          </p:cNvSpPr>
          <p:nvPr>
            <p:ph type="body" idx="1"/>
          </p:nvPr>
        </p:nvSpPr>
        <p:spPr>
          <a:xfrm>
            <a:off x="2051050" y="1320800"/>
            <a:ext cx="4752975" cy="4672013"/>
          </a:xfrm>
        </p:spPr>
        <p:txBody>
          <a:bodyPr vert="horz" wrap="square" lIns="91440" tIns="45720" rIns="91440" bIns="45720" numCol="1" anchor="t" anchorCtr="0" compatLnSpc="1"/>
          <a:p>
            <a:pPr marL="0" indent="0">
              <a:lnSpc>
                <a:spcPct val="150000"/>
              </a:lnSpc>
              <a:spcBef>
                <a:spcPct val="0"/>
              </a:spcBef>
              <a:buNone/>
            </a:pPr>
            <a:r>
              <a:rPr lang="tr-TR" altLang="tr-TR" sz="2600" b="1" dirty="0">
                <a:cs typeface="Calibri" panose="020F0502020204030204" pitchFamily="34" charset="0"/>
              </a:rPr>
              <a:t>Kronik Hepatit B Aktivasyonu</a:t>
            </a:r>
            <a:endParaRPr lang="tr-TR" altLang="tr-TR" sz="2600" b="1" dirty="0">
              <a:cs typeface="Calibri" panose="020F0502020204030204" pitchFamily="34" charset="0"/>
            </a:endParaRPr>
          </a:p>
          <a:p>
            <a:pPr marL="0" indent="0">
              <a:lnSpc>
                <a:spcPct val="150000"/>
              </a:lnSpc>
              <a:spcBef>
                <a:spcPct val="0"/>
              </a:spcBef>
              <a:buFont typeface="Wingdings" panose="05000000000000000000" pitchFamily="2" charset="2"/>
              <a:buChar char="v"/>
            </a:pPr>
            <a:r>
              <a:rPr lang="tr-TR" altLang="tr-TR" sz="2600" dirty="0">
                <a:cs typeface="Calibri" panose="020F0502020204030204" pitchFamily="34" charset="0"/>
              </a:rPr>
              <a:t>Olgular </a:t>
            </a:r>
            <a:endParaRPr lang="tr-TR" altLang="tr-TR" sz="2600" dirty="0">
              <a:cs typeface="Calibri" panose="020F0502020204030204" pitchFamily="34" charset="0"/>
            </a:endParaRPr>
          </a:p>
          <a:p>
            <a:pPr marL="0" indent="0">
              <a:lnSpc>
                <a:spcPct val="150000"/>
              </a:lnSpc>
              <a:spcBef>
                <a:spcPct val="0"/>
              </a:spcBef>
              <a:buFont typeface="Wingdings" panose="05000000000000000000" pitchFamily="2" charset="2"/>
              <a:buChar char="v"/>
            </a:pPr>
            <a:r>
              <a:rPr lang="tr-TR" altLang="tr-TR" sz="2600" dirty="0">
                <a:cs typeface="Calibri" panose="020F0502020204030204" pitchFamily="34" charset="0"/>
              </a:rPr>
              <a:t>Tanım</a:t>
            </a:r>
            <a:endParaRPr lang="tr-TR" altLang="tr-TR" sz="2600" dirty="0">
              <a:cs typeface="Calibri" panose="020F0502020204030204" pitchFamily="34" charset="0"/>
            </a:endParaRPr>
          </a:p>
          <a:p>
            <a:pPr marL="0" indent="0">
              <a:lnSpc>
                <a:spcPct val="150000"/>
              </a:lnSpc>
              <a:spcBef>
                <a:spcPct val="0"/>
              </a:spcBef>
              <a:buFont typeface="Wingdings" panose="05000000000000000000" pitchFamily="2" charset="2"/>
              <a:buChar char="v"/>
            </a:pPr>
            <a:r>
              <a:rPr lang="tr-TR" altLang="tr-TR" sz="2600" dirty="0">
                <a:cs typeface="Calibri" panose="020F0502020204030204" pitchFamily="34" charset="0"/>
              </a:rPr>
              <a:t>Riskli durumlar</a:t>
            </a:r>
            <a:endParaRPr lang="tr-TR" altLang="tr-TR" sz="2600" dirty="0">
              <a:cs typeface="Calibri" panose="020F0502020204030204" pitchFamily="34" charset="0"/>
            </a:endParaRPr>
          </a:p>
          <a:p>
            <a:pPr marL="0" indent="0">
              <a:lnSpc>
                <a:spcPct val="150000"/>
              </a:lnSpc>
              <a:spcBef>
                <a:spcPct val="0"/>
              </a:spcBef>
              <a:buFont typeface="Wingdings" panose="05000000000000000000" pitchFamily="2" charset="2"/>
              <a:buChar char="v"/>
            </a:pPr>
            <a:r>
              <a:rPr lang="tr-TR" altLang="tr-TR" sz="2600" dirty="0">
                <a:cs typeface="Calibri" panose="020F0502020204030204" pitchFamily="34" charset="0"/>
              </a:rPr>
              <a:t>Tanı ölçütleri</a:t>
            </a:r>
            <a:endParaRPr lang="tr-TR" altLang="tr-TR" sz="2600" dirty="0">
              <a:cs typeface="Calibri" panose="020F0502020204030204" pitchFamily="34" charset="0"/>
            </a:endParaRPr>
          </a:p>
          <a:p>
            <a:pPr marL="0" indent="0">
              <a:lnSpc>
                <a:spcPct val="150000"/>
              </a:lnSpc>
              <a:spcBef>
                <a:spcPct val="0"/>
              </a:spcBef>
              <a:buFont typeface="Wingdings" panose="05000000000000000000" pitchFamily="2" charset="2"/>
              <a:buChar char="v"/>
            </a:pPr>
            <a:r>
              <a:rPr lang="tr-TR" altLang="tr-TR" sz="2600" dirty="0">
                <a:cs typeface="Calibri" panose="020F0502020204030204" pitchFamily="34" charset="0"/>
              </a:rPr>
              <a:t>Yönetim</a:t>
            </a:r>
            <a:endParaRPr lang="tr-TR" altLang="tr-TR" sz="2600" dirty="0">
              <a:cs typeface="Calibri" panose="020F0502020204030204" pitchFamily="34" charset="0"/>
            </a:endParaRPr>
          </a:p>
          <a:p>
            <a:pPr marL="0" indent="0">
              <a:lnSpc>
                <a:spcPct val="150000"/>
              </a:lnSpc>
              <a:spcBef>
                <a:spcPct val="0"/>
              </a:spcBef>
              <a:buFont typeface="Wingdings" panose="05000000000000000000" pitchFamily="2" charset="2"/>
              <a:buChar char="v"/>
            </a:pPr>
            <a:r>
              <a:rPr lang="tr-TR" altLang="tr-TR" sz="2600" dirty="0">
                <a:cs typeface="Calibri" panose="020F0502020204030204" pitchFamily="34" charset="0"/>
              </a:rPr>
              <a:t>Soru &amp; Katkı</a:t>
            </a:r>
            <a:endParaRPr lang="tr-TR" altLang="tr-TR" sz="2600" dirty="0">
              <a:cs typeface="Calibri" panose="020F0502020204030204" pitchFamily="34" charset="0"/>
            </a:endParaRPr>
          </a:p>
          <a:p>
            <a:pPr lvl="1" eaLnBrk="1" hangingPunct="1">
              <a:lnSpc>
                <a:spcPct val="80000"/>
              </a:lnSpc>
              <a:buFontTx/>
              <a:buNone/>
            </a:pPr>
            <a:endParaRPr lang="tr-TR" altLang="tr-TR" sz="1900" b="1" dirty="0"/>
          </a:p>
        </p:txBody>
      </p:sp>
      <p:pic>
        <p:nvPicPr>
          <p:cNvPr id="18436" name="Picture 2" descr="Doktor Karikatür Çizim Kadın, Doktor, çeşitli, çocuk, yüz png | PNGWing"/>
          <p:cNvPicPr>
            <a:picLocks noChangeAspect="1"/>
          </p:cNvPicPr>
          <p:nvPr/>
        </p:nvPicPr>
        <p:blipFill>
          <a:blip r:embed="rId1"/>
          <a:stretch>
            <a:fillRect/>
          </a:stretch>
        </p:blipFill>
        <p:spPr>
          <a:xfrm>
            <a:off x="7594600" y="327025"/>
            <a:ext cx="1284288" cy="2808288"/>
          </a:xfrm>
          <a:prstGeom prst="rect">
            <a:avLst/>
          </a:prstGeom>
          <a:noFill/>
          <a:ln w="9525">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2" name="Metin kutusu 2"/>
          <p:cNvSpPr txBox="1"/>
          <p:nvPr/>
        </p:nvSpPr>
        <p:spPr>
          <a:xfrm>
            <a:off x="5076825" y="6059488"/>
            <a:ext cx="3868738" cy="33972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tr-TR" altLang="tr-TR" sz="1600" i="1" dirty="0">
                <a:cs typeface="Calibri" panose="020F0502020204030204" pitchFamily="34" charset="0"/>
              </a:rPr>
              <a:t>Hepatology International. </a:t>
            </a:r>
            <a:r>
              <a:rPr lang="tr-TR" altLang="tr-TR" sz="1600" dirty="0">
                <a:cs typeface="Calibri" panose="020F0502020204030204" pitchFamily="34" charset="0"/>
              </a:rPr>
              <a:t>2021; 15:833-51.</a:t>
            </a:r>
            <a:endParaRPr lang="tr-TR" altLang="tr-TR" sz="1600" dirty="0">
              <a:ea typeface="Calibri" panose="020F0502020204030204" pitchFamily="34" charset="0"/>
            </a:endParaRPr>
          </a:p>
        </p:txBody>
      </p:sp>
      <p:pic>
        <p:nvPicPr>
          <p:cNvPr id="46083" name="Resim 3"/>
          <p:cNvPicPr>
            <a:picLocks noChangeAspect="1"/>
          </p:cNvPicPr>
          <p:nvPr/>
        </p:nvPicPr>
        <p:blipFill>
          <a:blip r:embed="rId1"/>
          <a:stretch>
            <a:fillRect/>
          </a:stretch>
        </p:blipFill>
        <p:spPr>
          <a:xfrm>
            <a:off x="98425" y="873125"/>
            <a:ext cx="8947150" cy="5111750"/>
          </a:xfrm>
          <a:prstGeom prst="rect">
            <a:avLst/>
          </a:prstGeom>
          <a:noFill/>
          <a:ln w="9525">
            <a:noFill/>
          </a:ln>
        </p:spPr>
      </p:pic>
      <p:sp>
        <p:nvSpPr>
          <p:cNvPr id="8" name="Dikdörtgen: Köşeleri Yuvarlatılmış 7"/>
          <p:cNvSpPr/>
          <p:nvPr/>
        </p:nvSpPr>
        <p:spPr>
          <a:xfrm>
            <a:off x="5857875" y="1287463"/>
            <a:ext cx="2027238" cy="47339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solidFill>
                  <a:srgbClr val="7030A0"/>
                </a:solidFill>
              </a:ln>
              <a:solidFill>
                <a:schemeClr val="lt1"/>
              </a:solidFill>
              <a:effectLst/>
              <a:uLnTx/>
              <a:uFillTx/>
              <a:latin typeface="+mn-lt"/>
              <a:ea typeface="+mn-ea"/>
              <a:cs typeface="+mn-cs"/>
            </a:endParaRPr>
          </a:p>
        </p:txBody>
      </p:sp>
      <p:sp>
        <p:nvSpPr>
          <p:cNvPr id="5" name="Rounded Rectangle 4"/>
          <p:cNvSpPr/>
          <p:nvPr/>
        </p:nvSpPr>
        <p:spPr>
          <a:xfrm>
            <a:off x="1619250" y="836613"/>
            <a:ext cx="2447925" cy="36036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6" name="Metin kutusu 2"/>
          <p:cNvSpPr txBox="1"/>
          <p:nvPr/>
        </p:nvSpPr>
        <p:spPr>
          <a:xfrm>
            <a:off x="5095875" y="6138863"/>
            <a:ext cx="3868738" cy="33972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tr-TR" altLang="tr-TR" sz="1600" i="1" dirty="0">
                <a:cs typeface="Calibri" panose="020F0502020204030204" pitchFamily="34" charset="0"/>
              </a:rPr>
              <a:t>Hepatology International. </a:t>
            </a:r>
            <a:r>
              <a:rPr lang="tr-TR" altLang="tr-TR" sz="1600" dirty="0">
                <a:cs typeface="Calibri" panose="020F0502020204030204" pitchFamily="34" charset="0"/>
              </a:rPr>
              <a:t>2021; 15:833-51.</a:t>
            </a:r>
            <a:endParaRPr lang="tr-TR" altLang="tr-TR" sz="1600" dirty="0">
              <a:ea typeface="Calibri" panose="020F0502020204030204" pitchFamily="34" charset="0"/>
            </a:endParaRPr>
          </a:p>
        </p:txBody>
      </p:sp>
      <p:pic>
        <p:nvPicPr>
          <p:cNvPr id="47107" name="Resim 5"/>
          <p:cNvPicPr>
            <a:picLocks noChangeAspect="1"/>
          </p:cNvPicPr>
          <p:nvPr/>
        </p:nvPicPr>
        <p:blipFill>
          <a:blip r:embed="rId1"/>
          <a:stretch>
            <a:fillRect/>
          </a:stretch>
        </p:blipFill>
        <p:spPr>
          <a:xfrm>
            <a:off x="188913" y="246063"/>
            <a:ext cx="8766175" cy="5832475"/>
          </a:xfrm>
          <a:prstGeom prst="rect">
            <a:avLst/>
          </a:prstGeom>
          <a:noFill/>
          <a:ln w="9525">
            <a:noFill/>
          </a:ln>
        </p:spPr>
      </p:pic>
      <p:sp>
        <p:nvSpPr>
          <p:cNvPr id="7" name="Dikdörtgen: Köşeleri Yuvarlatılmış 6"/>
          <p:cNvSpPr/>
          <p:nvPr/>
        </p:nvSpPr>
        <p:spPr>
          <a:xfrm>
            <a:off x="5219700" y="534988"/>
            <a:ext cx="1081088" cy="5543550"/>
          </a:xfrm>
          <a:prstGeom prst="roundRect">
            <a:avLst/>
          </a:prstGeom>
          <a:noFill/>
          <a:ln w="3810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solidFill>
                  <a:srgbClr val="7030A0"/>
                </a:solidFill>
              </a:ln>
              <a:solidFill>
                <a:schemeClr val="lt1"/>
              </a:solidFill>
              <a:effectLst/>
              <a:uLnTx/>
              <a:uFillTx/>
              <a:latin typeface="+mn-lt"/>
              <a:ea typeface="+mn-ea"/>
              <a:cs typeface="+mn-cs"/>
            </a:endParaRPr>
          </a:p>
        </p:txBody>
      </p:sp>
      <p:sp>
        <p:nvSpPr>
          <p:cNvPr id="2" name="Rounded Rectangle 1"/>
          <p:cNvSpPr/>
          <p:nvPr/>
        </p:nvSpPr>
        <p:spPr>
          <a:xfrm>
            <a:off x="1619250" y="184150"/>
            <a:ext cx="2447925" cy="36036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lt1"/>
              </a:solidFill>
              <a:effectLst/>
              <a:uLnTx/>
              <a:uFillTx/>
              <a:latin typeface="+mn-lt"/>
              <a:ea typeface="+mn-ea"/>
              <a:cs typeface="+mn-cs"/>
            </a:endParaRPr>
          </a:p>
        </p:txBody>
      </p:sp>
      <p:sp>
        <p:nvSpPr>
          <p:cNvPr id="6" name="Dikdörtgen: Köşeleri Yuvarlatılmış 5"/>
          <p:cNvSpPr/>
          <p:nvPr/>
        </p:nvSpPr>
        <p:spPr>
          <a:xfrm>
            <a:off x="6300788" y="528638"/>
            <a:ext cx="1081088" cy="5543550"/>
          </a:xfrm>
          <a:prstGeom prst="roundRect">
            <a:avLst/>
          </a:prstGeom>
          <a:noFill/>
          <a:ln w="3810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solidFill>
                  <a:srgbClr val="7030A0"/>
                </a:solidFill>
              </a:ln>
              <a:solidFill>
                <a:schemeClr val="lt1"/>
              </a:solidFill>
              <a:effectLst/>
              <a:uLnTx/>
              <a:uFillTx/>
              <a:latin typeface="+mn-lt"/>
              <a:ea typeface="+mn-ea"/>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3 Dikdörtgen"/>
          <p:cNvSpPr/>
          <p:nvPr/>
        </p:nvSpPr>
        <p:spPr>
          <a:xfrm>
            <a:off x="1050485" y="1183953"/>
            <a:ext cx="1383712" cy="769441"/>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tr-TR" sz="4400" b="1" i="0" u="none" strike="noStrike" kern="1200" cap="none" spc="0" normalizeH="0" baseline="0" noProof="0" dirty="0" err="1">
                <a:ln w="1905"/>
                <a:solidFill>
                  <a:schemeClr val="bg2"/>
                </a:solidFill>
                <a:effectLst>
                  <a:innerShdw blurRad="69850" dist="43180" dir="5400000">
                    <a:srgbClr val="000000">
                      <a:alpha val="65000"/>
                    </a:srgbClr>
                  </a:innerShdw>
                </a:effectLst>
                <a:uLnTx/>
                <a:uFillTx/>
                <a:latin typeface="+mn-lt"/>
                <a:ea typeface="+mn-ea"/>
                <a:cs typeface="+mn-cs"/>
              </a:rPr>
              <a:t>Virus</a:t>
            </a:r>
            <a:endParaRPr kumimoji="0" lang="tr-TR" sz="4400" b="1" i="0" u="none" strike="noStrike" kern="1200" cap="none" spc="0" normalizeH="0" baseline="0" noProof="0" dirty="0">
              <a:ln w="1905"/>
              <a:solidFill>
                <a:schemeClr val="bg2"/>
              </a:solidFill>
              <a:effectLst>
                <a:innerShdw blurRad="69850" dist="43180" dir="5400000">
                  <a:srgbClr val="000000">
                    <a:alpha val="65000"/>
                  </a:srgbClr>
                </a:innerShdw>
              </a:effectLst>
              <a:uLnTx/>
              <a:uFillTx/>
              <a:latin typeface="+mn-lt"/>
              <a:ea typeface="+mn-ea"/>
              <a:cs typeface="+mn-cs"/>
            </a:endParaRPr>
          </a:p>
        </p:txBody>
      </p:sp>
      <p:sp>
        <p:nvSpPr>
          <p:cNvPr id="5" name="4 Dikdörtgen"/>
          <p:cNvSpPr/>
          <p:nvPr/>
        </p:nvSpPr>
        <p:spPr>
          <a:xfrm>
            <a:off x="6012160" y="1183953"/>
            <a:ext cx="2755883" cy="769441"/>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tr-TR" sz="4400" b="1" i="0" u="none" strike="noStrike" kern="1200" cap="none" spc="0" normalizeH="0" baseline="0" noProof="0"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70C0"/>
                </a:solidFill>
                <a:effectLst/>
                <a:uLnTx/>
                <a:uFillTx/>
                <a:latin typeface="Arial" panose="020B0604020202020204" pitchFamily="34" charset="0"/>
                <a:ea typeface="+mn-ea"/>
                <a:cs typeface="+mn-cs"/>
              </a:rPr>
              <a:t>Hepatosit</a:t>
            </a:r>
            <a:endParaRPr kumimoji="0" lang="tr-TR" sz="4400" b="1" i="0" u="none" strike="noStrike" kern="1200" cap="none" spc="0" normalizeH="0" baseline="0" noProof="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70C0"/>
              </a:solidFill>
              <a:effectLst/>
              <a:uLnTx/>
              <a:uFillTx/>
              <a:latin typeface="Arial" panose="020B0604020202020204" pitchFamily="34" charset="0"/>
              <a:ea typeface="+mn-ea"/>
              <a:cs typeface="+mn-cs"/>
            </a:endParaRPr>
          </a:p>
        </p:txBody>
      </p:sp>
      <p:sp>
        <p:nvSpPr>
          <p:cNvPr id="6" name="5 Dikdörtgen"/>
          <p:cNvSpPr/>
          <p:nvPr/>
        </p:nvSpPr>
        <p:spPr>
          <a:xfrm>
            <a:off x="3476515" y="5445224"/>
            <a:ext cx="3199081" cy="707886"/>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tr-TR" sz="4000" b="1" i="0" u="none" strike="noStrike" kern="1200" cap="none" spc="0" normalizeH="0" baseline="0" noProof="0" dirty="0" err="1">
                <a:ln w="12700">
                  <a:solidFill>
                    <a:schemeClr val="tx2">
                      <a:satMod val="155000"/>
                    </a:schemeClr>
                  </a:solidFill>
                  <a:prstDash val="solid"/>
                </a:ln>
                <a:solidFill>
                  <a:srgbClr val="FF0000"/>
                </a:solidFill>
                <a:effectLst/>
                <a:uLnTx/>
                <a:uFillTx/>
                <a:latin typeface="+mn-lt"/>
                <a:ea typeface="+mn-ea"/>
                <a:cs typeface="+mn-cs"/>
              </a:rPr>
              <a:t>İmmün</a:t>
            </a:r>
            <a:r>
              <a:rPr kumimoji="0" lang="tr-TR" sz="4000" b="1" i="0" u="none" strike="noStrike" kern="1200" cap="none" spc="0" normalizeH="0" baseline="0" noProof="0" dirty="0">
                <a:solidFill>
                  <a:srgbClr val="FF0000"/>
                </a:solidFill>
                <a:effectLst/>
                <a:uLnTx/>
                <a:uFillTx/>
                <a:latin typeface="+mn-lt"/>
                <a:ea typeface="+mn-ea"/>
                <a:cs typeface="+mn-cs"/>
              </a:rPr>
              <a:t> </a:t>
            </a:r>
            <a:r>
              <a:rPr kumimoji="0" lang="tr-TR" sz="4000" b="1" i="0" u="none" strike="noStrike" kern="1200" cap="none" spc="0" normalizeH="0" baseline="0" noProof="0" dirty="0">
                <a:ln w="12700">
                  <a:solidFill>
                    <a:schemeClr val="tx2">
                      <a:satMod val="155000"/>
                    </a:schemeClr>
                  </a:solidFill>
                  <a:prstDash val="solid"/>
                </a:ln>
                <a:solidFill>
                  <a:srgbClr val="FF0000"/>
                </a:solidFill>
                <a:effectLst/>
                <a:uLnTx/>
                <a:uFillTx/>
                <a:latin typeface="+mn-lt"/>
                <a:ea typeface="+mn-ea"/>
                <a:cs typeface="+mn-cs"/>
              </a:rPr>
              <a:t>sistem</a:t>
            </a:r>
            <a:endParaRPr kumimoji="0" lang="tr-TR" sz="4000" b="1" i="0" u="none" strike="noStrike" kern="1200" cap="none" spc="0" normalizeH="0" baseline="0" noProof="0" dirty="0">
              <a:solidFill>
                <a:srgbClr val="FF0000"/>
              </a:solidFill>
              <a:effectLst/>
              <a:uLnTx/>
              <a:uFillTx/>
              <a:latin typeface="+mn-lt"/>
              <a:ea typeface="+mn-ea"/>
              <a:cs typeface="+mn-cs"/>
            </a:endParaRPr>
          </a:p>
        </p:txBody>
      </p:sp>
      <p:cxnSp>
        <p:nvCxnSpPr>
          <p:cNvPr id="8" name="7 Düz Ok Bağlayıcısı"/>
          <p:cNvCxnSpPr/>
          <p:nvPr/>
        </p:nvCxnSpPr>
        <p:spPr>
          <a:xfrm>
            <a:off x="1600200" y="2039938"/>
            <a:ext cx="1522413" cy="31892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9 Düz Ok Bağlayıcısı"/>
          <p:cNvCxnSpPr/>
          <p:nvPr/>
        </p:nvCxnSpPr>
        <p:spPr>
          <a:xfrm flipH="1">
            <a:off x="3122613" y="1628775"/>
            <a:ext cx="2665413"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11 Düz Ok Bağlayıcısı"/>
          <p:cNvCxnSpPr/>
          <p:nvPr/>
        </p:nvCxnSpPr>
        <p:spPr>
          <a:xfrm flipV="1">
            <a:off x="5076825" y="2060575"/>
            <a:ext cx="2324100" cy="316865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1" name="3 Başlık"/>
          <p:cNvSpPr>
            <a:spLocks noGrp="1"/>
          </p:cNvSpPr>
          <p:nvPr>
            <p:ph type="title" hasCustomPrompt="1"/>
          </p:nvPr>
        </p:nvSpPr>
        <p:spPr>
          <a:xfrm>
            <a:off x="457200" y="274638"/>
            <a:ext cx="8229600" cy="457200"/>
          </a:xfrm>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tr-TR" altLang="tr-TR" sz="2800" b="1" i="0" u="none" strike="noStrike" kern="1200" cap="none" spc="0" normalizeH="0" baseline="0" noProof="0" dirty="0">
                <a:ln>
                  <a:noFill/>
                </a:ln>
                <a:solidFill>
                  <a:schemeClr val="tx1"/>
                </a:solidFill>
                <a:effectLst/>
                <a:uLnTx/>
                <a:uFillTx/>
                <a:latin typeface="+mn-lt"/>
                <a:ea typeface="+mj-ea"/>
                <a:cs typeface="+mj-cs"/>
              </a:rPr>
              <a:t>HBV </a:t>
            </a:r>
            <a:r>
              <a:rPr kumimoji="0" lang="tr-TR" altLang="tr-TR" sz="2800" b="1" i="0" u="none" strike="noStrike" kern="1200" cap="none" spc="0" normalizeH="0" baseline="0" noProof="0" dirty="0" err="1">
                <a:ln>
                  <a:noFill/>
                </a:ln>
                <a:solidFill>
                  <a:schemeClr val="tx1"/>
                </a:solidFill>
                <a:effectLst/>
                <a:uLnTx/>
                <a:uFillTx/>
                <a:latin typeface="+mn-lt"/>
                <a:ea typeface="+mj-ea"/>
                <a:cs typeface="+mj-cs"/>
              </a:rPr>
              <a:t>Reaktivasyon</a:t>
            </a:r>
            <a:r>
              <a:rPr kumimoji="0" lang="tr-TR" altLang="tr-TR" sz="2800" b="1" i="0" u="none" strike="noStrike" kern="1200" cap="none" spc="0" normalizeH="0" baseline="0" noProof="0" dirty="0">
                <a:ln>
                  <a:noFill/>
                </a:ln>
                <a:solidFill>
                  <a:schemeClr val="tx1"/>
                </a:solidFill>
                <a:effectLst/>
                <a:uLnTx/>
                <a:uFillTx/>
                <a:latin typeface="+mn-lt"/>
                <a:ea typeface="+mj-ea"/>
                <a:cs typeface="+mj-cs"/>
              </a:rPr>
              <a:t> Nedenleri</a:t>
            </a:r>
            <a:endParaRPr kumimoji="0" lang="tr-TR" altLang="tr-TR" sz="2800" b="1" i="0" u="none" strike="noStrike" kern="1200" cap="none" spc="0" normalizeH="0" baseline="0" noProof="0" dirty="0">
              <a:ln>
                <a:noFill/>
              </a:ln>
              <a:solidFill>
                <a:schemeClr val="tx1"/>
              </a:solidFill>
              <a:effectLst/>
              <a:uLnTx/>
              <a:uFillTx/>
              <a:latin typeface="+mn-lt"/>
              <a:ea typeface="+mj-ea"/>
              <a:cs typeface="+mj-cs"/>
            </a:endParaRPr>
          </a:p>
        </p:txBody>
      </p:sp>
      <p:sp>
        <p:nvSpPr>
          <p:cNvPr id="2" name="Konuşma Balonu: Köşeleri Yuvarlanmış Dikdörtgen 1"/>
          <p:cNvSpPr/>
          <p:nvPr/>
        </p:nvSpPr>
        <p:spPr>
          <a:xfrm>
            <a:off x="1722438" y="817563"/>
            <a:ext cx="6964363" cy="4027488"/>
          </a:xfrm>
          <a:prstGeom prst="wedgeRoundRectCallout">
            <a:avLst>
              <a:gd name="adj1" fmla="val -679"/>
              <a:gd name="adj2" fmla="val 69288"/>
              <a:gd name="adj3" fmla="val 16667"/>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Char char="•"/>
              <a:defRPr/>
            </a:pPr>
            <a:r>
              <a:rPr kumimoji="0" lang="tr-TR" sz="2400" b="0" i="0" u="none" strike="noStrike" kern="1200" cap="none" spc="0" normalizeH="0" baseline="0" noProof="0" dirty="0" err="1">
                <a:ln>
                  <a:noFill/>
                </a:ln>
                <a:solidFill>
                  <a:schemeClr val="bg1"/>
                </a:solidFill>
                <a:effectLst/>
                <a:uLnTx/>
                <a:uFillTx/>
                <a:latin typeface="+mn-lt"/>
                <a:ea typeface="+mn-ea"/>
                <a:cs typeface="+mn-cs"/>
              </a:rPr>
              <a:t>İmmünosüprese</a:t>
            </a:r>
            <a:r>
              <a:rPr kumimoji="0" lang="tr-TR" sz="2400" b="0" i="0" u="none" strike="noStrike" kern="1200" cap="none" spc="0" normalizeH="0" baseline="0" noProof="0" dirty="0">
                <a:ln>
                  <a:noFill/>
                </a:ln>
                <a:solidFill>
                  <a:schemeClr val="bg1"/>
                </a:solidFill>
                <a:effectLst/>
                <a:uLnTx/>
                <a:uFillTx/>
                <a:latin typeface="+mn-lt"/>
                <a:ea typeface="+mn-ea"/>
                <a:cs typeface="+mn-cs"/>
              </a:rPr>
              <a:t> konak (</a:t>
            </a:r>
            <a:r>
              <a:rPr kumimoji="0" lang="tr-TR" sz="2400" b="0" i="0" u="none" strike="noStrike" kern="1200" cap="none" spc="0" normalizeH="0" baseline="0" noProof="0" dirty="0" err="1">
                <a:ln>
                  <a:noFill/>
                </a:ln>
                <a:solidFill>
                  <a:schemeClr val="bg1"/>
                </a:solidFill>
                <a:effectLst/>
                <a:uLnTx/>
                <a:uFillTx/>
                <a:latin typeface="+mn-lt"/>
                <a:ea typeface="+mn-ea"/>
                <a:cs typeface="+mn-cs"/>
              </a:rPr>
              <a:t>Malignite</a:t>
            </a:r>
            <a:r>
              <a:rPr kumimoji="0" lang="tr-TR" sz="2400" b="0" i="0" u="none" strike="noStrike" kern="1200" cap="none" spc="0" normalizeH="0" baseline="0" noProof="0" dirty="0">
                <a:ln>
                  <a:noFill/>
                </a:ln>
                <a:solidFill>
                  <a:schemeClr val="bg1"/>
                </a:solidFill>
                <a:effectLst/>
                <a:uLnTx/>
                <a:uFillTx/>
                <a:latin typeface="+mn-lt"/>
                <a:ea typeface="+mn-ea"/>
                <a:cs typeface="+mn-cs"/>
              </a:rPr>
              <a:t>, KT vb.)</a:t>
            </a:r>
            <a:endParaRPr kumimoji="0" lang="tr-T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Char char="•"/>
              <a:defRPr/>
            </a:pPr>
            <a:r>
              <a:rPr kumimoji="0" lang="tr-TR" altLang="tr-TR" sz="2400" b="0" i="0" u="none" strike="noStrike" kern="1200" cap="none" spc="0" normalizeH="0" baseline="0" noProof="0" dirty="0">
                <a:ln>
                  <a:noFill/>
                </a:ln>
                <a:solidFill>
                  <a:schemeClr val="bg1"/>
                </a:solidFill>
                <a:effectLst/>
                <a:uLnTx/>
                <a:uFillTx/>
                <a:latin typeface="+mn-lt"/>
                <a:ea typeface="MS PGothic" panose="020B0600070205080204" pitchFamily="34" charset="-128"/>
                <a:cs typeface="+mn-cs"/>
              </a:rPr>
              <a:t>Solid organ veya kemik iliği nakli olanlar</a:t>
            </a:r>
            <a:endParaRPr kumimoji="0" lang="tr-T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Char char="•"/>
              <a:defRPr/>
            </a:pPr>
            <a:r>
              <a:rPr kumimoji="0" lang="tr-TR" sz="2400" b="0" i="0" u="none" strike="noStrike" kern="1200" cap="none" spc="0" normalizeH="0" baseline="0" noProof="0" dirty="0">
                <a:ln>
                  <a:noFill/>
                </a:ln>
                <a:solidFill>
                  <a:schemeClr val="bg1"/>
                </a:solidFill>
                <a:effectLst/>
                <a:uLnTx/>
                <a:uFillTx/>
                <a:latin typeface="+mn-lt"/>
                <a:ea typeface="+mn-ea"/>
                <a:cs typeface="+mn-cs"/>
              </a:rPr>
              <a:t>Cerrahi, stres</a:t>
            </a:r>
            <a:endParaRPr kumimoji="0" lang="tr-T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Char char="•"/>
              <a:defRPr/>
            </a:pPr>
            <a:r>
              <a:rPr kumimoji="0" lang="tr-TR" sz="2400" b="0" i="0" u="none" strike="noStrike" kern="1200" cap="none" spc="0" normalizeH="0" baseline="0" noProof="0" dirty="0" err="1">
                <a:ln>
                  <a:noFill/>
                </a:ln>
                <a:solidFill>
                  <a:schemeClr val="bg1"/>
                </a:solidFill>
                <a:effectLst/>
                <a:uLnTx/>
                <a:uFillTx/>
                <a:latin typeface="+mn-lt"/>
                <a:ea typeface="+mn-ea"/>
                <a:cs typeface="+mn-cs"/>
              </a:rPr>
              <a:t>Sitotoksik</a:t>
            </a:r>
            <a:r>
              <a:rPr kumimoji="0" lang="tr-TR" sz="2400" b="0" i="0" u="none" strike="noStrike" kern="1200" cap="none" spc="0" normalizeH="0" baseline="0" noProof="0" dirty="0">
                <a:ln>
                  <a:noFill/>
                </a:ln>
                <a:solidFill>
                  <a:schemeClr val="bg1"/>
                </a:solidFill>
                <a:effectLst/>
                <a:uLnTx/>
                <a:uFillTx/>
                <a:latin typeface="+mn-lt"/>
                <a:ea typeface="+mn-ea"/>
                <a:cs typeface="+mn-cs"/>
              </a:rPr>
              <a:t> kemoterapi veya </a:t>
            </a:r>
            <a:r>
              <a:rPr kumimoji="0" lang="tr-TR" sz="2400" b="0" i="0" u="none" strike="noStrike" kern="1200" cap="none" spc="0" normalizeH="0" baseline="0" noProof="0" dirty="0" err="1">
                <a:ln>
                  <a:noFill/>
                </a:ln>
                <a:solidFill>
                  <a:schemeClr val="bg1"/>
                </a:solidFill>
                <a:effectLst/>
                <a:uLnTx/>
                <a:uFillTx/>
                <a:latin typeface="+mn-lt"/>
                <a:ea typeface="+mn-ea"/>
                <a:cs typeface="+mn-cs"/>
              </a:rPr>
              <a:t>immünosüpresif</a:t>
            </a:r>
            <a:r>
              <a:rPr kumimoji="0" lang="tr-TR" sz="2400" b="0" i="0" u="none" strike="noStrike" kern="1200" cap="none" spc="0" normalizeH="0" baseline="0" noProof="0" dirty="0">
                <a:ln>
                  <a:noFill/>
                </a:ln>
                <a:solidFill>
                  <a:schemeClr val="bg1"/>
                </a:solidFill>
                <a:effectLst/>
                <a:uLnTx/>
                <a:uFillTx/>
                <a:latin typeface="+mn-lt"/>
                <a:ea typeface="+mn-ea"/>
                <a:cs typeface="+mn-cs"/>
              </a:rPr>
              <a:t> tedavi</a:t>
            </a:r>
            <a:endParaRPr kumimoji="0" lang="tr-T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Char char="•"/>
              <a:defRPr/>
            </a:pPr>
            <a:r>
              <a:rPr kumimoji="0" lang="tr-TR" sz="2400" b="0" i="0" u="none" strike="noStrike" kern="1200" cap="none" spc="0" normalizeH="0" baseline="0" noProof="0" dirty="0">
                <a:ln>
                  <a:noFill/>
                </a:ln>
                <a:solidFill>
                  <a:schemeClr val="bg1"/>
                </a:solidFill>
                <a:effectLst/>
                <a:uLnTx/>
                <a:uFillTx/>
                <a:latin typeface="+mn-lt"/>
                <a:ea typeface="+mn-ea"/>
                <a:cs typeface="+mn-cs"/>
              </a:rPr>
              <a:t>Gebelik</a:t>
            </a:r>
            <a:endParaRPr kumimoji="0" lang="tr-T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Char char="•"/>
              <a:defRPr/>
            </a:pPr>
            <a:r>
              <a:rPr kumimoji="0" lang="tr-TR" sz="2400" b="0" i="0" u="none" strike="noStrike" kern="1200" cap="none" spc="0" normalizeH="0" baseline="0" noProof="0" dirty="0" err="1">
                <a:ln>
                  <a:noFill/>
                </a:ln>
                <a:solidFill>
                  <a:schemeClr val="bg1"/>
                </a:solidFill>
                <a:effectLst/>
                <a:uLnTx/>
                <a:uFillTx/>
                <a:latin typeface="+mn-lt"/>
                <a:ea typeface="+mn-ea"/>
                <a:cs typeface="+mn-cs"/>
              </a:rPr>
              <a:t>Süperinfeksiyonlar</a:t>
            </a:r>
            <a:r>
              <a:rPr kumimoji="0" lang="tr-TR" sz="2400" b="0" i="0" u="none" strike="noStrike" kern="1200" cap="none" spc="0" normalizeH="0" baseline="0" noProof="0" dirty="0">
                <a:ln>
                  <a:noFill/>
                </a:ln>
                <a:solidFill>
                  <a:schemeClr val="bg1"/>
                </a:solidFill>
                <a:effectLst/>
                <a:uLnTx/>
                <a:uFillTx/>
                <a:latin typeface="+mn-lt"/>
                <a:ea typeface="+mn-ea"/>
                <a:cs typeface="+mn-cs"/>
              </a:rPr>
              <a:t> ve HIV/HCV </a:t>
            </a:r>
            <a:r>
              <a:rPr kumimoji="0" lang="tr-TR" sz="2400" b="0" i="0" u="none" strike="noStrike" kern="1200" cap="none" spc="0" normalizeH="0" baseline="0" noProof="0" dirty="0" err="1">
                <a:ln>
                  <a:noFill/>
                </a:ln>
                <a:solidFill>
                  <a:schemeClr val="bg1"/>
                </a:solidFill>
                <a:effectLst/>
                <a:uLnTx/>
                <a:uFillTx/>
                <a:latin typeface="+mn-lt"/>
                <a:ea typeface="+mn-ea"/>
                <a:cs typeface="+mn-cs"/>
              </a:rPr>
              <a:t>koinfeksiyonu</a:t>
            </a:r>
            <a:endParaRPr kumimoji="0" lang="tr-TR" sz="24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2 Marcador de contenido"/>
          <p:cNvSpPr txBox="1"/>
          <p:nvPr/>
        </p:nvSpPr>
        <p:spPr>
          <a:xfrm>
            <a:off x="1403350" y="1196975"/>
            <a:ext cx="5976938" cy="4508500"/>
          </a:xfrm>
          <a:prstGeom prst="rect">
            <a:avLst/>
          </a:prstGeom>
        </p:spPr>
        <p:txBody>
          <a:bodyPr lIns="68580" tIns="34290" rIns="68580" bIns="3429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685800" rtl="0" eaLnBrk="1" fontAlgn="auto" latinLnBrk="0" hangingPunct="1">
              <a:lnSpc>
                <a:spcPct val="130000"/>
              </a:lnSpc>
              <a:spcBef>
                <a:spcPts val="750"/>
              </a:spcBef>
              <a:spcAft>
                <a:spcPts val="0"/>
              </a:spcAft>
              <a:buClrTx/>
              <a:buSzTx/>
              <a:buFont typeface="Wingdings" panose="05000000000000000000" pitchFamily="2" charset="2"/>
              <a:buChar char="Ø"/>
              <a:defRPr/>
            </a:pPr>
            <a:r>
              <a:rPr kumimoji="0" lang="tr-TR" altLang="en-US" sz="2400" b="0" i="0" u="none" strike="noStrike" kern="1200" cap="none" spc="0" normalizeH="0" baseline="0" noProof="0" dirty="0">
                <a:ln>
                  <a:noFill/>
                </a:ln>
                <a:solidFill>
                  <a:schemeClr val="tx1"/>
                </a:solidFill>
                <a:effectLst/>
                <a:uLnTx/>
                <a:uFillTx/>
                <a:latin typeface="+mn-lt"/>
                <a:ea typeface="+mn-ea"/>
                <a:cs typeface="+mn-cs"/>
              </a:rPr>
              <a:t>Kemik iliği transplantasyonu		</a:t>
            </a:r>
            <a:endParaRPr kumimoji="0" lang="tr-TR" altLang="en-US" sz="24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685800" rtl="0" eaLnBrk="1" fontAlgn="auto" latinLnBrk="0" hangingPunct="1">
              <a:lnSpc>
                <a:spcPct val="130000"/>
              </a:lnSpc>
              <a:spcBef>
                <a:spcPts val="750"/>
              </a:spcBef>
              <a:spcAft>
                <a:spcPts val="0"/>
              </a:spcAft>
              <a:buClrTx/>
              <a:buSzTx/>
              <a:buFont typeface="Wingdings" panose="05000000000000000000" pitchFamily="2" charset="2"/>
              <a:buChar char="Ø"/>
              <a:defRPr/>
            </a:pPr>
            <a:r>
              <a:rPr kumimoji="0" lang="tr-TR" altLang="en-US" sz="2400" b="0" i="0" u="none" strike="noStrike" kern="1200" cap="none" spc="0" normalizeH="0" baseline="0" noProof="0" dirty="0">
                <a:ln>
                  <a:noFill/>
                </a:ln>
                <a:solidFill>
                  <a:schemeClr val="tx1"/>
                </a:solidFill>
                <a:effectLst/>
                <a:uLnTx/>
                <a:uFillTx/>
                <a:latin typeface="+mn-lt"/>
                <a:ea typeface="+mn-ea"/>
                <a:cs typeface="+mn-cs"/>
              </a:rPr>
              <a:t>Organ transplantasyonu</a:t>
            </a:r>
            <a:r>
              <a:rPr kumimoji="0" lang="tr-TR" altLang="en-US" sz="2200" b="0" i="0" u="none" strike="noStrike" kern="1200" cap="none" spc="0" normalizeH="0" baseline="0" noProof="0" dirty="0">
                <a:ln>
                  <a:noFill/>
                </a:ln>
                <a:solidFill>
                  <a:schemeClr val="tx1"/>
                </a:solidFill>
                <a:effectLst/>
                <a:uLnTx/>
                <a:uFillTx/>
                <a:latin typeface="+mn-lt"/>
                <a:ea typeface="+mn-ea"/>
                <a:cs typeface="+mn-cs"/>
              </a:rPr>
              <a:t>			</a:t>
            </a:r>
            <a:endParaRPr kumimoji="0" lang="tr-TR" altLang="en-US" sz="22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685800" rtl="0" eaLnBrk="1" fontAlgn="auto" latinLnBrk="0" hangingPunct="1">
              <a:lnSpc>
                <a:spcPct val="130000"/>
              </a:lnSpc>
              <a:spcBef>
                <a:spcPts val="750"/>
              </a:spcBef>
              <a:spcAft>
                <a:spcPts val="0"/>
              </a:spcAft>
              <a:buClrTx/>
              <a:buSzTx/>
              <a:buFont typeface="Wingdings" panose="05000000000000000000" pitchFamily="2" charset="2"/>
              <a:buChar char="Ø"/>
              <a:defRPr/>
            </a:pPr>
            <a:r>
              <a:rPr kumimoji="0" lang="tr-TR" altLang="en-US" sz="2200" b="0" i="0" u="none" strike="noStrike" kern="1200" cap="none" spc="0" normalizeH="0" baseline="0" noProof="0" dirty="0" err="1">
                <a:ln>
                  <a:noFill/>
                </a:ln>
                <a:solidFill>
                  <a:schemeClr val="tx1"/>
                </a:solidFill>
                <a:effectLst/>
                <a:uLnTx/>
                <a:uFillTx/>
                <a:latin typeface="+mn-lt"/>
                <a:ea typeface="+mn-ea"/>
                <a:cs typeface="+mn-cs"/>
              </a:rPr>
              <a:t>Lenfoma</a:t>
            </a:r>
            <a:r>
              <a:rPr kumimoji="0" lang="tr-TR" altLang="en-US" sz="2200" b="0" i="0" u="none" strike="noStrike" kern="1200" cap="none" spc="0" normalizeH="0" baseline="0" noProof="0" dirty="0">
                <a:ln>
                  <a:noFill/>
                </a:ln>
                <a:solidFill>
                  <a:schemeClr val="tx1"/>
                </a:solidFill>
                <a:effectLst/>
                <a:uLnTx/>
                <a:uFillTx/>
                <a:latin typeface="+mn-lt"/>
                <a:ea typeface="+mn-ea"/>
                <a:cs typeface="+mn-cs"/>
              </a:rPr>
              <a:t> 				</a:t>
            </a:r>
            <a:endParaRPr kumimoji="0" lang="tr-TR" altLang="en-US" sz="22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685800" rtl="0" eaLnBrk="1" fontAlgn="auto" latinLnBrk="0" hangingPunct="1">
              <a:lnSpc>
                <a:spcPct val="130000"/>
              </a:lnSpc>
              <a:spcBef>
                <a:spcPts val="750"/>
              </a:spcBef>
              <a:spcAft>
                <a:spcPts val="0"/>
              </a:spcAft>
              <a:buClrTx/>
              <a:buSzTx/>
              <a:buFont typeface="Wingdings" panose="05000000000000000000" pitchFamily="2" charset="2"/>
              <a:buChar char="Ø"/>
              <a:defRPr/>
            </a:pPr>
            <a:r>
              <a:rPr kumimoji="0" lang="tr-TR" altLang="en-US" sz="2200" b="0" i="0" u="none" strike="noStrike" kern="1200" cap="none" spc="0" normalizeH="0" baseline="0" noProof="0" dirty="0">
                <a:ln>
                  <a:noFill/>
                </a:ln>
                <a:solidFill>
                  <a:schemeClr val="tx1"/>
                </a:solidFill>
                <a:effectLst/>
                <a:uLnTx/>
                <a:uFillTx/>
                <a:latin typeface="+mn-lt"/>
                <a:ea typeface="+mn-ea"/>
                <a:cs typeface="+mn-cs"/>
              </a:rPr>
              <a:t>Lösemi					</a:t>
            </a:r>
            <a:endParaRPr kumimoji="0" lang="tr-TR" altLang="en-US" sz="22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685800" rtl="0" eaLnBrk="1" fontAlgn="auto" latinLnBrk="0" hangingPunct="1">
              <a:lnSpc>
                <a:spcPct val="130000"/>
              </a:lnSpc>
              <a:spcBef>
                <a:spcPts val="750"/>
              </a:spcBef>
              <a:spcAft>
                <a:spcPts val="0"/>
              </a:spcAft>
              <a:buClrTx/>
              <a:buSzTx/>
              <a:buFont typeface="Wingdings" panose="05000000000000000000" pitchFamily="2" charset="2"/>
              <a:buChar char="Ø"/>
              <a:defRPr/>
            </a:pPr>
            <a:r>
              <a:rPr kumimoji="0" lang="tr-TR" altLang="en-US" sz="2200" b="0" i="0" u="none" strike="noStrike" kern="1200" cap="none" spc="0" normalizeH="0" baseline="0" noProof="0" dirty="0">
                <a:ln>
                  <a:noFill/>
                </a:ln>
                <a:solidFill>
                  <a:schemeClr val="tx1"/>
                </a:solidFill>
                <a:effectLst/>
                <a:uLnTx/>
                <a:uFillTx/>
                <a:latin typeface="+mn-lt"/>
                <a:ea typeface="+mn-ea"/>
                <a:cs typeface="+mn-cs"/>
              </a:rPr>
              <a:t>Miyelom 					</a:t>
            </a:r>
            <a:endParaRPr kumimoji="0" lang="tr-TR" altLang="en-US" sz="22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685800" rtl="0" eaLnBrk="1" fontAlgn="auto" latinLnBrk="0" hangingPunct="1">
              <a:lnSpc>
                <a:spcPct val="130000"/>
              </a:lnSpc>
              <a:spcBef>
                <a:spcPts val="750"/>
              </a:spcBef>
              <a:spcAft>
                <a:spcPts val="0"/>
              </a:spcAft>
              <a:buClrTx/>
              <a:buSzTx/>
              <a:buFont typeface="Wingdings" panose="05000000000000000000" pitchFamily="2" charset="2"/>
              <a:buChar char="Ø"/>
              <a:defRPr/>
            </a:pPr>
            <a:r>
              <a:rPr kumimoji="0" lang="tr-TR" altLang="en-US" sz="1900" b="0" i="0" u="none" strike="noStrike" kern="1200" cap="none" spc="0" normalizeH="0" baseline="0" noProof="0" dirty="0">
                <a:ln>
                  <a:noFill/>
                </a:ln>
                <a:solidFill>
                  <a:schemeClr val="tx1"/>
                </a:solidFill>
                <a:effectLst/>
                <a:uLnTx/>
                <a:uFillTx/>
                <a:latin typeface="+mn-lt"/>
                <a:ea typeface="+mn-ea"/>
                <a:cs typeface="+mn-cs"/>
              </a:rPr>
              <a:t>Sistemik infeksiyonu olan kanser hastaları (HIV, HCV)</a:t>
            </a:r>
            <a:endParaRPr kumimoji="0" lang="tr-TR" altLang="en-US" sz="19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685800" rtl="0" eaLnBrk="1" fontAlgn="auto" latinLnBrk="0" hangingPunct="1">
              <a:lnSpc>
                <a:spcPct val="130000"/>
              </a:lnSpc>
              <a:spcBef>
                <a:spcPts val="750"/>
              </a:spcBef>
              <a:spcAft>
                <a:spcPts val="0"/>
              </a:spcAft>
              <a:buClrTx/>
              <a:buSzTx/>
              <a:buFont typeface="Wingdings" panose="05000000000000000000" pitchFamily="2" charset="2"/>
              <a:buChar char="Ø"/>
              <a:defRPr/>
            </a:pPr>
            <a:r>
              <a:rPr kumimoji="0" lang="tr-TR" altLang="en-US" sz="1900" b="0" i="0" u="none" strike="noStrike" kern="1200" cap="none" spc="0" normalizeH="0" baseline="0" noProof="0" dirty="0" err="1">
                <a:ln>
                  <a:noFill/>
                </a:ln>
                <a:solidFill>
                  <a:schemeClr val="tx1"/>
                </a:solidFill>
                <a:effectLst/>
                <a:uLnTx/>
                <a:uFillTx/>
                <a:latin typeface="+mn-lt"/>
                <a:ea typeface="+mn-ea"/>
                <a:cs typeface="+mn-cs"/>
              </a:rPr>
              <a:t>Otoimmün</a:t>
            </a:r>
            <a:r>
              <a:rPr kumimoji="0" lang="tr-TR" altLang="en-US" sz="1900" b="0" i="0" u="none" strike="noStrike" kern="1200" cap="none" spc="0" normalizeH="0" baseline="0" noProof="0" dirty="0">
                <a:ln>
                  <a:noFill/>
                </a:ln>
                <a:solidFill>
                  <a:schemeClr val="tx1"/>
                </a:solidFill>
                <a:effectLst/>
                <a:uLnTx/>
                <a:uFillTx/>
                <a:latin typeface="+mn-lt"/>
                <a:ea typeface="+mn-ea"/>
                <a:cs typeface="+mn-cs"/>
              </a:rPr>
              <a:t> hastalıklar				</a:t>
            </a:r>
            <a:endParaRPr kumimoji="0" lang="tr-TR" altLang="en-US" sz="19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685800" rtl="0" eaLnBrk="1" fontAlgn="auto" latinLnBrk="0" hangingPunct="1">
              <a:lnSpc>
                <a:spcPct val="130000"/>
              </a:lnSpc>
              <a:spcBef>
                <a:spcPts val="750"/>
              </a:spcBef>
              <a:spcAft>
                <a:spcPts val="0"/>
              </a:spcAft>
              <a:buClrTx/>
              <a:buSzTx/>
              <a:buFont typeface="Wingdings" panose="05000000000000000000" pitchFamily="2" charset="2"/>
              <a:buChar char="Ø"/>
              <a:defRPr/>
            </a:pPr>
            <a:r>
              <a:rPr kumimoji="0" lang="tr-TR" altLang="en-US" sz="1800" b="0" i="0" u="none" strike="noStrike" kern="1200" cap="none" spc="0" normalizeH="0" baseline="0" noProof="0" dirty="0" err="1">
                <a:ln>
                  <a:noFill/>
                </a:ln>
                <a:solidFill>
                  <a:schemeClr val="tx1"/>
                </a:solidFill>
                <a:effectLst/>
                <a:uLnTx/>
                <a:uFillTx/>
                <a:latin typeface="+mn-lt"/>
                <a:ea typeface="+mn-ea"/>
                <a:cs typeface="+mn-cs"/>
              </a:rPr>
              <a:t>İnflamatuvar</a:t>
            </a:r>
            <a:r>
              <a:rPr kumimoji="0" lang="tr-TR" altLang="en-US" sz="1800" b="0" i="0" u="none" strike="noStrike" kern="1200" cap="none" spc="0" normalizeH="0" baseline="0" noProof="0" dirty="0">
                <a:ln>
                  <a:noFill/>
                </a:ln>
                <a:solidFill>
                  <a:schemeClr val="tx1"/>
                </a:solidFill>
                <a:effectLst/>
                <a:uLnTx/>
                <a:uFillTx/>
                <a:latin typeface="+mn-lt"/>
                <a:ea typeface="+mn-ea"/>
                <a:cs typeface="+mn-cs"/>
              </a:rPr>
              <a:t> barsak hastalıkları</a:t>
            </a:r>
            <a:endParaRPr kumimoji="0" lang="tr-TR" altLang="en-US"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685800" rtl="0" eaLnBrk="1" fontAlgn="auto" latinLnBrk="0" hangingPunct="1">
              <a:lnSpc>
                <a:spcPct val="130000"/>
              </a:lnSpc>
              <a:spcBef>
                <a:spcPts val="750"/>
              </a:spcBef>
              <a:spcAft>
                <a:spcPts val="0"/>
              </a:spcAft>
              <a:buClrTx/>
              <a:buSzTx/>
              <a:buFont typeface="Arial" panose="020B0604020202020204" pitchFamily="34" charset="0"/>
              <a:buNone/>
              <a:defRPr/>
            </a:pPr>
            <a:endParaRPr kumimoji="0" lang="tr-TR" altLang="en-US" sz="1350" b="0" i="0" u="none" strike="noStrike" kern="1200" cap="none" spc="0" normalizeH="0" baseline="0" noProof="0" dirty="0">
              <a:ln>
                <a:noFill/>
              </a:ln>
              <a:solidFill>
                <a:srgbClr val="5A5A5E"/>
              </a:solidFill>
              <a:effectLst/>
              <a:uLnTx/>
              <a:uFillTx/>
              <a:latin typeface="Arial" panose="020B0604020202020204" pitchFamily="34" charset="0"/>
              <a:ea typeface="+mn-ea"/>
              <a:cs typeface="+mn-cs"/>
            </a:endParaRPr>
          </a:p>
        </p:txBody>
      </p:sp>
      <p:sp>
        <p:nvSpPr>
          <p:cNvPr id="5" name="Line 5"/>
          <p:cNvSpPr>
            <a:spLocks noChangeShapeType="1"/>
          </p:cNvSpPr>
          <p:nvPr/>
        </p:nvSpPr>
        <p:spPr bwMode="auto">
          <a:xfrm>
            <a:off x="7596188" y="1412875"/>
            <a:ext cx="0" cy="3816350"/>
          </a:xfrm>
          <a:prstGeom prst="line">
            <a:avLst/>
          </a:prstGeom>
          <a:noFill/>
          <a:ln w="38100">
            <a:solidFill>
              <a:srgbClr val="D83648"/>
            </a:solidFill>
            <a:round/>
            <a:tailEnd type="triangl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tr-TR"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756" name="Rectangle 6"/>
          <p:cNvSpPr>
            <a:spLocks noChangeArrowheads="1"/>
          </p:cNvSpPr>
          <p:nvPr/>
        </p:nvSpPr>
        <p:spPr bwMode="auto">
          <a:xfrm rot="5400000">
            <a:off x="6896100" y="3046413"/>
            <a:ext cx="2144713" cy="461963"/>
          </a:xfrm>
          <a:prstGeom prst="rect">
            <a:avLst/>
          </a:prstGeom>
          <a:noFill/>
          <a:ln>
            <a:noFill/>
          </a:ln>
          <a:effec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tr-TR" altLang="en-US" sz="2400" b="1" i="0" u="none" strike="noStrike" kern="1200" cap="none" spc="0" normalizeH="0" baseline="0" noProof="0" dirty="0">
                <a:ln>
                  <a:noFill/>
                </a:ln>
                <a:solidFill>
                  <a:schemeClr val="tx1"/>
                </a:solidFill>
                <a:effectLst/>
                <a:uLnTx/>
                <a:uFillTx/>
                <a:latin typeface="+mn-lt"/>
                <a:ea typeface="+mn-ea"/>
                <a:cs typeface="+mn-cs"/>
              </a:rPr>
              <a:t>Azalan risk</a:t>
            </a:r>
            <a:endParaRPr kumimoji="0" lang="tr-TR" altLang="en-US" sz="2400" b="1" i="0" u="none" strike="noStrike" kern="1200" cap="none" spc="0" normalizeH="0" baseline="0" noProof="0" dirty="0">
              <a:ln>
                <a:noFill/>
              </a:ln>
              <a:solidFill>
                <a:schemeClr val="tx1"/>
              </a:solidFill>
              <a:effectLst/>
              <a:uLnTx/>
              <a:uFillTx/>
              <a:latin typeface="+mn-lt"/>
              <a:ea typeface="+mn-ea"/>
              <a:cs typeface="+mn-cs"/>
            </a:endParaRPr>
          </a:p>
        </p:txBody>
      </p:sp>
      <p:sp>
        <p:nvSpPr>
          <p:cNvPr id="50181" name="Footer Placeholder 4"/>
          <p:cNvSpPr txBox="1"/>
          <p:nvPr/>
        </p:nvSpPr>
        <p:spPr>
          <a:xfrm>
            <a:off x="3419475" y="6021388"/>
            <a:ext cx="5329238" cy="322262"/>
          </a:xfrm>
          <a:prstGeom prst="rect">
            <a:avLst/>
          </a:prstGeom>
          <a:noFill/>
          <a:ln w="9525">
            <a:noFill/>
          </a:ln>
        </p:spPr>
        <p:txBody>
          <a:bodyPr lIns="0" tIns="0" rIns="0" bIns="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r" defTabSz="685800" eaLnBrk="1" hangingPunct="1">
              <a:spcBef>
                <a:spcPct val="50000"/>
              </a:spcBef>
              <a:buFontTx/>
              <a:buNone/>
            </a:pPr>
            <a:r>
              <a:rPr lang="tr-TR" altLang="en-US" sz="1600" dirty="0">
                <a:cs typeface="Calibri" panose="020F0502020204030204" pitchFamily="34" charset="0"/>
              </a:rPr>
              <a:t>Alonso M. et al. </a:t>
            </a:r>
            <a:r>
              <a:rPr lang="tr-TR" altLang="en-US" sz="1600" i="1" dirty="0">
                <a:cs typeface="Calibri" panose="020F0502020204030204" pitchFamily="34" charset="0"/>
              </a:rPr>
              <a:t>World J Gastroenterology</a:t>
            </a:r>
            <a:r>
              <a:rPr lang="tr-TR" altLang="en-US" sz="1600" dirty="0">
                <a:cs typeface="Calibri" panose="020F0502020204030204" pitchFamily="34" charset="0"/>
              </a:rPr>
              <a:t>. 2011;17: 1531-7.</a:t>
            </a:r>
            <a:endParaRPr lang="tr-TR" altLang="en-US" sz="1600" dirty="0">
              <a:ea typeface="Calibri" panose="020F0502020204030204" pitchFamily="34" charset="0"/>
            </a:endParaRPr>
          </a:p>
        </p:txBody>
      </p:sp>
      <p:sp>
        <p:nvSpPr>
          <p:cNvPr id="50182" name="Rectangle 7"/>
          <p:cNvSpPr/>
          <p:nvPr/>
        </p:nvSpPr>
        <p:spPr>
          <a:xfrm>
            <a:off x="2124075" y="368300"/>
            <a:ext cx="4608513" cy="461963"/>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tr-TR" altLang="en-US" sz="2400" b="1" dirty="0">
                <a:cs typeface="Calibri" panose="020F0502020204030204" pitchFamily="34" charset="0"/>
              </a:rPr>
              <a:t>Hastalık ve HBV Reaktivasyon Riski</a:t>
            </a:r>
            <a:endParaRPr lang="tr-TR" altLang="tr-TR" sz="2400" dirty="0">
              <a:ea typeface="Calibri" panose="020F050202020403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8" name="Rectangle 1"/>
          <p:cNvSpPr/>
          <p:nvPr/>
        </p:nvSpPr>
        <p:spPr>
          <a:xfrm>
            <a:off x="611188" y="1196975"/>
            <a:ext cx="7921625" cy="547846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a:lnSpc>
                <a:spcPct val="150000"/>
              </a:lnSpc>
              <a:spcBef>
                <a:spcPct val="0"/>
              </a:spcBef>
              <a:buFontTx/>
              <a:buNone/>
            </a:pPr>
            <a:r>
              <a:rPr lang="tr-TR" altLang="tr-TR" sz="2000" b="1" dirty="0">
                <a:cs typeface="Calibri" panose="020F0502020204030204" pitchFamily="34" charset="0"/>
              </a:rPr>
              <a:t>1.  </a:t>
            </a:r>
            <a:r>
              <a:rPr lang="tr-TR" altLang="tr-TR" sz="2000" dirty="0">
                <a:cs typeface="Calibri" panose="020F0502020204030204" pitchFamily="34" charset="0"/>
              </a:rPr>
              <a:t>Hastalığın patogenezinde yeri olan </a:t>
            </a:r>
            <a:r>
              <a:rPr lang="tr-TR" altLang="tr-TR" sz="2000" b="1" dirty="0">
                <a:cs typeface="Calibri" panose="020F0502020204030204" pitchFamily="34" charset="0"/>
              </a:rPr>
              <a:t>sitokinin</a:t>
            </a:r>
            <a:r>
              <a:rPr lang="tr-TR" altLang="tr-TR" sz="2000" dirty="0">
                <a:cs typeface="Calibri" panose="020F0502020204030204" pitchFamily="34" charset="0"/>
              </a:rPr>
              <a:t> etkisini bloke edenler</a:t>
            </a:r>
            <a:endParaRPr lang="tr-TR" altLang="tr-TR" sz="2000" dirty="0">
              <a:cs typeface="Calibri" panose="020F0502020204030204" pitchFamily="34" charset="0"/>
            </a:endParaRPr>
          </a:p>
          <a:p>
            <a:pPr marL="1000125" lvl="1" indent="-257175" algn="just">
              <a:lnSpc>
                <a:spcPct val="150000"/>
              </a:lnSpc>
              <a:spcBef>
                <a:spcPct val="0"/>
              </a:spcBef>
              <a:buFont typeface="Wingdings" panose="05000000000000000000" pitchFamily="2" charset="2"/>
              <a:buChar char="ü"/>
            </a:pPr>
            <a:r>
              <a:rPr lang="tr-TR" altLang="tr-TR" sz="2000" dirty="0">
                <a:cs typeface="Calibri" panose="020F0502020204030204" pitchFamily="34" charset="0"/>
              </a:rPr>
              <a:t>Anti-</a:t>
            </a:r>
            <a:r>
              <a:rPr lang="tr-TR" altLang="tr-TR" sz="2000" b="1" dirty="0">
                <a:cs typeface="Calibri" panose="020F0502020204030204" pitchFamily="34" charset="0"/>
              </a:rPr>
              <a:t>TNF </a:t>
            </a:r>
            <a:r>
              <a:rPr lang="tr-TR" altLang="tr-TR" sz="2000" dirty="0">
                <a:cs typeface="Calibri" panose="020F0502020204030204" pitchFamily="34" charset="0"/>
              </a:rPr>
              <a:t>ajanlar</a:t>
            </a:r>
            <a:endParaRPr lang="tr-TR" altLang="tr-TR" sz="2000" dirty="0">
              <a:cs typeface="Calibri" panose="020F0502020204030204" pitchFamily="34" charset="0"/>
            </a:endParaRPr>
          </a:p>
          <a:p>
            <a:pPr marL="1000125" lvl="1" indent="-257175" algn="just">
              <a:lnSpc>
                <a:spcPct val="150000"/>
              </a:lnSpc>
              <a:spcBef>
                <a:spcPct val="0"/>
              </a:spcBef>
              <a:buFont typeface="Wingdings" panose="05000000000000000000" pitchFamily="2" charset="2"/>
              <a:buChar char="ü"/>
            </a:pPr>
            <a:r>
              <a:rPr lang="tr-TR" altLang="tr-TR" sz="2000" b="1" dirty="0">
                <a:cs typeface="Calibri" panose="020F0502020204030204" pitchFamily="34" charset="0"/>
              </a:rPr>
              <a:t>IL-1</a:t>
            </a:r>
            <a:r>
              <a:rPr lang="el-GR" altLang="tr-TR" sz="2000" b="1" dirty="0">
                <a:cs typeface="Calibri" panose="020F0502020204030204" pitchFamily="34" charset="0"/>
              </a:rPr>
              <a:t>β </a:t>
            </a:r>
            <a:r>
              <a:rPr lang="tr-TR" altLang="tr-TR" sz="2000" dirty="0">
                <a:cs typeface="Calibri" panose="020F0502020204030204" pitchFamily="34" charset="0"/>
              </a:rPr>
              <a:t>inhibitörleri (Anakinra)</a:t>
            </a:r>
            <a:endParaRPr lang="tr-TR" altLang="tr-TR" sz="2000" dirty="0">
              <a:cs typeface="Calibri" panose="020F0502020204030204" pitchFamily="34" charset="0"/>
            </a:endParaRPr>
          </a:p>
          <a:p>
            <a:pPr marL="1000125" lvl="1" indent="-257175" algn="just">
              <a:lnSpc>
                <a:spcPct val="150000"/>
              </a:lnSpc>
              <a:spcBef>
                <a:spcPct val="0"/>
              </a:spcBef>
              <a:buFont typeface="Wingdings" panose="05000000000000000000" pitchFamily="2" charset="2"/>
              <a:buChar char="ü"/>
            </a:pPr>
            <a:r>
              <a:rPr lang="tr-TR" altLang="tr-TR" sz="2000" b="1" dirty="0">
                <a:cs typeface="Calibri" panose="020F0502020204030204" pitchFamily="34" charset="0"/>
              </a:rPr>
              <a:t>IL-6R</a:t>
            </a:r>
            <a:r>
              <a:rPr lang="tr-TR" altLang="tr-TR" sz="2000" dirty="0">
                <a:cs typeface="Calibri" panose="020F0502020204030204" pitchFamily="34" charset="0"/>
              </a:rPr>
              <a:t> inhibitörü (Tosilizumab) </a:t>
            </a:r>
            <a:endParaRPr lang="tr-TR" altLang="tr-TR" sz="2000" dirty="0">
              <a:cs typeface="Calibri" panose="020F0502020204030204" pitchFamily="34" charset="0"/>
            </a:endParaRPr>
          </a:p>
          <a:p>
            <a:pPr marL="0" lvl="0" indent="0" algn="just">
              <a:lnSpc>
                <a:spcPct val="150000"/>
              </a:lnSpc>
              <a:spcBef>
                <a:spcPct val="0"/>
              </a:spcBef>
              <a:buFontTx/>
              <a:buNone/>
            </a:pPr>
            <a:r>
              <a:rPr lang="tr-TR" altLang="tr-TR" sz="2000" b="1" dirty="0">
                <a:cs typeface="Calibri" panose="020F0502020204030204" pitchFamily="34" charset="0"/>
              </a:rPr>
              <a:t>2. B lenfositleri </a:t>
            </a:r>
            <a:r>
              <a:rPr lang="tr-TR" altLang="tr-TR" sz="2000" dirty="0">
                <a:cs typeface="Calibri" panose="020F0502020204030204" pitchFamily="34" charset="0"/>
              </a:rPr>
              <a:t>hedef alarak immün yanıtı baskılayanlar</a:t>
            </a:r>
            <a:endParaRPr lang="tr-TR" altLang="tr-TR" sz="2000" dirty="0">
              <a:cs typeface="Calibri" panose="020F0502020204030204" pitchFamily="34" charset="0"/>
            </a:endParaRPr>
          </a:p>
          <a:p>
            <a:pPr marL="0" lvl="0" indent="0" algn="just">
              <a:lnSpc>
                <a:spcPct val="150000"/>
              </a:lnSpc>
              <a:spcBef>
                <a:spcPct val="0"/>
              </a:spcBef>
              <a:buFontTx/>
              <a:buNone/>
            </a:pPr>
            <a:r>
              <a:rPr lang="tr-TR" altLang="tr-TR" sz="2000" b="1" dirty="0">
                <a:cs typeface="Calibri" panose="020F0502020204030204" pitchFamily="34" charset="0"/>
              </a:rPr>
              <a:t>	B </a:t>
            </a:r>
            <a:r>
              <a:rPr lang="tr-TR" altLang="tr-TR" sz="2000" dirty="0">
                <a:cs typeface="Calibri" panose="020F0502020204030204" pitchFamily="34" charset="0"/>
              </a:rPr>
              <a:t>hücre </a:t>
            </a:r>
            <a:r>
              <a:rPr lang="tr-TR" altLang="tr-TR" sz="2000" b="1" dirty="0">
                <a:cs typeface="Calibri" panose="020F0502020204030204" pitchFamily="34" charset="0"/>
              </a:rPr>
              <a:t>delesyonu</a:t>
            </a:r>
            <a:r>
              <a:rPr lang="tr-TR" altLang="tr-TR" sz="2000" dirty="0">
                <a:cs typeface="Calibri" panose="020F0502020204030204" pitchFamily="34" charset="0"/>
              </a:rPr>
              <a:t> yapanlar (Rituksimab) </a:t>
            </a:r>
            <a:endParaRPr lang="tr-TR" altLang="tr-TR" sz="2000" dirty="0">
              <a:cs typeface="Calibri" panose="020F0502020204030204" pitchFamily="34" charset="0"/>
            </a:endParaRPr>
          </a:p>
          <a:p>
            <a:pPr marL="0" lvl="0" indent="0" algn="just">
              <a:lnSpc>
                <a:spcPct val="150000"/>
              </a:lnSpc>
              <a:spcBef>
                <a:spcPct val="0"/>
              </a:spcBef>
              <a:buFontTx/>
              <a:buNone/>
            </a:pPr>
            <a:r>
              <a:rPr lang="tr-TR" altLang="tr-TR" sz="2000" b="1" dirty="0">
                <a:cs typeface="Calibri" panose="020F0502020204030204" pitchFamily="34" charset="0"/>
              </a:rPr>
              <a:t>3. T lenfositlerde </a:t>
            </a:r>
            <a:r>
              <a:rPr lang="tr-TR" altLang="tr-TR" sz="2000" dirty="0">
                <a:cs typeface="Calibri" panose="020F0502020204030204" pitchFamily="34" charset="0"/>
              </a:rPr>
              <a:t>delesyona neden olmaksızın, T lenfosit aktivasyonunda görevli ko-stimülasyon hedef alarak T hücre aktivasyonuyla </a:t>
            </a:r>
            <a:r>
              <a:rPr lang="tr-TR" altLang="tr-TR" sz="2000" b="1" dirty="0">
                <a:cs typeface="Calibri" panose="020F0502020204030204" pitchFamily="34" charset="0"/>
              </a:rPr>
              <a:t>uygunsuz immün </a:t>
            </a:r>
            <a:r>
              <a:rPr lang="tr-TR" altLang="tr-TR" sz="2000" dirty="0">
                <a:cs typeface="Calibri" panose="020F0502020204030204" pitchFamily="34" charset="0"/>
              </a:rPr>
              <a:t>yanıt baskılayanlar</a:t>
            </a:r>
            <a:endParaRPr lang="tr-TR" altLang="tr-TR" sz="2000" dirty="0">
              <a:cs typeface="Calibri" panose="020F0502020204030204" pitchFamily="34" charset="0"/>
            </a:endParaRPr>
          </a:p>
          <a:p>
            <a:pPr marL="0" lvl="0" indent="0" algn="just">
              <a:lnSpc>
                <a:spcPct val="150000"/>
              </a:lnSpc>
              <a:spcBef>
                <a:spcPct val="0"/>
              </a:spcBef>
              <a:buFontTx/>
              <a:buNone/>
            </a:pPr>
            <a:r>
              <a:rPr lang="tr-TR" altLang="tr-TR" sz="2000" dirty="0">
                <a:cs typeface="Calibri" panose="020F0502020204030204" pitchFamily="34" charset="0"/>
              </a:rPr>
              <a:t>	 T hücre ko-stimülasyon inhibitörleri (Abatasept)</a:t>
            </a:r>
            <a:endParaRPr lang="tr-TR" altLang="tr-TR" sz="2000" dirty="0">
              <a:cs typeface="Calibri" panose="020F0502020204030204" pitchFamily="34" charset="0"/>
            </a:endParaRPr>
          </a:p>
          <a:p>
            <a:pPr marL="0" lvl="0" indent="0" algn="just">
              <a:lnSpc>
                <a:spcPct val="150000"/>
              </a:lnSpc>
              <a:spcBef>
                <a:spcPct val="0"/>
              </a:spcBef>
              <a:buFontTx/>
              <a:buNone/>
            </a:pPr>
            <a:endParaRPr lang="tr-TR" altLang="tr-TR" sz="2000" dirty="0">
              <a:cs typeface="Calibri" panose="020F0502020204030204" pitchFamily="34" charset="0"/>
            </a:endParaRPr>
          </a:p>
          <a:p>
            <a:pPr marL="0" lvl="0" indent="0">
              <a:spcBef>
                <a:spcPct val="0"/>
              </a:spcBef>
              <a:buFontTx/>
              <a:buNone/>
            </a:pPr>
            <a:endParaRPr lang="tr-TR" altLang="tr-TR" sz="2000" dirty="0">
              <a:ea typeface="Calibri" panose="020F0502020204030204" pitchFamily="34" charset="0"/>
            </a:endParaRPr>
          </a:p>
        </p:txBody>
      </p:sp>
      <p:sp>
        <p:nvSpPr>
          <p:cNvPr id="51203" name="Metin kutusu 3"/>
          <p:cNvSpPr txBox="1"/>
          <p:nvPr/>
        </p:nvSpPr>
        <p:spPr>
          <a:xfrm>
            <a:off x="1116013" y="349250"/>
            <a:ext cx="6551612" cy="59055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a:lnSpc>
                <a:spcPct val="150000"/>
              </a:lnSpc>
              <a:spcBef>
                <a:spcPct val="0"/>
              </a:spcBef>
              <a:buFontTx/>
              <a:buNone/>
            </a:pPr>
            <a:r>
              <a:rPr lang="tr-TR" altLang="tr-TR" sz="2400" b="1" dirty="0">
                <a:cs typeface="Calibri" panose="020F0502020204030204" pitchFamily="34" charset="0"/>
              </a:rPr>
              <a:t>Biyolojik tedavi ajanları etkilerini nasıl gösterirler?</a:t>
            </a:r>
            <a:endParaRPr lang="tr-TR" altLang="tr-TR" sz="2400" b="1" dirty="0">
              <a:ea typeface="Calibri" panose="020F0502020204030204" pitchFamily="34" charset="0"/>
            </a:endParaRPr>
          </a:p>
        </p:txBody>
      </p:sp>
      <p:sp>
        <p:nvSpPr>
          <p:cNvPr id="51204" name="Metin kutusu 5"/>
          <p:cNvSpPr txBox="1"/>
          <p:nvPr/>
        </p:nvSpPr>
        <p:spPr>
          <a:xfrm>
            <a:off x="3995738" y="6124575"/>
            <a:ext cx="4537075" cy="3683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tr-TR" sz="1600" i="1" dirty="0">
                <a:cs typeface="Calibri" panose="020F0502020204030204" pitchFamily="34" charset="0"/>
              </a:rPr>
              <a:t>Rheumatology</a:t>
            </a:r>
            <a:r>
              <a:rPr lang="en-US" altLang="tr-TR" sz="1600" dirty="0">
                <a:cs typeface="Calibri" panose="020F0502020204030204" pitchFamily="34" charset="0"/>
              </a:rPr>
              <a:t>. 5th ed. Philadelphia; 2015:</a:t>
            </a:r>
            <a:r>
              <a:rPr lang="tr-TR" altLang="tr-TR" sz="1600" dirty="0">
                <a:cs typeface="Calibri" panose="020F0502020204030204" pitchFamily="34" charset="0"/>
              </a:rPr>
              <a:t> </a:t>
            </a:r>
            <a:r>
              <a:rPr lang="en-US" altLang="tr-TR" sz="1600" dirty="0">
                <a:cs typeface="Calibri" panose="020F0502020204030204" pitchFamily="34" charset="0"/>
              </a:rPr>
              <a:t>468–71</a:t>
            </a:r>
            <a:r>
              <a:rPr lang="en-US" altLang="tr-TR" sz="1800" dirty="0">
                <a:latin typeface="Arial" panose="020B0604020202020204" pitchFamily="34" charset="0"/>
              </a:rPr>
              <a:t>. </a:t>
            </a:r>
            <a:endParaRPr lang="tr-TR" altLang="tr-TR" sz="1800"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18">
                                            <p:txEl>
                                              <p:charRg st="152" end="210"/>
                                            </p:txEl>
                                          </p:spTgt>
                                        </p:tgtEl>
                                        <p:attrNameLst>
                                          <p:attrName>style.visibility</p:attrName>
                                        </p:attrNameLst>
                                      </p:cBhvr>
                                      <p:to>
                                        <p:strVal val="visible"/>
                                      </p:to>
                                    </p:set>
                                    <p:animEffect transition="in" filter="fade">
                                      <p:cBhvr>
                                        <p:cTn id="7" dur="1000"/>
                                        <p:tgtEl>
                                          <p:spTgt spid="9218">
                                            <p:txEl>
                                              <p:charRg st="152" end="210"/>
                                            </p:txEl>
                                          </p:spTgt>
                                        </p:tgtEl>
                                      </p:cBhvr>
                                    </p:animEffect>
                                    <p:anim calcmode="lin" valueType="num">
                                      <p:cBhvr>
                                        <p:cTn id="8" dur="1000" fill="hold"/>
                                        <p:tgtEl>
                                          <p:spTgt spid="9218">
                                            <p:txEl>
                                              <p:charRg st="152" end="210"/>
                                            </p:txEl>
                                          </p:spTgt>
                                        </p:tgtEl>
                                        <p:attrNameLst>
                                          <p:attrName>ppt_x</p:attrName>
                                        </p:attrNameLst>
                                      </p:cBhvr>
                                      <p:tavLst>
                                        <p:tav tm="0">
                                          <p:val>
                                            <p:strVal val="#ppt_x"/>
                                          </p:val>
                                        </p:tav>
                                        <p:tav tm="100000">
                                          <p:val>
                                            <p:strVal val="#ppt_x"/>
                                          </p:val>
                                        </p:tav>
                                      </p:tavLst>
                                    </p:anim>
                                    <p:anim calcmode="lin" valueType="num">
                                      <p:cBhvr>
                                        <p:cTn id="9" dur="1000" fill="hold"/>
                                        <p:tgtEl>
                                          <p:spTgt spid="9218">
                                            <p:txEl>
                                              <p:charRg st="152" end="21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18">
                                            <p:txEl>
                                              <p:charRg st="210" end="252"/>
                                            </p:txEl>
                                          </p:spTgt>
                                        </p:tgtEl>
                                        <p:attrNameLst>
                                          <p:attrName>style.visibility</p:attrName>
                                        </p:attrNameLst>
                                      </p:cBhvr>
                                      <p:to>
                                        <p:strVal val="visible"/>
                                      </p:to>
                                    </p:set>
                                    <p:animEffect transition="in" filter="fade">
                                      <p:cBhvr>
                                        <p:cTn id="12" dur="1000"/>
                                        <p:tgtEl>
                                          <p:spTgt spid="9218">
                                            <p:txEl>
                                              <p:charRg st="210" end="252"/>
                                            </p:txEl>
                                          </p:spTgt>
                                        </p:tgtEl>
                                      </p:cBhvr>
                                    </p:animEffect>
                                    <p:anim calcmode="lin" valueType="num">
                                      <p:cBhvr>
                                        <p:cTn id="13" dur="1000" fill="hold"/>
                                        <p:tgtEl>
                                          <p:spTgt spid="9218">
                                            <p:txEl>
                                              <p:charRg st="210" end="252"/>
                                            </p:txEl>
                                          </p:spTgt>
                                        </p:tgtEl>
                                        <p:attrNameLst>
                                          <p:attrName>ppt_x</p:attrName>
                                        </p:attrNameLst>
                                      </p:cBhvr>
                                      <p:tavLst>
                                        <p:tav tm="0">
                                          <p:val>
                                            <p:strVal val="#ppt_x"/>
                                          </p:val>
                                        </p:tav>
                                        <p:tav tm="100000">
                                          <p:val>
                                            <p:strVal val="#ppt_x"/>
                                          </p:val>
                                        </p:tav>
                                      </p:tavLst>
                                    </p:anim>
                                    <p:anim calcmode="lin" valueType="num">
                                      <p:cBhvr>
                                        <p:cTn id="14" dur="1000" fill="hold"/>
                                        <p:tgtEl>
                                          <p:spTgt spid="9218">
                                            <p:txEl>
                                              <p:charRg st="210" end="25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18">
                                            <p:txEl>
                                              <p:charRg st="252" end="419"/>
                                            </p:txEl>
                                          </p:spTgt>
                                        </p:tgtEl>
                                        <p:attrNameLst>
                                          <p:attrName>style.visibility</p:attrName>
                                        </p:attrNameLst>
                                      </p:cBhvr>
                                      <p:to>
                                        <p:strVal val="visible"/>
                                      </p:to>
                                    </p:set>
                                    <p:anim calcmode="lin" valueType="num">
                                      <p:cBhvr additive="base">
                                        <p:cTn id="19" dur="500" fill="hold"/>
                                        <p:tgtEl>
                                          <p:spTgt spid="9218">
                                            <p:txEl>
                                              <p:charRg st="252" end="41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18">
                                            <p:txEl>
                                              <p:charRg st="252" end="419"/>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218">
                                            <p:txEl>
                                              <p:charRg st="419" end="470"/>
                                            </p:txEl>
                                          </p:spTgt>
                                        </p:tgtEl>
                                        <p:attrNameLst>
                                          <p:attrName>style.visibility</p:attrName>
                                        </p:attrNameLst>
                                      </p:cBhvr>
                                      <p:to>
                                        <p:strVal val="visible"/>
                                      </p:to>
                                    </p:set>
                                    <p:anim calcmode="lin" valueType="num">
                                      <p:cBhvr additive="base">
                                        <p:cTn id="23" dur="500" fill="hold"/>
                                        <p:tgtEl>
                                          <p:spTgt spid="9218">
                                            <p:txEl>
                                              <p:charRg st="419" end="47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218">
                                            <p:txEl>
                                              <p:charRg st="419" end="47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2226" name="Picture 3"/>
          <p:cNvPicPr>
            <a:picLocks noChangeAspect="1"/>
          </p:cNvPicPr>
          <p:nvPr/>
        </p:nvPicPr>
        <p:blipFill>
          <a:blip r:embed="rId1"/>
          <a:stretch>
            <a:fillRect/>
          </a:stretch>
        </p:blipFill>
        <p:spPr>
          <a:xfrm>
            <a:off x="5724525" y="2489200"/>
            <a:ext cx="2714625" cy="3992563"/>
          </a:xfrm>
          <a:prstGeom prst="rect">
            <a:avLst/>
          </a:prstGeom>
          <a:noFill/>
          <a:ln w="9525">
            <a:noFill/>
          </a:ln>
        </p:spPr>
      </p:pic>
      <p:pic>
        <p:nvPicPr>
          <p:cNvPr id="52227" name="Picture 2"/>
          <p:cNvPicPr>
            <a:picLocks noChangeAspect="1"/>
          </p:cNvPicPr>
          <p:nvPr/>
        </p:nvPicPr>
        <p:blipFill>
          <a:blip r:embed="rId2"/>
          <a:stretch>
            <a:fillRect/>
          </a:stretch>
        </p:blipFill>
        <p:spPr>
          <a:xfrm>
            <a:off x="5946775" y="161925"/>
            <a:ext cx="2457450" cy="2460625"/>
          </a:xfrm>
          <a:prstGeom prst="rect">
            <a:avLst/>
          </a:prstGeom>
          <a:noFill/>
          <a:ln w="9525">
            <a:noFill/>
          </a:ln>
        </p:spPr>
      </p:pic>
      <p:pic>
        <p:nvPicPr>
          <p:cNvPr id="52228" name="Picture 4"/>
          <p:cNvPicPr>
            <a:picLocks noChangeAspect="1"/>
          </p:cNvPicPr>
          <p:nvPr/>
        </p:nvPicPr>
        <p:blipFill>
          <a:blip r:embed="rId3"/>
          <a:stretch>
            <a:fillRect/>
          </a:stretch>
        </p:blipFill>
        <p:spPr>
          <a:xfrm>
            <a:off x="2946400" y="893763"/>
            <a:ext cx="2890838" cy="3952875"/>
          </a:xfrm>
          <a:prstGeom prst="rect">
            <a:avLst/>
          </a:prstGeom>
          <a:noFill/>
          <a:ln w="9525">
            <a:noFill/>
          </a:ln>
        </p:spPr>
      </p:pic>
      <p:pic>
        <p:nvPicPr>
          <p:cNvPr id="52229" name="Picture 5"/>
          <p:cNvPicPr>
            <a:picLocks noChangeAspect="1"/>
          </p:cNvPicPr>
          <p:nvPr/>
        </p:nvPicPr>
        <p:blipFill>
          <a:blip r:embed="rId4"/>
          <a:stretch>
            <a:fillRect/>
          </a:stretch>
        </p:blipFill>
        <p:spPr>
          <a:xfrm>
            <a:off x="179388" y="4330700"/>
            <a:ext cx="3983037" cy="2141538"/>
          </a:xfrm>
          <a:prstGeom prst="rect">
            <a:avLst/>
          </a:prstGeom>
          <a:noFill/>
          <a:ln w="9525">
            <a:noFill/>
          </a:ln>
        </p:spPr>
      </p:pic>
      <p:pic>
        <p:nvPicPr>
          <p:cNvPr id="52230" name="Picture 6"/>
          <p:cNvPicPr>
            <a:picLocks noChangeAspect="1"/>
          </p:cNvPicPr>
          <p:nvPr/>
        </p:nvPicPr>
        <p:blipFill>
          <a:blip r:embed="rId5"/>
          <a:stretch>
            <a:fillRect/>
          </a:stretch>
        </p:blipFill>
        <p:spPr>
          <a:xfrm>
            <a:off x="279400" y="247650"/>
            <a:ext cx="2557463" cy="2519363"/>
          </a:xfrm>
          <a:prstGeom prst="rect">
            <a:avLst/>
          </a:prstGeom>
          <a:noFill/>
          <a:ln w="9525">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 1"/>
          <p:cNvSpPr/>
          <p:nvPr/>
        </p:nvSpPr>
        <p:spPr>
          <a:xfrm>
            <a:off x="900113" y="49213"/>
            <a:ext cx="7632700" cy="400050"/>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tr-TR" sz="2000" b="1" i="0" u="none" strike="noStrike" kern="1200" cap="none" spc="0" normalizeH="0" baseline="0" noProof="0" dirty="0">
                <a:ln>
                  <a:noFill/>
                </a:ln>
                <a:solidFill>
                  <a:schemeClr val="tx1"/>
                </a:solidFill>
                <a:effectLst/>
                <a:uLnTx/>
                <a:uFillTx/>
                <a:latin typeface="+mn-lt"/>
                <a:ea typeface="+mn-ea"/>
                <a:cs typeface="+mn-cs"/>
              </a:rPr>
              <a:t>HBsAg durumuna ve immünosüpresyona göre HBV reaktivasyon riski </a:t>
            </a:r>
            <a:endParaRPr kumimoji="0" lang="tr-TR"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53251" name="Resim 3"/>
          <p:cNvPicPr>
            <a:picLocks noChangeAspect="1"/>
          </p:cNvPicPr>
          <p:nvPr/>
        </p:nvPicPr>
        <p:blipFill>
          <a:blip r:embed="rId1"/>
          <a:stretch>
            <a:fillRect/>
          </a:stretch>
        </p:blipFill>
        <p:spPr>
          <a:xfrm>
            <a:off x="107950" y="449263"/>
            <a:ext cx="8928100" cy="5932487"/>
          </a:xfrm>
          <a:prstGeom prst="rect">
            <a:avLst/>
          </a:prstGeom>
          <a:noFill/>
          <a:ln w="9525">
            <a:noFill/>
          </a:ln>
        </p:spPr>
      </p:pic>
      <p:sp>
        <p:nvSpPr>
          <p:cNvPr id="6" name="Metin kutusu 5"/>
          <p:cNvSpPr txBox="1"/>
          <p:nvPr/>
        </p:nvSpPr>
        <p:spPr>
          <a:xfrm>
            <a:off x="5786438" y="6470650"/>
            <a:ext cx="3249613" cy="338138"/>
          </a:xfrm>
          <a:prstGeom prst="rect">
            <a:avLst/>
          </a:prstGeom>
          <a:noFill/>
        </p:spPr>
        <p:txBody>
          <a:bodyPr>
            <a:spAutoFit/>
          </a:bodyPr>
          <a:lstStyle/>
          <a:p>
            <a:pPr marR="0" defTabSz="914400">
              <a:buClrTx/>
              <a:buSzTx/>
              <a:buFontTx/>
              <a:buNone/>
              <a:defRPr/>
            </a:pPr>
            <a:r>
              <a:rPr kumimoji="0" lang="tr-TR" sz="1600" kern="1200" cap="none" spc="0" normalizeH="0" baseline="0" noProof="0" dirty="0">
                <a:latin typeface="+mn-lt"/>
                <a:ea typeface="+mn-ea"/>
                <a:cs typeface="+mn-cs"/>
              </a:rPr>
              <a:t>Tekin S, </a:t>
            </a:r>
            <a:r>
              <a:rPr kumimoji="0" lang="tr-TR" sz="1600" i="1" kern="1200" cap="none" spc="0" normalizeH="0" baseline="0" noProof="0" dirty="0" err="1">
                <a:latin typeface="+mn-lt"/>
                <a:ea typeface="+mn-ea"/>
                <a:cs typeface="+mn-cs"/>
              </a:rPr>
              <a:t>Klimik</a:t>
            </a:r>
            <a:r>
              <a:rPr kumimoji="0" lang="tr-TR" sz="1600" i="1" kern="1200" cap="none" spc="0" normalizeH="0" baseline="0" noProof="0" dirty="0">
                <a:latin typeface="+mn-lt"/>
                <a:ea typeface="+mn-ea"/>
                <a:cs typeface="+mn-cs"/>
              </a:rPr>
              <a:t> </a:t>
            </a:r>
            <a:r>
              <a:rPr kumimoji="0" lang="tr-TR" sz="1600" i="1" kern="1200" cap="none" spc="0" normalizeH="0" baseline="0" noProof="0" dirty="0" err="1">
                <a:latin typeface="+mn-lt"/>
                <a:ea typeface="+mn-ea"/>
                <a:cs typeface="+mn-cs"/>
              </a:rPr>
              <a:t>Derg</a:t>
            </a:r>
            <a:r>
              <a:rPr kumimoji="0" lang="tr-TR" sz="1600" kern="1200" cap="none" spc="0" normalizeH="0" baseline="0" noProof="0" dirty="0">
                <a:latin typeface="+mn-lt"/>
                <a:ea typeface="+mn-ea"/>
                <a:cs typeface="+mn-cs"/>
              </a:rPr>
              <a:t>. 2023;36:23-42. </a:t>
            </a:r>
            <a:endParaRPr kumimoji="0" lang="tr-TR" sz="1600" kern="1200" cap="none" spc="0" normalizeH="0" baseline="0" noProof="0" dirty="0">
              <a:latin typeface="+mn-lt"/>
              <a:ea typeface="+mn-ea"/>
              <a:cs typeface="+mn-cs"/>
            </a:endParaRPr>
          </a:p>
        </p:txBody>
      </p:sp>
    </p:spTree>
  </p:cSld>
  <p:clrMapOvr>
    <a:masterClrMapping/>
  </p:clrMapOvr>
  <p:transition spd="slow" advTm="253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 1"/>
          <p:cNvSpPr/>
          <p:nvPr/>
        </p:nvSpPr>
        <p:spPr>
          <a:xfrm>
            <a:off x="1187450" y="26988"/>
            <a:ext cx="6913563" cy="369888"/>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tr-TR" sz="1800" b="1" i="0" u="none" strike="noStrike" kern="1200" cap="none" spc="0" normalizeH="0" baseline="0" noProof="0" dirty="0">
                <a:ln>
                  <a:noFill/>
                </a:ln>
                <a:solidFill>
                  <a:schemeClr val="tx1"/>
                </a:solidFill>
                <a:effectLst/>
                <a:uLnTx/>
                <a:uFillTx/>
                <a:latin typeface="+mn-lt"/>
                <a:ea typeface="+mn-ea"/>
                <a:cs typeface="+mn-cs"/>
              </a:rPr>
              <a:t>HBsAg durumuna ve immünosüpresyona göre HBV reaktivasyon riski </a:t>
            </a:r>
            <a:endParaRPr kumimoji="0" lang="tr-TR"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54275" name="Resim 8"/>
          <p:cNvPicPr>
            <a:picLocks noChangeAspect="1"/>
          </p:cNvPicPr>
          <p:nvPr/>
        </p:nvPicPr>
        <p:blipFill>
          <a:blip r:embed="rId1"/>
          <a:stretch>
            <a:fillRect/>
          </a:stretch>
        </p:blipFill>
        <p:spPr>
          <a:xfrm>
            <a:off x="25400" y="1023938"/>
            <a:ext cx="9036050" cy="5573712"/>
          </a:xfrm>
          <a:prstGeom prst="rect">
            <a:avLst/>
          </a:prstGeom>
          <a:noFill/>
          <a:ln w="9525">
            <a:noFill/>
          </a:ln>
        </p:spPr>
      </p:pic>
      <p:pic>
        <p:nvPicPr>
          <p:cNvPr id="54276" name="Resim 10"/>
          <p:cNvPicPr>
            <a:picLocks noChangeAspect="1"/>
          </p:cNvPicPr>
          <p:nvPr/>
        </p:nvPicPr>
        <p:blipFill>
          <a:blip r:embed="rId2"/>
          <a:stretch>
            <a:fillRect/>
          </a:stretch>
        </p:blipFill>
        <p:spPr>
          <a:xfrm>
            <a:off x="219075" y="396875"/>
            <a:ext cx="8842375" cy="627063"/>
          </a:xfrm>
          <a:prstGeom prst="rect">
            <a:avLst/>
          </a:prstGeom>
          <a:noFill/>
          <a:ln w="9525">
            <a:noFill/>
          </a:ln>
        </p:spPr>
      </p:pic>
      <p:sp>
        <p:nvSpPr>
          <p:cNvPr id="13" name="Metin kutusu 12"/>
          <p:cNvSpPr txBox="1"/>
          <p:nvPr/>
        </p:nvSpPr>
        <p:spPr>
          <a:xfrm>
            <a:off x="5811838" y="6461125"/>
            <a:ext cx="3249613" cy="339725"/>
          </a:xfrm>
          <a:prstGeom prst="rect">
            <a:avLst/>
          </a:prstGeom>
          <a:noFill/>
        </p:spPr>
        <p:txBody>
          <a:bodyPr>
            <a:spAutoFit/>
          </a:bodyPr>
          <a:lstStyle/>
          <a:p>
            <a:pPr marR="0" defTabSz="914400">
              <a:buClrTx/>
              <a:buSzTx/>
              <a:buFontTx/>
              <a:buNone/>
              <a:defRPr/>
            </a:pPr>
            <a:r>
              <a:rPr kumimoji="0" lang="tr-TR" sz="1600" kern="1200" cap="none" spc="0" normalizeH="0" baseline="0" noProof="0" dirty="0">
                <a:latin typeface="+mn-lt"/>
                <a:ea typeface="+mn-ea"/>
                <a:cs typeface="+mn-cs"/>
              </a:rPr>
              <a:t>Tekin S, </a:t>
            </a:r>
            <a:r>
              <a:rPr kumimoji="0" lang="tr-TR" sz="1600" i="1" kern="1200" cap="none" spc="0" normalizeH="0" baseline="0" noProof="0" dirty="0" err="1">
                <a:latin typeface="+mn-lt"/>
                <a:ea typeface="+mn-ea"/>
                <a:cs typeface="+mn-cs"/>
              </a:rPr>
              <a:t>Klimik</a:t>
            </a:r>
            <a:r>
              <a:rPr kumimoji="0" lang="tr-TR" sz="1600" i="1" kern="1200" cap="none" spc="0" normalizeH="0" baseline="0" noProof="0" dirty="0">
                <a:latin typeface="+mn-lt"/>
                <a:ea typeface="+mn-ea"/>
                <a:cs typeface="+mn-cs"/>
              </a:rPr>
              <a:t> </a:t>
            </a:r>
            <a:r>
              <a:rPr kumimoji="0" lang="tr-TR" sz="1600" i="1" kern="1200" cap="none" spc="0" normalizeH="0" baseline="0" noProof="0" dirty="0" err="1">
                <a:latin typeface="+mn-lt"/>
                <a:ea typeface="+mn-ea"/>
                <a:cs typeface="+mn-cs"/>
              </a:rPr>
              <a:t>Derg</a:t>
            </a:r>
            <a:r>
              <a:rPr kumimoji="0" lang="tr-TR" sz="1600" kern="1200" cap="none" spc="0" normalizeH="0" baseline="0" noProof="0" dirty="0">
                <a:latin typeface="+mn-lt"/>
                <a:ea typeface="+mn-ea"/>
                <a:cs typeface="+mn-cs"/>
              </a:rPr>
              <a:t>. 2023;36:23-42. </a:t>
            </a:r>
            <a:endParaRPr kumimoji="0" lang="tr-TR" sz="1600" kern="1200" cap="none" spc="0" normalizeH="0" baseline="0" noProof="0" dirty="0">
              <a:latin typeface="+mn-lt"/>
              <a:ea typeface="+mn-ea"/>
              <a:cs typeface="+mn-cs"/>
            </a:endParaRPr>
          </a:p>
        </p:txBody>
      </p:sp>
    </p:spTree>
  </p:cSld>
  <p:clrMapOvr>
    <a:masterClrMapping/>
  </p:clrMapOvr>
  <p:transition spd="slow" advTm="253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8" name="Başlık 1"/>
          <p:cNvSpPr>
            <a:spLocks noGrp="1"/>
          </p:cNvSpPr>
          <p:nvPr>
            <p:ph type="ctrTitle" hasCustomPrompt="1"/>
          </p:nvPr>
        </p:nvSpPr>
        <p:spPr>
          <a:xfrm>
            <a:off x="611188" y="2100263"/>
            <a:ext cx="7772400" cy="1470025"/>
          </a:xfrm>
        </p:spPr>
        <p:txBody>
          <a:bodyPr vert="horz" wrap="square" lIns="91440" tIns="45720" rIns="91440" bIns="45720" anchor="ctr" anchorCtr="0"/>
          <a:p>
            <a:pPr>
              <a:buClrTx/>
              <a:buSzTx/>
              <a:buFontTx/>
            </a:pPr>
            <a:r>
              <a:rPr lang="tr-TR" altLang="tr-TR" b="1" dirty="0"/>
              <a:t>Kronik Hepatit B Reaktivasyonu</a:t>
            </a:r>
            <a:endParaRPr lang="tr-TR" altLang="tr-TR" dirty="0"/>
          </a:p>
        </p:txBody>
      </p:sp>
      <p:sp>
        <p:nvSpPr>
          <p:cNvPr id="55299" name="Alt Başlık 2"/>
          <p:cNvSpPr>
            <a:spLocks noGrp="1"/>
          </p:cNvSpPr>
          <p:nvPr>
            <p:ph type="subTitle" idx="1" hasCustomPrompt="1"/>
          </p:nvPr>
        </p:nvSpPr>
        <p:spPr>
          <a:xfrm>
            <a:off x="1476375" y="3987800"/>
            <a:ext cx="6400800" cy="766763"/>
          </a:xfrm>
        </p:spPr>
        <p:txBody>
          <a:bodyPr vert="horz" wrap="square" lIns="91440" tIns="45720" rIns="91440" bIns="45720" anchor="t" anchorCtr="0"/>
          <a:p>
            <a:pPr>
              <a:buClrTx/>
              <a:buSzTx/>
            </a:pPr>
            <a:r>
              <a:rPr lang="tr-TR" altLang="tr-TR" sz="3600" b="1" kern="1200" dirty="0">
                <a:solidFill>
                  <a:schemeClr val="tx1"/>
                </a:solidFill>
                <a:latin typeface="+mn-lt"/>
                <a:ea typeface="+mn-ea"/>
                <a:cs typeface="+mn-cs"/>
              </a:rPr>
              <a:t>Nasıl tanırım?</a:t>
            </a:r>
            <a:endParaRPr lang="tr-TR" altLang="tr-TR" sz="3600" b="1" kern="1200" dirty="0">
              <a:solidFill>
                <a:schemeClr val="tx1"/>
              </a:solidFill>
              <a:latin typeface="+mn-lt"/>
              <a:ea typeface="+mn-ea"/>
              <a:cs typeface="+mn-cs"/>
            </a:endParaRPr>
          </a:p>
        </p:txBody>
      </p:sp>
      <p:pic>
        <p:nvPicPr>
          <p:cNvPr id="55300" name="Picture 3"/>
          <p:cNvPicPr>
            <a:picLocks noChangeAspect="1"/>
          </p:cNvPicPr>
          <p:nvPr/>
        </p:nvPicPr>
        <p:blipFill>
          <a:blip r:embed="rId1"/>
          <a:stretch>
            <a:fillRect/>
          </a:stretch>
        </p:blipFill>
        <p:spPr>
          <a:xfrm>
            <a:off x="6842125" y="188913"/>
            <a:ext cx="2157413" cy="1655762"/>
          </a:xfrm>
          <a:prstGeom prst="rect">
            <a:avLst/>
          </a:prstGeom>
          <a:noFill/>
          <a:ln w="9525">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2" name="1 Başlık"/>
          <p:cNvSpPr>
            <a:spLocks noGrp="1"/>
          </p:cNvSpPr>
          <p:nvPr>
            <p:ph type="title" hasCustomPrompt="1"/>
          </p:nvPr>
        </p:nvSpPr>
        <p:spPr>
          <a:xfrm>
            <a:off x="457200" y="274638"/>
            <a:ext cx="8229600" cy="561975"/>
          </a:xfrm>
        </p:spPr>
        <p:txBody>
          <a:bodyPr vert="horz" wrap="square" lIns="91440" tIns="45720" rIns="91440" bIns="45720" anchor="ctr" anchorCtr="0"/>
          <a:p>
            <a:r>
              <a:rPr lang="tr-TR" altLang="tr-TR" sz="2400" b="1" dirty="0"/>
              <a:t>Kronik Hepatit B Reaktivasyonunda Klinik</a:t>
            </a:r>
            <a:endParaRPr lang="tr-TR" altLang="tr-TR" sz="2400" b="1" dirty="0"/>
          </a:p>
        </p:txBody>
      </p:sp>
      <p:sp>
        <p:nvSpPr>
          <p:cNvPr id="56323" name="2 İçerik Yer Tutucusu"/>
          <p:cNvSpPr>
            <a:spLocks noGrp="1"/>
          </p:cNvSpPr>
          <p:nvPr>
            <p:ph idx="1" hasCustomPrompt="1"/>
          </p:nvPr>
        </p:nvSpPr>
        <p:spPr>
          <a:xfrm>
            <a:off x="971550" y="1125538"/>
            <a:ext cx="7715250" cy="935037"/>
          </a:xfrm>
        </p:spPr>
        <p:txBody>
          <a:bodyPr vert="horz" wrap="square" lIns="91440" tIns="45720" rIns="91440" bIns="45720" anchor="t" anchorCtr="0"/>
          <a:p>
            <a:pPr>
              <a:lnSpc>
                <a:spcPct val="150000"/>
              </a:lnSpc>
              <a:spcBef>
                <a:spcPct val="0"/>
              </a:spcBef>
            </a:pPr>
            <a:r>
              <a:rPr lang="tr-TR" altLang="tr-TR" sz="2000" dirty="0"/>
              <a:t>Asemptomatik veya akut/ikterik olabilir.</a:t>
            </a:r>
            <a:endParaRPr lang="tr-TR" altLang="tr-TR" sz="2000" dirty="0"/>
          </a:p>
          <a:p>
            <a:pPr>
              <a:lnSpc>
                <a:spcPct val="150000"/>
              </a:lnSpc>
              <a:spcBef>
                <a:spcPct val="0"/>
              </a:spcBef>
            </a:pPr>
            <a:r>
              <a:rPr lang="tr-TR" altLang="tr-TR" sz="2000" dirty="0"/>
              <a:t>İkterik seyreden akut alevlenme, </a:t>
            </a:r>
            <a:r>
              <a:rPr lang="tr-TR" altLang="tr-TR" sz="2000" b="1" dirty="0"/>
              <a:t>AHB </a:t>
            </a:r>
            <a:r>
              <a:rPr lang="tr-TR" altLang="tr-TR" sz="2000" dirty="0"/>
              <a:t>infeksiyonunu taklit edebilir.</a:t>
            </a:r>
            <a:endParaRPr lang="tr-TR" altLang="tr-TR" sz="2000" dirty="0"/>
          </a:p>
        </p:txBody>
      </p:sp>
      <p:sp>
        <p:nvSpPr>
          <p:cNvPr id="5" name="1 Başlık"/>
          <p:cNvSpPr txBox="1"/>
          <p:nvPr/>
        </p:nvSpPr>
        <p:spPr>
          <a:xfrm>
            <a:off x="250825" y="2708275"/>
            <a:ext cx="8229600" cy="561975"/>
          </a:xfrm>
          <a:prstGeom prst="rect">
            <a:avLst/>
          </a:prstGeom>
          <a:noFill/>
          <a:ln w="9525">
            <a:noFill/>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r>
              <a:rPr lang="tr-TR" altLang="tr-TR" sz="2400" b="1" dirty="0"/>
              <a:t>AHB ve KHB reaktivasyonu ayrımı önemli mi?</a:t>
            </a:r>
            <a:endParaRPr lang="tr-TR" altLang="tr-TR" sz="2400" b="1" dirty="0"/>
          </a:p>
        </p:txBody>
      </p:sp>
      <p:sp>
        <p:nvSpPr>
          <p:cNvPr id="7" name="Metin kutusu 6"/>
          <p:cNvSpPr txBox="1"/>
          <p:nvPr/>
        </p:nvSpPr>
        <p:spPr>
          <a:xfrm>
            <a:off x="971550" y="3629025"/>
            <a:ext cx="7339013" cy="2400300"/>
          </a:xfrm>
          <a:prstGeom prst="rect">
            <a:avLst/>
          </a:prstGeom>
          <a:noFill/>
        </p:spPr>
        <p:txBody>
          <a:bodyPr>
            <a:spAutoFit/>
          </a:bodyPr>
          <a:p>
            <a:pPr marL="342900" indent="-342900">
              <a:lnSpc>
                <a:spcPct val="150000"/>
              </a:lnSpc>
              <a:buFont typeface="Wingdings" panose="05000000000000000000" pitchFamily="2" charset="2"/>
              <a:buChar char="ü"/>
            </a:pPr>
            <a:r>
              <a:rPr lang="tr-TR" altLang="tr-TR" sz="2000" b="1" dirty="0">
                <a:latin typeface="Calibri" panose="020F0502020204030204" pitchFamily="34" charset="0"/>
                <a:cs typeface="Calibri" panose="020F0502020204030204" pitchFamily="34" charset="0"/>
              </a:rPr>
              <a:t>AHB </a:t>
            </a:r>
            <a:r>
              <a:rPr lang="tr-TR" altLang="tr-TR" sz="2000" dirty="0">
                <a:latin typeface="Calibri" panose="020F0502020204030204" pitchFamily="34" charset="0"/>
                <a:cs typeface="Calibri" panose="020F0502020204030204" pitchFamily="34" charset="0"/>
              </a:rPr>
              <a:t>hastalarının çoğu </a:t>
            </a:r>
            <a:r>
              <a:rPr lang="tr-TR" altLang="tr-TR" sz="2000" b="1" dirty="0">
                <a:latin typeface="Calibri" panose="020F0502020204030204" pitchFamily="34" charset="0"/>
                <a:cs typeface="Calibri" panose="020F0502020204030204" pitchFamily="34" charset="0"/>
              </a:rPr>
              <a:t>kendiliğinden iyileşir</a:t>
            </a:r>
            <a:r>
              <a:rPr lang="tr-TR" altLang="tr-TR" sz="2000" dirty="0">
                <a:latin typeface="Calibri" panose="020F0502020204030204" pitchFamily="34" charset="0"/>
                <a:cs typeface="Calibri" panose="020F0502020204030204" pitchFamily="34" charset="0"/>
              </a:rPr>
              <a:t>; </a:t>
            </a:r>
            <a:endParaRPr lang="tr-TR" altLang="tr-TR" sz="2000" dirty="0">
              <a:latin typeface="Calibri" panose="020F0502020204030204" pitchFamily="34" charset="0"/>
              <a:cs typeface="Calibri" panose="020F0502020204030204" pitchFamily="34" charset="0"/>
            </a:endParaRPr>
          </a:p>
          <a:p>
            <a:pPr marL="342900" indent="-342900">
              <a:lnSpc>
                <a:spcPct val="150000"/>
              </a:lnSpc>
              <a:buNone/>
            </a:pPr>
            <a:r>
              <a:rPr lang="tr-TR" altLang="tr-TR" sz="2000" dirty="0">
                <a:latin typeface="Calibri" panose="020F0502020204030204" pitchFamily="34" charset="0"/>
                <a:cs typeface="Calibri" panose="020F0502020204030204" pitchFamily="34" charset="0"/>
              </a:rPr>
              <a:t>fulminan seyirliler hariç çoğu kez </a:t>
            </a:r>
            <a:r>
              <a:rPr lang="tr-TR" altLang="tr-TR" sz="2000" b="1" dirty="0">
                <a:latin typeface="Calibri" panose="020F0502020204030204" pitchFamily="34" charset="0"/>
                <a:cs typeface="Calibri" panose="020F0502020204030204" pitchFamily="34" charset="0"/>
              </a:rPr>
              <a:t>tedavi gerektirmez</a:t>
            </a:r>
            <a:r>
              <a:rPr lang="tr-TR" altLang="tr-TR" sz="2000" dirty="0">
                <a:latin typeface="Calibri" panose="020F0502020204030204" pitchFamily="34" charset="0"/>
                <a:cs typeface="Calibri" panose="020F0502020204030204" pitchFamily="34" charset="0"/>
              </a:rPr>
              <a:t>. </a:t>
            </a:r>
            <a:endParaRPr lang="tr-TR" altLang="tr-TR" sz="2000" dirty="0">
              <a:latin typeface="Calibri" panose="020F0502020204030204" pitchFamily="34" charset="0"/>
              <a:cs typeface="Calibri" panose="020F0502020204030204" pitchFamily="34" charset="0"/>
            </a:endParaRPr>
          </a:p>
          <a:p>
            <a:pPr marL="342900" indent="-342900">
              <a:lnSpc>
                <a:spcPct val="150000"/>
              </a:lnSpc>
              <a:buNone/>
            </a:pPr>
            <a:endParaRPr lang="tr-TR" altLang="tr-TR" sz="2000" dirty="0">
              <a:latin typeface="Calibri" panose="020F0502020204030204" pitchFamily="34" charset="0"/>
              <a:cs typeface="Calibri" panose="020F0502020204030204" pitchFamily="34" charset="0"/>
            </a:endParaRPr>
          </a:p>
          <a:p>
            <a:pPr marL="342900" indent="-342900">
              <a:lnSpc>
                <a:spcPct val="150000"/>
              </a:lnSpc>
              <a:buFont typeface="Wingdings" panose="05000000000000000000" pitchFamily="2" charset="2"/>
              <a:buChar char="ü"/>
            </a:pPr>
            <a:r>
              <a:rPr lang="tr-TR" altLang="tr-TR" sz="2000" dirty="0">
                <a:latin typeface="Calibri" panose="020F0502020204030204" pitchFamily="34" charset="0"/>
                <a:cs typeface="Calibri" panose="020F0502020204030204" pitchFamily="34" charset="0"/>
              </a:rPr>
              <a:t>KHB reaktivasyon </a:t>
            </a:r>
            <a:r>
              <a:rPr lang="tr-TR" altLang="tr-TR" sz="2000" b="1" dirty="0">
                <a:latin typeface="Calibri" panose="020F0502020204030204" pitchFamily="34" charset="0"/>
                <a:cs typeface="Calibri" panose="020F0502020204030204" pitchFamily="34" charset="0"/>
              </a:rPr>
              <a:t>hepatik dekompansasyona </a:t>
            </a:r>
            <a:r>
              <a:rPr lang="tr-TR" altLang="tr-TR" sz="2000" dirty="0">
                <a:latin typeface="Calibri" panose="020F0502020204030204" pitchFamily="34" charset="0"/>
                <a:cs typeface="Calibri" panose="020F0502020204030204" pitchFamily="34" charset="0"/>
              </a:rPr>
              <a:t>gidebilir ve tedavisi </a:t>
            </a:r>
            <a:endParaRPr lang="tr-TR" altLang="tr-TR" sz="2000" dirty="0">
              <a:latin typeface="Calibri" panose="020F0502020204030204" pitchFamily="34" charset="0"/>
              <a:cs typeface="Calibri" panose="020F0502020204030204" pitchFamily="34" charset="0"/>
            </a:endParaRPr>
          </a:p>
          <a:p>
            <a:pPr marL="342900" indent="-342900">
              <a:lnSpc>
                <a:spcPct val="150000"/>
              </a:lnSpc>
              <a:buNone/>
            </a:pPr>
            <a:r>
              <a:rPr lang="tr-TR" altLang="tr-TR" sz="2000" dirty="0">
                <a:latin typeface="Calibri" panose="020F0502020204030204" pitchFamily="34" charset="0"/>
                <a:cs typeface="Calibri" panose="020F0502020204030204" pitchFamily="34" charset="0"/>
              </a:rPr>
              <a:t>gerekir.</a:t>
            </a:r>
            <a:endParaRPr lang="tr-TR" altLang="tr-TR" sz="2000" dirty="0">
              <a:latin typeface="Calibri" panose="020F0502020204030204" pitchFamily="34"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Başlık 1"/>
          <p:cNvSpPr>
            <a:spLocks noGrp="1"/>
          </p:cNvSpPr>
          <p:nvPr>
            <p:ph type="title" hasCustomPrompt="1"/>
          </p:nvPr>
        </p:nvSpPr>
        <p:spPr>
          <a:xfrm>
            <a:off x="684213" y="239713"/>
            <a:ext cx="1377950" cy="704850"/>
          </a:xfrm>
        </p:spPr>
        <p:txBody>
          <a:bodyPr vert="horz" wrap="square" lIns="91440" tIns="45720" rIns="91440" bIns="45720" numCol="1" anchor="ctr" anchorCtr="0" compatLnSpc="1">
            <a:norm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tr-TR" sz="2400" b="1" i="0" u="none" strike="noStrike" kern="1200" cap="none" spc="0" normalizeH="0" baseline="0" noProof="0" dirty="0">
                <a:ln>
                  <a:noFill/>
                </a:ln>
                <a:solidFill>
                  <a:schemeClr val="tx1"/>
                </a:solidFill>
                <a:effectLst/>
                <a:uLnTx/>
                <a:uFillTx/>
                <a:latin typeface="+mn-lt"/>
                <a:ea typeface="+mj-ea"/>
                <a:cs typeface="Times New Roman" panose="02020603050405020304" pitchFamily="18" charset="0"/>
              </a:rPr>
              <a:t>Olgu 1</a:t>
            </a:r>
            <a:endParaRPr kumimoji="0" lang="tr-TR" sz="2400" b="1" i="0" u="none" strike="noStrike" kern="1200" cap="none" spc="0" normalizeH="0" baseline="0" noProof="0" dirty="0">
              <a:ln>
                <a:noFill/>
              </a:ln>
              <a:solidFill>
                <a:schemeClr val="tx1"/>
              </a:solidFill>
              <a:effectLst/>
              <a:uLnTx/>
              <a:uFillTx/>
              <a:latin typeface="+mn-lt"/>
              <a:ea typeface="+mj-ea"/>
              <a:cs typeface="Times New Roman" panose="02020603050405020304" pitchFamily="18" charset="0"/>
            </a:endParaRPr>
          </a:p>
        </p:txBody>
      </p:sp>
      <p:sp>
        <p:nvSpPr>
          <p:cNvPr id="24579" name="İçerik Yer Tutucusu 2"/>
          <p:cNvSpPr>
            <a:spLocks noGrp="1"/>
          </p:cNvSpPr>
          <p:nvPr>
            <p:ph idx="1" hasCustomPrompt="1"/>
          </p:nvPr>
        </p:nvSpPr>
        <p:spPr>
          <a:xfrm>
            <a:off x="690563" y="836613"/>
            <a:ext cx="6769100" cy="2087562"/>
          </a:xfrm>
        </p:spPr>
        <p:txBody>
          <a:bodyPr vert="horz" wrap="square" lIns="91440" tIns="45720" rIns="91440" bIns="45720" anchor="t" anchorCtr="0"/>
          <a:p>
            <a:pPr marL="0" indent="0">
              <a:lnSpc>
                <a:spcPct val="150000"/>
              </a:lnSpc>
              <a:spcBef>
                <a:spcPct val="0"/>
              </a:spcBef>
              <a:buNone/>
            </a:pPr>
            <a:r>
              <a:rPr lang="tr-TR" altLang="tr-TR" sz="2000" dirty="0">
                <a:cs typeface="Times New Roman" panose="02020603050405020304" pitchFamily="18" charset="0"/>
              </a:rPr>
              <a:t>32 yaşında, kadın</a:t>
            </a:r>
            <a:endParaRPr lang="tr-TR" altLang="tr-TR" sz="2000" dirty="0">
              <a:cs typeface="Times New Roman" panose="02020603050405020304" pitchFamily="18" charset="0"/>
            </a:endParaRPr>
          </a:p>
          <a:p>
            <a:pPr marL="0" indent="0">
              <a:lnSpc>
                <a:spcPct val="150000"/>
              </a:lnSpc>
              <a:spcBef>
                <a:spcPct val="0"/>
              </a:spcBef>
              <a:buNone/>
            </a:pPr>
            <a:r>
              <a:rPr lang="tr-TR" altLang="tr-TR" sz="2000" b="1" dirty="0">
                <a:cs typeface="Times New Roman" panose="02020603050405020304" pitchFamily="18" charset="0"/>
              </a:rPr>
              <a:t>Şikayet:</a:t>
            </a:r>
            <a:r>
              <a:rPr lang="tr-TR" altLang="tr-TR" sz="2000" dirty="0">
                <a:cs typeface="Times New Roman" panose="02020603050405020304" pitchFamily="18" charset="0"/>
              </a:rPr>
              <a:t> HBsAg pozitifliği</a:t>
            </a:r>
            <a:endParaRPr lang="tr-TR" altLang="tr-TR" sz="2000" dirty="0">
              <a:cs typeface="Times New Roman" panose="02020603050405020304" pitchFamily="18" charset="0"/>
            </a:endParaRPr>
          </a:p>
          <a:p>
            <a:pPr marL="0" indent="0">
              <a:lnSpc>
                <a:spcPct val="150000"/>
              </a:lnSpc>
              <a:spcBef>
                <a:spcPct val="0"/>
              </a:spcBef>
              <a:buNone/>
            </a:pPr>
            <a:r>
              <a:rPr lang="tr-TR" altLang="tr-TR" sz="2000" b="1" dirty="0">
                <a:cs typeface="Times New Roman" panose="02020603050405020304" pitchFamily="18" charset="0"/>
              </a:rPr>
              <a:t>Hikaye; </a:t>
            </a:r>
            <a:r>
              <a:rPr lang="tr-TR" altLang="tr-TR" sz="2000" dirty="0">
                <a:cs typeface="Times New Roman" panose="02020603050405020304" pitchFamily="18" charset="0"/>
              </a:rPr>
              <a:t>Diffüz büyük B hücreli </a:t>
            </a:r>
            <a:r>
              <a:rPr lang="tr-TR" altLang="tr-TR" sz="2000" b="1" dirty="0">
                <a:cs typeface="Times New Roman" panose="02020603050405020304" pitchFamily="18" charset="0"/>
              </a:rPr>
              <a:t>lenfoma </a:t>
            </a:r>
            <a:r>
              <a:rPr lang="tr-TR" altLang="tr-TR" sz="2000" dirty="0">
                <a:cs typeface="Times New Roman" panose="02020603050405020304" pitchFamily="18" charset="0"/>
              </a:rPr>
              <a:t>tanısıyla kardeş vericiden allojenik periferik kök hücre nakli yapılan hasta</a:t>
            </a:r>
            <a:endParaRPr lang="tr-TR" altLang="tr-TR" sz="2000" dirty="0">
              <a:cs typeface="Times New Roman" panose="02020603050405020304" pitchFamily="18" charset="0"/>
            </a:endParaRPr>
          </a:p>
          <a:p>
            <a:pPr marL="0" indent="0">
              <a:lnSpc>
                <a:spcPct val="150000"/>
              </a:lnSpc>
              <a:spcBef>
                <a:spcPct val="0"/>
              </a:spcBef>
              <a:buNone/>
            </a:pPr>
            <a:r>
              <a:rPr lang="tr-TR" altLang="tr-TR" sz="2000" dirty="0">
                <a:cs typeface="Times New Roman" panose="02020603050405020304" pitchFamily="18" charset="0"/>
              </a:rPr>
              <a:t>Yüksek immünosüpresif tedavi altında izlemde</a:t>
            </a:r>
            <a:endParaRPr lang="tr-TR" altLang="tr-TR" sz="2000" dirty="0">
              <a:ea typeface="Times New Roman" panose="02020603050405020304" pitchFamily="18" charset="0"/>
            </a:endParaRPr>
          </a:p>
        </p:txBody>
      </p:sp>
      <p:sp>
        <p:nvSpPr>
          <p:cNvPr id="4" name="İçerik Yer Tutucusu 3"/>
          <p:cNvSpPr txBox="1"/>
          <p:nvPr/>
        </p:nvSpPr>
        <p:spPr>
          <a:xfrm>
            <a:off x="808038" y="3213100"/>
            <a:ext cx="3195638" cy="3114675"/>
          </a:xfrm>
          <a:prstGeom prst="rect">
            <a:avLst/>
          </a:prstGeom>
          <a:noFill/>
        </p:spPr>
        <p:txBody>
          <a:bodyPr>
            <a:normAutofit lnSpcReduction="10000"/>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50000"/>
              </a:lnSpc>
              <a:spcBef>
                <a:spcPts val="0"/>
              </a:spcBef>
              <a:spcAft>
                <a:spcPct val="0"/>
              </a:spcAft>
              <a:buClrTx/>
              <a:buSzTx/>
              <a:buFont typeface="Arial" panose="020B0604020202020204" pitchFamily="34" charset="0"/>
              <a:buChar char="•"/>
              <a:defRPr/>
            </a:pPr>
            <a:r>
              <a:rPr kumimoji="0" lang="tr-TR" sz="2000" b="1"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rPr>
              <a:t>Anti HAV </a:t>
            </a:r>
            <a:r>
              <a:rPr kumimoji="0" lang="tr-TR" sz="2000" b="1" i="0" u="none" strike="noStrike" kern="1200" cap="none" spc="0" normalizeH="0" baseline="0" noProof="0" dirty="0" err="1">
                <a:ln>
                  <a:noFill/>
                </a:ln>
                <a:solidFill>
                  <a:schemeClr val="tx1"/>
                </a:solidFill>
                <a:effectLst/>
                <a:uLnTx/>
                <a:uFillTx/>
                <a:latin typeface="+mn-lt"/>
                <a:ea typeface="+mn-ea"/>
                <a:cs typeface="Times New Roman" panose="02020603050405020304" pitchFamily="18" charset="0"/>
              </a:rPr>
              <a:t>Ig</a:t>
            </a:r>
            <a:r>
              <a:rPr kumimoji="0" lang="tr-TR" sz="2000" b="1"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rPr>
              <a:t> G: (+)</a:t>
            </a:r>
            <a:endParaRPr kumimoji="0" lang="tr-TR" sz="2000" b="1"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endParaRPr>
          </a:p>
          <a:p>
            <a:pPr marL="342900" marR="0" lvl="0" indent="-342900" algn="l" defTabSz="914400" rtl="0" eaLnBrk="0" fontAlgn="base" latinLnBrk="0" hangingPunct="0">
              <a:lnSpc>
                <a:spcPct val="150000"/>
              </a:lnSpc>
              <a:spcBef>
                <a:spcPts val="0"/>
              </a:spcBef>
              <a:spcAft>
                <a:spcPct val="0"/>
              </a:spcAft>
              <a:buClrTx/>
              <a:buSzTx/>
              <a:buFont typeface="Arial" panose="020B0604020202020204" pitchFamily="34" charset="0"/>
              <a:buChar char="•"/>
              <a:defRPr/>
            </a:pPr>
            <a:r>
              <a:rPr kumimoji="0" lang="tr-TR" sz="2000" b="0"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rPr>
              <a:t>Anti HAV </a:t>
            </a:r>
            <a:r>
              <a:rPr kumimoji="0" lang="tr-TR" sz="2000" b="0" i="0" u="none" strike="noStrike" kern="1200" cap="none" spc="0" normalizeH="0" baseline="0" noProof="0" dirty="0" err="1">
                <a:ln>
                  <a:noFill/>
                </a:ln>
                <a:solidFill>
                  <a:schemeClr val="tx1"/>
                </a:solidFill>
                <a:effectLst/>
                <a:uLnTx/>
                <a:uFillTx/>
                <a:latin typeface="+mn-lt"/>
                <a:ea typeface="+mn-ea"/>
                <a:cs typeface="Times New Roman" panose="02020603050405020304" pitchFamily="18" charset="0"/>
              </a:rPr>
              <a:t>Ig</a:t>
            </a:r>
            <a:r>
              <a:rPr kumimoji="0" lang="tr-TR" sz="2000" b="0"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rPr>
              <a:t> M: (-)</a:t>
            </a:r>
            <a:endParaRPr kumimoji="0" lang="tr-TR" sz="2000" b="0"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endParaRPr>
          </a:p>
          <a:p>
            <a:pPr marL="342900" marR="0" lvl="0" indent="-342900" algn="l" defTabSz="914400" rtl="0" eaLnBrk="0" fontAlgn="base" latinLnBrk="0" hangingPunct="0">
              <a:lnSpc>
                <a:spcPct val="150000"/>
              </a:lnSpc>
              <a:spcBef>
                <a:spcPts val="0"/>
              </a:spcBef>
              <a:spcAft>
                <a:spcPct val="0"/>
              </a:spcAft>
              <a:buClrTx/>
              <a:buSzTx/>
              <a:buFont typeface="Arial" panose="020B0604020202020204" pitchFamily="34" charset="0"/>
              <a:buChar char="•"/>
              <a:defRPr/>
            </a:pPr>
            <a:r>
              <a:rPr kumimoji="0" lang="tr-TR" sz="2000" b="0" i="0" u="none" strike="noStrike" kern="1200" cap="none" spc="0" normalizeH="0" baseline="0" noProof="0" dirty="0" err="1">
                <a:ln>
                  <a:noFill/>
                </a:ln>
                <a:solidFill>
                  <a:schemeClr val="tx1"/>
                </a:solidFill>
                <a:effectLst/>
                <a:uLnTx/>
                <a:uFillTx/>
                <a:latin typeface="+mn-lt"/>
                <a:ea typeface="+mn-ea"/>
                <a:cs typeface="Times New Roman" panose="02020603050405020304" pitchFamily="18" charset="0"/>
              </a:rPr>
              <a:t>HBs</a:t>
            </a:r>
            <a:r>
              <a:rPr kumimoji="0" lang="tr-TR" sz="2000" b="0"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rPr>
              <a:t> </a:t>
            </a:r>
            <a:r>
              <a:rPr kumimoji="0" lang="tr-TR" sz="2000" b="0" i="0" u="none" strike="noStrike" kern="1200" cap="none" spc="0" normalizeH="0" baseline="0" noProof="0" dirty="0" err="1">
                <a:ln>
                  <a:noFill/>
                </a:ln>
                <a:solidFill>
                  <a:schemeClr val="tx1"/>
                </a:solidFill>
                <a:effectLst/>
                <a:uLnTx/>
                <a:uFillTx/>
                <a:latin typeface="+mn-lt"/>
                <a:ea typeface="+mn-ea"/>
                <a:cs typeface="Times New Roman" panose="02020603050405020304" pitchFamily="18" charset="0"/>
              </a:rPr>
              <a:t>Ag</a:t>
            </a:r>
            <a:r>
              <a:rPr kumimoji="0" lang="tr-TR" sz="2000" b="0"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rPr>
              <a:t> : (-)</a:t>
            </a:r>
            <a:endParaRPr kumimoji="0" lang="tr-TR" sz="2000" b="0"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endParaRPr>
          </a:p>
          <a:p>
            <a:pPr marL="342900" marR="0" lvl="0" indent="-342900" algn="l" defTabSz="914400" rtl="0" eaLnBrk="0" fontAlgn="base" latinLnBrk="0" hangingPunct="0">
              <a:lnSpc>
                <a:spcPct val="150000"/>
              </a:lnSpc>
              <a:spcBef>
                <a:spcPts val="0"/>
              </a:spcBef>
              <a:spcAft>
                <a:spcPct val="0"/>
              </a:spcAft>
              <a:buClrTx/>
              <a:buSzTx/>
              <a:buFont typeface="Arial" panose="020B0604020202020204" pitchFamily="34" charset="0"/>
              <a:buChar char="•"/>
              <a:defRPr/>
            </a:pPr>
            <a:r>
              <a:rPr kumimoji="0" lang="tr-TR" sz="2000" b="1"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rPr>
              <a:t>Anti </a:t>
            </a:r>
            <a:r>
              <a:rPr kumimoji="0" lang="tr-TR" sz="2000" b="1" i="0" u="none" strike="noStrike" kern="1200" cap="none" spc="0" normalizeH="0" baseline="0" noProof="0" dirty="0" err="1">
                <a:ln>
                  <a:noFill/>
                </a:ln>
                <a:solidFill>
                  <a:schemeClr val="tx1"/>
                </a:solidFill>
                <a:effectLst/>
                <a:uLnTx/>
                <a:uFillTx/>
                <a:latin typeface="+mn-lt"/>
                <a:ea typeface="+mn-ea"/>
                <a:cs typeface="Times New Roman" panose="02020603050405020304" pitchFamily="18" charset="0"/>
              </a:rPr>
              <a:t>HBc</a:t>
            </a:r>
            <a:r>
              <a:rPr kumimoji="0" lang="tr-TR" sz="2000" b="1"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rPr>
              <a:t> </a:t>
            </a:r>
            <a:r>
              <a:rPr kumimoji="0" lang="tr-TR" sz="2000" b="1" i="0" u="none" strike="noStrike" kern="1200" cap="none" spc="0" normalizeH="0" baseline="0" noProof="0" dirty="0" err="1">
                <a:ln>
                  <a:noFill/>
                </a:ln>
                <a:solidFill>
                  <a:schemeClr val="tx1"/>
                </a:solidFill>
                <a:effectLst/>
                <a:uLnTx/>
                <a:uFillTx/>
                <a:latin typeface="+mn-lt"/>
                <a:ea typeface="+mn-ea"/>
                <a:cs typeface="Times New Roman" panose="02020603050405020304" pitchFamily="18" charset="0"/>
              </a:rPr>
              <a:t>Ig</a:t>
            </a:r>
            <a:r>
              <a:rPr kumimoji="0" lang="tr-TR" sz="2000" b="1"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rPr>
              <a:t> G : (+)</a:t>
            </a:r>
            <a:endParaRPr kumimoji="0" lang="tr-TR" sz="2000" b="1"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endParaRPr>
          </a:p>
          <a:p>
            <a:pPr marL="342900" marR="0" lvl="0" indent="-342900" algn="l" defTabSz="914400" rtl="0" eaLnBrk="0" fontAlgn="base" latinLnBrk="0" hangingPunct="0">
              <a:lnSpc>
                <a:spcPct val="150000"/>
              </a:lnSpc>
              <a:spcBef>
                <a:spcPts val="0"/>
              </a:spcBef>
              <a:spcAft>
                <a:spcPct val="0"/>
              </a:spcAft>
              <a:buClrTx/>
              <a:buSzTx/>
              <a:buFont typeface="Arial" panose="020B0604020202020204" pitchFamily="34" charset="0"/>
              <a:buChar char="•"/>
              <a:defRPr/>
            </a:pPr>
            <a:r>
              <a:rPr kumimoji="0" lang="tr-TR" sz="2000" b="0"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rPr>
              <a:t>Anti </a:t>
            </a:r>
            <a:r>
              <a:rPr kumimoji="0" lang="tr-TR" sz="2000" b="0" i="0" u="none" strike="noStrike" kern="1200" cap="none" spc="0" normalizeH="0" baseline="0" noProof="0" dirty="0" err="1">
                <a:ln>
                  <a:noFill/>
                </a:ln>
                <a:solidFill>
                  <a:schemeClr val="tx1"/>
                </a:solidFill>
                <a:effectLst/>
                <a:uLnTx/>
                <a:uFillTx/>
                <a:latin typeface="+mn-lt"/>
                <a:ea typeface="+mn-ea"/>
                <a:cs typeface="Times New Roman" panose="02020603050405020304" pitchFamily="18" charset="0"/>
              </a:rPr>
              <a:t>HBc</a:t>
            </a:r>
            <a:r>
              <a:rPr kumimoji="0" lang="tr-TR" sz="2000" b="0"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rPr>
              <a:t> </a:t>
            </a:r>
            <a:r>
              <a:rPr kumimoji="0" lang="tr-TR" sz="2000" b="0" i="0" u="none" strike="noStrike" kern="1200" cap="none" spc="0" normalizeH="0" baseline="0" noProof="0" dirty="0" err="1">
                <a:ln>
                  <a:noFill/>
                </a:ln>
                <a:solidFill>
                  <a:schemeClr val="tx1"/>
                </a:solidFill>
                <a:effectLst/>
                <a:uLnTx/>
                <a:uFillTx/>
                <a:latin typeface="+mn-lt"/>
                <a:ea typeface="+mn-ea"/>
                <a:cs typeface="Times New Roman" panose="02020603050405020304" pitchFamily="18" charset="0"/>
              </a:rPr>
              <a:t>Ig</a:t>
            </a:r>
            <a:r>
              <a:rPr kumimoji="0" lang="tr-TR" sz="2000" b="0"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rPr>
              <a:t> M : (-)</a:t>
            </a:r>
            <a:endParaRPr kumimoji="0" lang="tr-TR" sz="2000" b="0"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endParaRPr>
          </a:p>
          <a:p>
            <a:pPr marL="342900" marR="0" lvl="0" indent="-342900" algn="l" defTabSz="914400" rtl="0" eaLnBrk="0" fontAlgn="base" latinLnBrk="0" hangingPunct="0">
              <a:lnSpc>
                <a:spcPct val="150000"/>
              </a:lnSpc>
              <a:spcBef>
                <a:spcPts val="0"/>
              </a:spcBef>
              <a:spcAft>
                <a:spcPct val="0"/>
              </a:spcAft>
              <a:buClrTx/>
              <a:buSzTx/>
              <a:buFont typeface="Arial" panose="020B0604020202020204" pitchFamily="34" charset="0"/>
              <a:buChar char="•"/>
              <a:defRPr/>
            </a:pPr>
            <a:r>
              <a:rPr kumimoji="0" lang="tr-TR" sz="2000" b="0"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rPr>
              <a:t>Anti HCV : (-)</a:t>
            </a:r>
            <a:endParaRPr kumimoji="0" lang="tr-TR" sz="2000" b="0"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endParaRPr>
          </a:p>
          <a:p>
            <a:pPr marL="342900" marR="0" lvl="0" indent="-342900" algn="l" defTabSz="914400" rtl="0" eaLnBrk="0" fontAlgn="base" latinLnBrk="0" hangingPunct="0">
              <a:lnSpc>
                <a:spcPct val="150000"/>
              </a:lnSpc>
              <a:spcBef>
                <a:spcPts val="0"/>
              </a:spcBef>
              <a:spcAft>
                <a:spcPct val="0"/>
              </a:spcAft>
              <a:buClrTx/>
              <a:buSzTx/>
              <a:buFont typeface="Arial" panose="020B0604020202020204" pitchFamily="34" charset="0"/>
              <a:buChar char="•"/>
              <a:defRPr/>
            </a:pPr>
            <a:r>
              <a:rPr kumimoji="0" lang="tr-TR" sz="2000" b="0"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rPr>
              <a:t>Anti HIV: (-)</a:t>
            </a:r>
            <a:endParaRPr kumimoji="0" lang="tr-TR" sz="2000" b="0"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endParaRPr>
          </a:p>
        </p:txBody>
      </p:sp>
      <p:sp>
        <p:nvSpPr>
          <p:cNvPr id="6" name="Metin kutusu 5"/>
          <p:cNvSpPr txBox="1"/>
          <p:nvPr/>
        </p:nvSpPr>
        <p:spPr>
          <a:xfrm>
            <a:off x="5108575" y="3213100"/>
            <a:ext cx="2663825" cy="2949575"/>
          </a:xfrm>
          <a:prstGeom prst="rect">
            <a:avLst/>
          </a:prstGeom>
          <a:noFill/>
        </p:spPr>
        <p:txBody>
          <a:bodyPr>
            <a:spAutoFit/>
          </a:bodyPr>
          <a:lstStyle/>
          <a:p>
            <a:pPr marR="0" defTabSz="914400">
              <a:lnSpc>
                <a:spcPct val="150000"/>
              </a:lnSpc>
              <a:buClrTx/>
              <a:buSzTx/>
              <a:buFontTx/>
              <a:buNone/>
              <a:defRPr/>
            </a:pPr>
            <a:r>
              <a:rPr kumimoji="0" lang="tr-TR" b="1" kern="1200" cap="none" spc="0" normalizeH="0" baseline="0" noProof="0" dirty="0">
                <a:latin typeface="+mn-lt"/>
                <a:ea typeface="+mn-ea"/>
                <a:cs typeface="Times New Roman" panose="02020603050405020304" pitchFamily="18" charset="0"/>
              </a:rPr>
              <a:t>CMV </a:t>
            </a:r>
            <a:r>
              <a:rPr kumimoji="0" lang="tr-TR" b="1" kern="1200" cap="none" spc="0" normalizeH="0" baseline="0" noProof="0" dirty="0" err="1">
                <a:latin typeface="+mn-lt"/>
                <a:ea typeface="+mn-ea"/>
                <a:cs typeface="Times New Roman" panose="02020603050405020304" pitchFamily="18" charset="0"/>
              </a:rPr>
              <a:t>Ig</a:t>
            </a:r>
            <a:r>
              <a:rPr kumimoji="0" lang="tr-TR" b="1" kern="1200" cap="none" spc="0" normalizeH="0" baseline="0" noProof="0" dirty="0">
                <a:latin typeface="+mn-lt"/>
                <a:ea typeface="+mn-ea"/>
                <a:cs typeface="Times New Roman" panose="02020603050405020304" pitchFamily="18" charset="0"/>
              </a:rPr>
              <a:t> G: (+)</a:t>
            </a:r>
            <a:endParaRPr kumimoji="0" lang="tr-TR" b="1" kern="1200" cap="none" spc="0" normalizeH="0" baseline="0" noProof="0" dirty="0">
              <a:latin typeface="+mn-lt"/>
              <a:ea typeface="+mn-ea"/>
              <a:cs typeface="Times New Roman" panose="02020603050405020304" pitchFamily="18" charset="0"/>
            </a:endParaRPr>
          </a:p>
          <a:p>
            <a:pPr marR="0" defTabSz="914400">
              <a:lnSpc>
                <a:spcPct val="150000"/>
              </a:lnSpc>
              <a:buClrTx/>
              <a:buSzTx/>
              <a:buFontTx/>
              <a:buNone/>
              <a:defRPr/>
            </a:pPr>
            <a:r>
              <a:rPr kumimoji="0" lang="tr-TR" kern="1200" cap="none" spc="0" normalizeH="0" baseline="0" noProof="0" dirty="0">
                <a:latin typeface="+mn-lt"/>
                <a:ea typeface="+mn-ea"/>
                <a:cs typeface="Times New Roman" panose="02020603050405020304" pitchFamily="18" charset="0"/>
              </a:rPr>
              <a:t>CMV </a:t>
            </a:r>
            <a:r>
              <a:rPr kumimoji="0" lang="tr-TR" kern="1200" cap="none" spc="0" normalizeH="0" baseline="0" noProof="0" dirty="0" err="1">
                <a:latin typeface="+mn-lt"/>
                <a:ea typeface="+mn-ea"/>
                <a:cs typeface="Times New Roman" panose="02020603050405020304" pitchFamily="18" charset="0"/>
              </a:rPr>
              <a:t>Ig</a:t>
            </a:r>
            <a:r>
              <a:rPr kumimoji="0" lang="tr-TR" kern="1200" cap="none" spc="0" normalizeH="0" baseline="0" noProof="0" dirty="0">
                <a:latin typeface="+mn-lt"/>
                <a:ea typeface="+mn-ea"/>
                <a:cs typeface="Times New Roman" panose="02020603050405020304" pitchFamily="18" charset="0"/>
              </a:rPr>
              <a:t> M: (-)</a:t>
            </a:r>
            <a:endParaRPr kumimoji="0" lang="tr-TR" kern="1200" cap="none" spc="0" normalizeH="0" baseline="0" noProof="0" dirty="0">
              <a:latin typeface="+mn-lt"/>
              <a:ea typeface="+mn-ea"/>
              <a:cs typeface="Times New Roman" panose="02020603050405020304" pitchFamily="18" charset="0"/>
            </a:endParaRPr>
          </a:p>
          <a:p>
            <a:pPr marR="0" defTabSz="914400">
              <a:lnSpc>
                <a:spcPct val="150000"/>
              </a:lnSpc>
              <a:buClrTx/>
              <a:buSzTx/>
              <a:buFontTx/>
              <a:buNone/>
              <a:defRPr/>
            </a:pPr>
            <a:r>
              <a:rPr kumimoji="0" lang="tr-TR" b="1" kern="1200" cap="none" spc="0" normalizeH="0" baseline="0" noProof="0" dirty="0">
                <a:latin typeface="+mn-lt"/>
                <a:ea typeface="+mn-ea"/>
                <a:cs typeface="Times New Roman" panose="02020603050405020304" pitchFamily="18" charset="0"/>
              </a:rPr>
              <a:t>EBV VCA </a:t>
            </a:r>
            <a:r>
              <a:rPr kumimoji="0" lang="tr-TR" b="1" kern="1200" cap="none" spc="0" normalizeH="0" baseline="0" noProof="0" dirty="0" err="1">
                <a:latin typeface="+mn-lt"/>
                <a:ea typeface="+mn-ea"/>
                <a:cs typeface="Times New Roman" panose="02020603050405020304" pitchFamily="18" charset="0"/>
              </a:rPr>
              <a:t>Ig</a:t>
            </a:r>
            <a:r>
              <a:rPr kumimoji="0" lang="tr-TR" b="1" kern="1200" cap="none" spc="0" normalizeH="0" baseline="0" noProof="0" dirty="0">
                <a:latin typeface="+mn-lt"/>
                <a:ea typeface="+mn-ea"/>
                <a:cs typeface="Times New Roman" panose="02020603050405020304" pitchFamily="18" charset="0"/>
              </a:rPr>
              <a:t> G: (+)</a:t>
            </a:r>
            <a:endParaRPr kumimoji="0" lang="tr-TR" b="1" kern="1200" cap="none" spc="0" normalizeH="0" baseline="0" noProof="0" dirty="0">
              <a:latin typeface="+mn-lt"/>
              <a:ea typeface="+mn-ea"/>
              <a:cs typeface="Times New Roman" panose="02020603050405020304" pitchFamily="18" charset="0"/>
            </a:endParaRPr>
          </a:p>
          <a:p>
            <a:pPr marR="0" defTabSz="914400">
              <a:lnSpc>
                <a:spcPct val="150000"/>
              </a:lnSpc>
              <a:buClrTx/>
              <a:buSzTx/>
              <a:buFontTx/>
              <a:buNone/>
              <a:defRPr/>
            </a:pPr>
            <a:r>
              <a:rPr kumimoji="0" lang="tr-TR" kern="1200" cap="none" spc="0" normalizeH="0" baseline="0" noProof="0" dirty="0">
                <a:latin typeface="+mn-lt"/>
                <a:ea typeface="+mn-ea"/>
                <a:cs typeface="Times New Roman" panose="02020603050405020304" pitchFamily="18" charset="0"/>
              </a:rPr>
              <a:t>EBV VCA </a:t>
            </a:r>
            <a:r>
              <a:rPr kumimoji="0" lang="tr-TR" kern="1200" cap="none" spc="0" normalizeH="0" baseline="0" noProof="0" dirty="0" err="1">
                <a:latin typeface="+mn-lt"/>
                <a:ea typeface="+mn-ea"/>
                <a:cs typeface="Times New Roman" panose="02020603050405020304" pitchFamily="18" charset="0"/>
              </a:rPr>
              <a:t>Ig</a:t>
            </a:r>
            <a:r>
              <a:rPr kumimoji="0" lang="tr-TR" kern="1200" cap="none" spc="0" normalizeH="0" baseline="0" noProof="0" dirty="0">
                <a:latin typeface="+mn-lt"/>
                <a:ea typeface="+mn-ea"/>
                <a:cs typeface="Times New Roman" panose="02020603050405020304" pitchFamily="18" charset="0"/>
              </a:rPr>
              <a:t> M: (-)</a:t>
            </a:r>
            <a:endParaRPr kumimoji="0" lang="tr-TR" kern="1200" cap="none" spc="0" normalizeH="0" baseline="0" noProof="0" dirty="0">
              <a:latin typeface="+mn-lt"/>
              <a:ea typeface="+mn-ea"/>
              <a:cs typeface="Times New Roman" panose="02020603050405020304" pitchFamily="18" charset="0"/>
            </a:endParaRPr>
          </a:p>
          <a:p>
            <a:pPr marR="0" defTabSz="914400">
              <a:lnSpc>
                <a:spcPct val="150000"/>
              </a:lnSpc>
              <a:buClrTx/>
              <a:buSzTx/>
              <a:buFontTx/>
              <a:buNone/>
              <a:defRPr/>
            </a:pPr>
            <a:r>
              <a:rPr kumimoji="0" lang="tr-TR" b="1" kern="1200" cap="none" spc="0" normalizeH="0" baseline="0" noProof="0" dirty="0" err="1">
                <a:latin typeface="+mn-lt"/>
                <a:ea typeface="+mn-ea"/>
                <a:cs typeface="Times New Roman" panose="02020603050405020304" pitchFamily="18" charset="0"/>
              </a:rPr>
              <a:t>Toksoplasma</a:t>
            </a:r>
            <a:r>
              <a:rPr kumimoji="0" lang="tr-TR" b="1" kern="1200" cap="none" spc="0" normalizeH="0" baseline="0" noProof="0" dirty="0">
                <a:latin typeface="+mn-lt"/>
                <a:ea typeface="+mn-ea"/>
                <a:cs typeface="Times New Roman" panose="02020603050405020304" pitchFamily="18" charset="0"/>
              </a:rPr>
              <a:t> </a:t>
            </a:r>
            <a:r>
              <a:rPr kumimoji="0" lang="tr-TR" b="1" kern="1200" cap="none" spc="0" normalizeH="0" baseline="0" noProof="0" dirty="0" err="1">
                <a:latin typeface="+mn-lt"/>
                <a:ea typeface="+mn-ea"/>
                <a:cs typeface="Times New Roman" panose="02020603050405020304" pitchFamily="18" charset="0"/>
              </a:rPr>
              <a:t>Ig</a:t>
            </a:r>
            <a:r>
              <a:rPr kumimoji="0" lang="tr-TR" b="1" kern="1200" cap="none" spc="0" normalizeH="0" baseline="0" noProof="0" dirty="0">
                <a:latin typeface="+mn-lt"/>
                <a:ea typeface="+mn-ea"/>
                <a:cs typeface="Times New Roman" panose="02020603050405020304" pitchFamily="18" charset="0"/>
              </a:rPr>
              <a:t> G: (+)</a:t>
            </a:r>
            <a:endParaRPr kumimoji="0" lang="tr-TR" b="1" kern="1200" cap="none" spc="0" normalizeH="0" baseline="0" noProof="0" dirty="0">
              <a:latin typeface="+mn-lt"/>
              <a:ea typeface="+mn-ea"/>
              <a:cs typeface="Times New Roman" panose="02020603050405020304" pitchFamily="18" charset="0"/>
            </a:endParaRPr>
          </a:p>
          <a:p>
            <a:pPr marR="0" defTabSz="914400">
              <a:lnSpc>
                <a:spcPct val="150000"/>
              </a:lnSpc>
              <a:buClrTx/>
              <a:buSzTx/>
              <a:buFontTx/>
              <a:buNone/>
              <a:defRPr/>
            </a:pPr>
            <a:r>
              <a:rPr kumimoji="0" lang="tr-TR" kern="1200" cap="none" spc="0" normalizeH="0" baseline="0" noProof="0" dirty="0" err="1">
                <a:latin typeface="+mn-lt"/>
                <a:ea typeface="+mn-ea"/>
                <a:cs typeface="Times New Roman" panose="02020603050405020304" pitchFamily="18" charset="0"/>
              </a:rPr>
              <a:t>Toksoplasma</a:t>
            </a:r>
            <a:r>
              <a:rPr kumimoji="0" lang="tr-TR" kern="1200" cap="none" spc="0" normalizeH="0" baseline="0" noProof="0" dirty="0">
                <a:latin typeface="+mn-lt"/>
                <a:ea typeface="+mn-ea"/>
                <a:cs typeface="Times New Roman" panose="02020603050405020304" pitchFamily="18" charset="0"/>
              </a:rPr>
              <a:t> </a:t>
            </a:r>
            <a:r>
              <a:rPr kumimoji="0" lang="tr-TR" kern="1200" cap="none" spc="0" normalizeH="0" baseline="0" noProof="0" dirty="0" err="1">
                <a:latin typeface="+mn-lt"/>
                <a:ea typeface="+mn-ea"/>
                <a:cs typeface="Times New Roman" panose="02020603050405020304" pitchFamily="18" charset="0"/>
              </a:rPr>
              <a:t>Ig</a:t>
            </a:r>
            <a:r>
              <a:rPr kumimoji="0" lang="tr-TR" kern="1200" cap="none" spc="0" normalizeH="0" baseline="0" noProof="0" dirty="0">
                <a:latin typeface="+mn-lt"/>
                <a:ea typeface="+mn-ea"/>
                <a:cs typeface="Times New Roman" panose="02020603050405020304" pitchFamily="18" charset="0"/>
              </a:rPr>
              <a:t> M: (-)</a:t>
            </a:r>
            <a:endParaRPr kumimoji="0" lang="tr-TR" kern="1200" cap="none" spc="0" normalizeH="0" baseline="0" noProof="0" dirty="0">
              <a:latin typeface="+mn-lt"/>
              <a:ea typeface="+mn-ea"/>
              <a:cs typeface="Times New Roman" panose="02020603050405020304" pitchFamily="18" charset="0"/>
            </a:endParaRPr>
          </a:p>
          <a:p>
            <a:pPr marR="0" defTabSz="914400">
              <a:lnSpc>
                <a:spcPct val="150000"/>
              </a:lnSpc>
              <a:buClrTx/>
              <a:buSzTx/>
              <a:buFontTx/>
              <a:buNone/>
              <a:defRPr/>
            </a:pPr>
            <a:r>
              <a:rPr kumimoji="0" lang="tr-TR" kern="1200" cap="none" spc="0" normalizeH="0" baseline="0" noProof="0" dirty="0">
                <a:latin typeface="+mn-lt"/>
                <a:ea typeface="+mn-ea"/>
                <a:cs typeface="Times New Roman" panose="02020603050405020304" pitchFamily="18" charset="0"/>
              </a:rPr>
              <a:t>Sifilis </a:t>
            </a:r>
            <a:r>
              <a:rPr kumimoji="0" lang="tr-TR" kern="1200" cap="none" spc="0" normalizeH="0" baseline="0" noProof="0" dirty="0" err="1">
                <a:latin typeface="+mn-lt"/>
                <a:ea typeface="+mn-ea"/>
                <a:cs typeface="Times New Roman" panose="02020603050405020304" pitchFamily="18" charset="0"/>
              </a:rPr>
              <a:t>serolojisi</a:t>
            </a:r>
            <a:r>
              <a:rPr kumimoji="0" lang="tr-TR" kern="1200" cap="none" spc="0" normalizeH="0" baseline="0" noProof="0" dirty="0">
                <a:latin typeface="+mn-lt"/>
                <a:ea typeface="+mn-ea"/>
                <a:cs typeface="Times New Roman" panose="02020603050405020304" pitchFamily="18" charset="0"/>
              </a:rPr>
              <a:t> : (-)</a:t>
            </a:r>
            <a:endParaRPr kumimoji="0" lang="tr-TR" kern="1200" cap="none" spc="0" normalizeH="0" baseline="0" noProof="0" dirty="0">
              <a:latin typeface="+mn-lt"/>
              <a:ea typeface="+mn-ea"/>
              <a:cs typeface="Times New Roman" panose="02020603050405020304" pitchFamily="18" charset="0"/>
            </a:endParaRPr>
          </a:p>
        </p:txBody>
      </p:sp>
      <p:pic>
        <p:nvPicPr>
          <p:cNvPr id="24582" name="Picture 3"/>
          <p:cNvPicPr>
            <a:picLocks noChangeAspect="1"/>
          </p:cNvPicPr>
          <p:nvPr/>
        </p:nvPicPr>
        <p:blipFill>
          <a:blip r:embed="rId1"/>
          <a:stretch>
            <a:fillRect/>
          </a:stretch>
        </p:blipFill>
        <p:spPr>
          <a:xfrm>
            <a:off x="6823075" y="115888"/>
            <a:ext cx="2200275" cy="2592387"/>
          </a:xfrm>
          <a:prstGeom prst="rect">
            <a:avLst/>
          </a:prstGeom>
          <a:noFill/>
          <a:ln w="9525">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7346" name="1 Başlık"/>
          <p:cNvSpPr>
            <a:spLocks noGrp="1"/>
          </p:cNvSpPr>
          <p:nvPr>
            <p:ph type="title" hasCustomPrompt="1"/>
          </p:nvPr>
        </p:nvSpPr>
        <p:spPr>
          <a:xfrm>
            <a:off x="2268538" y="862013"/>
            <a:ext cx="3670300" cy="504825"/>
          </a:xfrm>
        </p:spPr>
        <p:txBody>
          <a:bodyPr vert="horz" wrap="square" lIns="91440" tIns="45720" rIns="91440" bIns="45720" anchor="ctr" anchorCtr="0"/>
          <a:p>
            <a:r>
              <a:rPr lang="tr-TR" altLang="tr-TR" sz="2400" b="1" dirty="0">
                <a:solidFill>
                  <a:srgbClr val="C00000"/>
                </a:solidFill>
                <a:cs typeface="Calibri" panose="020F0502020204030204" pitchFamily="34" charset="0"/>
              </a:rPr>
              <a:t>Klinik</a:t>
            </a:r>
            <a:endParaRPr lang="tr-TR" altLang="tr-TR" sz="2400" b="1" dirty="0">
              <a:solidFill>
                <a:srgbClr val="C00000"/>
              </a:solidFill>
              <a:ea typeface="Calibri" panose="020F0502020204030204" pitchFamily="34" charset="0"/>
            </a:endParaRPr>
          </a:p>
        </p:txBody>
      </p:sp>
      <p:sp>
        <p:nvSpPr>
          <p:cNvPr id="57347" name="2 İçerik Yer Tutucusu"/>
          <p:cNvSpPr>
            <a:spLocks noGrp="1"/>
          </p:cNvSpPr>
          <p:nvPr>
            <p:ph idx="1" hasCustomPrompt="1"/>
          </p:nvPr>
        </p:nvSpPr>
        <p:spPr>
          <a:xfrm>
            <a:off x="449263" y="1489075"/>
            <a:ext cx="4103687" cy="720725"/>
          </a:xfrm>
        </p:spPr>
        <p:txBody>
          <a:bodyPr vert="horz" wrap="square" lIns="91440" tIns="45720" rIns="91440" bIns="45720" anchor="t" anchorCtr="0"/>
          <a:p>
            <a:pPr>
              <a:buFont typeface="Wingdings" panose="05000000000000000000" pitchFamily="2" charset="2"/>
              <a:buChar char="v"/>
            </a:pPr>
            <a:r>
              <a:rPr lang="tr-TR" altLang="tr-TR" sz="2400" dirty="0"/>
              <a:t>Ayrıntılı bir </a:t>
            </a:r>
            <a:r>
              <a:rPr lang="tr-TR" altLang="tr-TR" sz="2400" b="1" dirty="0"/>
              <a:t>öykü</a:t>
            </a:r>
            <a:r>
              <a:rPr lang="tr-TR" altLang="tr-TR" sz="2400" dirty="0"/>
              <a:t> önemli!!</a:t>
            </a:r>
            <a:endParaRPr lang="tr-TR" altLang="tr-TR" sz="2400" dirty="0"/>
          </a:p>
          <a:p>
            <a:pPr>
              <a:buFont typeface="Arial" panose="020B0604020202020204" pitchFamily="34" charset="0"/>
              <a:buChar char="•"/>
            </a:pPr>
            <a:endParaRPr lang="tr-TR" altLang="tr-TR" sz="2800" dirty="0"/>
          </a:p>
          <a:p>
            <a:pPr>
              <a:buFont typeface="Arial" panose="020B0604020202020204" pitchFamily="34" charset="0"/>
              <a:buChar char="•"/>
            </a:pPr>
            <a:endParaRPr lang="tr-TR" altLang="tr-TR" sz="2800" dirty="0"/>
          </a:p>
          <a:p>
            <a:pPr>
              <a:buFont typeface="Arial" panose="020B0604020202020204" pitchFamily="34" charset="0"/>
              <a:buChar char="•"/>
            </a:pPr>
            <a:endParaRPr lang="tr-TR" altLang="tr-TR" sz="2800" dirty="0"/>
          </a:p>
          <a:p>
            <a:pPr>
              <a:buFont typeface="Arial" panose="020B0604020202020204" pitchFamily="34" charset="0"/>
              <a:buChar char="•"/>
            </a:pPr>
            <a:endParaRPr lang="tr-TR" altLang="tr-TR" sz="2800" dirty="0"/>
          </a:p>
        </p:txBody>
      </p:sp>
      <p:sp>
        <p:nvSpPr>
          <p:cNvPr id="4" name="3 Yuvarlatılmış Dikdörtgen"/>
          <p:cNvSpPr/>
          <p:nvPr/>
        </p:nvSpPr>
        <p:spPr>
          <a:xfrm>
            <a:off x="282575" y="2203450"/>
            <a:ext cx="8351838" cy="1025525"/>
          </a:xfrm>
          <a:prstGeom prst="roundRect">
            <a:avLst/>
          </a:prstGeom>
          <a:solidFill>
            <a:srgbClr val="CAF8FE"/>
          </a:solidFill>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tr-TR" sz="2000" b="1" i="0" u="none" strike="noStrike" kern="1200" cap="none" spc="0" normalizeH="0" baseline="0" noProof="0" dirty="0">
                <a:ln>
                  <a:noFill/>
                </a:ln>
                <a:solidFill>
                  <a:schemeClr val="tx1"/>
                </a:solidFill>
                <a:effectLst/>
                <a:uLnTx/>
                <a:uFillTx/>
                <a:latin typeface="+mn-lt"/>
                <a:ea typeface="+mn-ea"/>
                <a:cs typeface="+mn-cs"/>
              </a:rPr>
              <a:t>Geçmişte KHB </a:t>
            </a:r>
            <a:r>
              <a:rPr kumimoji="0" lang="tr-TR" sz="2000" b="0" i="0" u="none" strike="noStrike" kern="1200" cap="none" spc="0" normalizeH="0" baseline="0" noProof="0" dirty="0">
                <a:ln>
                  <a:noFill/>
                </a:ln>
                <a:solidFill>
                  <a:schemeClr val="tx1"/>
                </a:solidFill>
                <a:effectLst/>
                <a:uLnTx/>
                <a:uFillTx/>
                <a:latin typeface="+mn-lt"/>
                <a:ea typeface="+mn-ea"/>
                <a:cs typeface="+mn-cs"/>
              </a:rPr>
              <a:t>olması, </a:t>
            </a:r>
            <a:r>
              <a:rPr kumimoji="0" lang="tr-TR" sz="2000" b="1" i="0" u="none" strike="noStrike" kern="1200" cap="none" spc="0" normalizeH="0" baseline="0" noProof="0" dirty="0">
                <a:ln>
                  <a:noFill/>
                </a:ln>
                <a:solidFill>
                  <a:schemeClr val="tx1"/>
                </a:solidFill>
                <a:effectLst/>
                <a:uLnTx/>
                <a:uFillTx/>
                <a:latin typeface="+mn-lt"/>
                <a:ea typeface="+mn-ea"/>
                <a:cs typeface="+mn-cs"/>
              </a:rPr>
              <a:t>aile öyküsünün </a:t>
            </a:r>
            <a:r>
              <a:rPr kumimoji="0" lang="tr-TR" sz="2000" b="0" i="0" u="none" strike="noStrike" kern="1200" cap="none" spc="0" normalizeH="0" baseline="0" noProof="0" dirty="0">
                <a:ln>
                  <a:noFill/>
                </a:ln>
                <a:solidFill>
                  <a:schemeClr val="tx1"/>
                </a:solidFill>
                <a:effectLst/>
                <a:uLnTx/>
                <a:uFillTx/>
                <a:latin typeface="+mn-lt"/>
                <a:ea typeface="+mn-ea"/>
                <a:cs typeface="+mn-cs"/>
              </a:rPr>
              <a:t>olması                     </a:t>
            </a:r>
            <a:r>
              <a:rPr kumimoji="0" lang="tr-TR" sz="2000" b="1" i="0" u="none" strike="noStrike" kern="1200" cap="none" spc="0" normalizeH="0" baseline="0" noProof="0" dirty="0">
                <a:ln>
                  <a:noFill/>
                </a:ln>
                <a:solidFill>
                  <a:schemeClr val="tx1"/>
                </a:solidFill>
                <a:effectLst/>
                <a:uLnTx/>
                <a:uFillTx/>
                <a:latin typeface="+mn-lt"/>
                <a:ea typeface="+mn-ea"/>
                <a:cs typeface="+mn-cs"/>
              </a:rPr>
              <a:t>kronik infeksiyon </a:t>
            </a:r>
            <a:endParaRPr kumimoji="0" lang="tr-TR" sz="2000" b="1" i="0" u="none" strike="noStrike" kern="1200" cap="none" spc="0" normalizeH="0" baseline="0" noProof="0" dirty="0">
              <a:ln>
                <a:noFill/>
              </a:ln>
              <a:solidFill>
                <a:schemeClr val="tx1"/>
              </a:solidFill>
              <a:effectLst/>
              <a:uLnTx/>
              <a:uFillTx/>
              <a:latin typeface="+mn-lt"/>
              <a:ea typeface="+mn-ea"/>
              <a:cs typeface="+mn-cs"/>
            </a:endParaRPr>
          </a:p>
        </p:txBody>
      </p:sp>
      <p:sp>
        <p:nvSpPr>
          <p:cNvPr id="5" name="4 Yuvarlatılmış Dikdörtgen"/>
          <p:cNvSpPr/>
          <p:nvPr/>
        </p:nvSpPr>
        <p:spPr>
          <a:xfrm>
            <a:off x="196466" y="3760118"/>
            <a:ext cx="8712968" cy="2088232"/>
          </a:xfrm>
          <a:prstGeom prst="roundRect">
            <a:avLst/>
          </a:prstGeom>
          <a:solidFill>
            <a:srgbClr val="CAF8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50000"/>
              </a:lnSpc>
              <a:spcBef>
                <a:spcPct val="0"/>
              </a:spcBef>
              <a:spcAft>
                <a:spcPct val="0"/>
              </a:spcAft>
              <a:buClrTx/>
              <a:buSzTx/>
              <a:buFontTx/>
              <a:buNone/>
              <a:defRPr/>
            </a:pPr>
            <a:r>
              <a:rPr kumimoji="0" lang="tr-TR" sz="2000" b="0" i="0" u="none" strike="noStrike" kern="1200" cap="none" spc="0" normalizeH="0" baseline="0" noProof="0" dirty="0">
                <a:ln>
                  <a:noFill/>
                </a:ln>
                <a:solidFill>
                  <a:schemeClr val="tx1"/>
                </a:solidFill>
                <a:effectLst/>
                <a:uLnTx/>
                <a:uFillTx/>
                <a:latin typeface="+mn-lt"/>
                <a:ea typeface="+mn-ea"/>
                <a:cs typeface="+mn-cs"/>
              </a:rPr>
              <a:t>Geçmiş öyküsü yok</a:t>
            </a: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tr-TR" sz="2000" b="0" i="0" u="none" strike="noStrike" kern="1200" cap="none" spc="0" normalizeH="0" baseline="0" noProof="0" dirty="0">
                <a:ln>
                  <a:noFill/>
                </a:ln>
                <a:solidFill>
                  <a:schemeClr val="tx1"/>
                </a:solidFill>
                <a:effectLst/>
                <a:uLnTx/>
                <a:uFillTx/>
                <a:latin typeface="+mn-lt"/>
                <a:ea typeface="+mn-ea"/>
                <a:cs typeface="+mn-cs"/>
              </a:rPr>
              <a:t>Yakın </a:t>
            </a:r>
            <a:r>
              <a:rPr kumimoji="0" lang="tr-TR" sz="2000" b="1" i="0" u="none" strike="noStrike" kern="1200" cap="none" spc="0" normalizeH="0" baseline="0" noProof="0" dirty="0">
                <a:ln>
                  <a:solidFill>
                    <a:srgbClr val="CAF8FE"/>
                  </a:solidFill>
                </a:ln>
                <a:solidFill>
                  <a:schemeClr val="tx1"/>
                </a:solidFill>
                <a:effectLst/>
                <a:uLnTx/>
                <a:uFillTx/>
                <a:latin typeface="+mn-lt"/>
                <a:ea typeface="+mn-ea"/>
                <a:cs typeface="+mn-cs"/>
              </a:rPr>
              <a:t>zamanda</a:t>
            </a:r>
            <a:r>
              <a:rPr kumimoji="0" lang="tr-TR" sz="2000" b="0" i="0" u="none" strike="noStrike" kern="1200" cap="none" spc="0" normalizeH="0" baseline="0" noProof="0" dirty="0">
                <a:ln>
                  <a:noFill/>
                </a:ln>
                <a:solidFill>
                  <a:schemeClr val="tx1"/>
                </a:solidFill>
                <a:effectLst/>
                <a:uLnTx/>
                <a:uFillTx/>
                <a:latin typeface="+mn-lt"/>
                <a:ea typeface="+mn-ea"/>
                <a:cs typeface="+mn-cs"/>
              </a:rPr>
              <a:t> kan transfüzyonu, iğne batması, </a:t>
            </a:r>
            <a:r>
              <a:rPr kumimoji="0" lang="tr-TR" sz="2000" b="0" i="0" u="none" strike="noStrike" kern="1200" cap="none" spc="0" normalizeH="0" baseline="0" noProof="0" dirty="0" err="1">
                <a:ln>
                  <a:noFill/>
                </a:ln>
                <a:solidFill>
                  <a:schemeClr val="tx1"/>
                </a:solidFill>
                <a:effectLst/>
                <a:uLnTx/>
                <a:uFillTx/>
                <a:latin typeface="+mn-lt"/>
                <a:ea typeface="+mn-ea"/>
                <a:cs typeface="+mn-cs"/>
              </a:rPr>
              <a:t>perkütan</a:t>
            </a:r>
            <a:r>
              <a:rPr kumimoji="0" lang="tr-TR" sz="2000" b="0" i="0" u="none" strike="noStrike" kern="1200" cap="none" spc="0" normalizeH="0" baseline="0" noProof="0" dirty="0">
                <a:ln>
                  <a:noFill/>
                </a:ln>
                <a:solidFill>
                  <a:schemeClr val="tx1"/>
                </a:solidFill>
                <a:effectLst/>
                <a:uLnTx/>
                <a:uFillTx/>
                <a:latin typeface="+mn-lt"/>
                <a:ea typeface="+mn-ea"/>
                <a:cs typeface="+mn-cs"/>
              </a:rPr>
              <a:t> yaralanma, ağız ve diş girişimi öyküsünün olması, korunmasız cinsel ilişki vb.                  </a:t>
            </a:r>
            <a:r>
              <a:rPr kumimoji="0" lang="tr-TR" sz="2000" b="1" i="0" u="none" strike="noStrike" kern="1200" cap="none" spc="0" normalizeH="0" baseline="0" noProof="0" dirty="0">
                <a:ln>
                  <a:noFill/>
                </a:ln>
                <a:solidFill>
                  <a:srgbClr val="C00000"/>
                </a:solidFill>
                <a:effectLst/>
                <a:uLnTx/>
                <a:uFillTx/>
                <a:latin typeface="+mn-lt"/>
                <a:ea typeface="+mn-ea"/>
                <a:cs typeface="+mn-cs"/>
              </a:rPr>
              <a:t> </a:t>
            </a:r>
            <a:r>
              <a:rPr kumimoji="0" lang="tr-TR" sz="2000" b="1" i="0" u="none" strike="noStrike" kern="1200" cap="none" spc="0" normalizeH="0" baseline="0" noProof="0" dirty="0">
                <a:ln>
                  <a:noFill/>
                </a:ln>
                <a:solidFill>
                  <a:schemeClr val="tx1"/>
                </a:solidFill>
                <a:effectLst/>
                <a:uLnTx/>
                <a:uFillTx/>
                <a:latin typeface="+mn-lt"/>
                <a:ea typeface="+mn-ea"/>
                <a:cs typeface="+mn-cs"/>
              </a:rPr>
              <a:t>akut </a:t>
            </a:r>
            <a:r>
              <a:rPr kumimoji="0" lang="tr-TR" sz="2000" b="1" i="0" u="none" strike="noStrike" kern="1200" cap="none" spc="0" normalizeH="0" baseline="0" noProof="0" dirty="0" err="1">
                <a:ln>
                  <a:noFill/>
                </a:ln>
                <a:solidFill>
                  <a:schemeClr val="tx1"/>
                </a:solidFill>
                <a:effectLst/>
                <a:uLnTx/>
                <a:uFillTx/>
                <a:latin typeface="+mn-lt"/>
                <a:ea typeface="+mn-ea"/>
                <a:cs typeface="+mn-cs"/>
              </a:rPr>
              <a:t>infeksiyon</a:t>
            </a:r>
            <a:endParaRPr kumimoji="0" lang="tr-TR" sz="2000" b="1" i="0" u="none" strike="noStrike" kern="1200" cap="none" spc="0" normalizeH="0" baseline="0" noProof="0" dirty="0">
              <a:ln>
                <a:noFill/>
              </a:ln>
              <a:solidFill>
                <a:schemeClr val="tx1"/>
              </a:solidFill>
              <a:effectLst/>
              <a:uLnTx/>
              <a:uFillTx/>
              <a:latin typeface="+mn-lt"/>
              <a:ea typeface="+mn-ea"/>
              <a:cs typeface="+mn-cs"/>
            </a:endParaRPr>
          </a:p>
        </p:txBody>
      </p:sp>
      <p:sp>
        <p:nvSpPr>
          <p:cNvPr id="6" name="5 Sağ Ok"/>
          <p:cNvSpPr/>
          <p:nvPr/>
        </p:nvSpPr>
        <p:spPr>
          <a:xfrm>
            <a:off x="5435600" y="2608263"/>
            <a:ext cx="688975"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lt1"/>
              </a:solidFill>
              <a:effectLst/>
              <a:uLnTx/>
              <a:uFillTx/>
              <a:latin typeface="+mn-lt"/>
              <a:ea typeface="+mn-ea"/>
              <a:cs typeface="+mn-cs"/>
            </a:endParaRPr>
          </a:p>
        </p:txBody>
      </p:sp>
      <p:sp>
        <p:nvSpPr>
          <p:cNvPr id="7" name="6 Sağ Ok"/>
          <p:cNvSpPr/>
          <p:nvPr/>
        </p:nvSpPr>
        <p:spPr>
          <a:xfrm>
            <a:off x="6007100" y="5229225"/>
            <a:ext cx="690563"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57352" name="Metin kutusu 8"/>
          <p:cNvSpPr txBox="1"/>
          <p:nvPr/>
        </p:nvSpPr>
        <p:spPr>
          <a:xfrm>
            <a:off x="282575" y="336550"/>
            <a:ext cx="6467475" cy="46196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tr-TR" altLang="tr-TR" sz="2400" b="1" dirty="0">
                <a:cs typeface="Calibri" panose="020F0502020204030204" pitchFamily="34" charset="0"/>
              </a:rPr>
              <a:t>AHB ve KHB reaktivasyonu ayrımında </a:t>
            </a:r>
            <a:endParaRPr lang="tr-TR" altLang="tr-TR" sz="2400" dirty="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8370" name="1 Başlık"/>
          <p:cNvSpPr>
            <a:spLocks noGrp="1"/>
          </p:cNvSpPr>
          <p:nvPr>
            <p:ph type="title" hasCustomPrompt="1"/>
          </p:nvPr>
        </p:nvSpPr>
        <p:spPr>
          <a:xfrm>
            <a:off x="2100263" y="1292225"/>
            <a:ext cx="4824412" cy="504825"/>
          </a:xfrm>
        </p:spPr>
        <p:txBody>
          <a:bodyPr vert="horz" wrap="square" lIns="91440" tIns="45720" rIns="91440" bIns="45720" anchor="ctr" anchorCtr="0"/>
          <a:p>
            <a:r>
              <a:rPr lang="tr-TR" altLang="tr-TR" sz="2400" b="1" dirty="0">
                <a:solidFill>
                  <a:srgbClr val="FF0000"/>
                </a:solidFill>
              </a:rPr>
              <a:t>Karaciğer Hasar/Fonksiyon Testleri</a:t>
            </a:r>
            <a:endParaRPr lang="tr-TR" altLang="tr-TR" sz="2400" b="1" dirty="0">
              <a:solidFill>
                <a:srgbClr val="FF0000"/>
              </a:solidFill>
              <a:ea typeface="Calibri" panose="020F0502020204030204" pitchFamily="34" charset="0"/>
            </a:endParaRPr>
          </a:p>
        </p:txBody>
      </p:sp>
      <p:sp>
        <p:nvSpPr>
          <p:cNvPr id="58371" name="2 İçerik Yer Tutucusu"/>
          <p:cNvSpPr>
            <a:spLocks noGrp="1"/>
          </p:cNvSpPr>
          <p:nvPr>
            <p:ph idx="1" hasCustomPrompt="1"/>
          </p:nvPr>
        </p:nvSpPr>
        <p:spPr>
          <a:xfrm>
            <a:off x="539750" y="2133600"/>
            <a:ext cx="5545138" cy="719138"/>
          </a:xfrm>
        </p:spPr>
        <p:txBody>
          <a:bodyPr vert="horz" wrap="square" lIns="91440" tIns="45720" rIns="91440" bIns="45720" anchor="t" anchorCtr="0"/>
          <a:p>
            <a:r>
              <a:rPr lang="tr-TR" altLang="tr-TR" sz="2000" dirty="0"/>
              <a:t>Her ikisinde de </a:t>
            </a:r>
            <a:r>
              <a:rPr lang="tr-TR" altLang="tr-TR" sz="2000" b="1" dirty="0"/>
              <a:t>transaminazlar artar  </a:t>
            </a:r>
            <a:endParaRPr lang="tr-TR" altLang="tr-TR" sz="2000" b="1" dirty="0"/>
          </a:p>
        </p:txBody>
      </p:sp>
      <p:sp>
        <p:nvSpPr>
          <p:cNvPr id="5" name="4 Yuvarlatılmış Dikdörtgen"/>
          <p:cNvSpPr/>
          <p:nvPr/>
        </p:nvSpPr>
        <p:spPr>
          <a:xfrm>
            <a:off x="827088" y="2841625"/>
            <a:ext cx="7561263" cy="2879725"/>
          </a:xfrm>
          <a:prstGeom prst="roundRect">
            <a:avLst>
              <a:gd name="adj" fmla="val 30447"/>
            </a:avLst>
          </a:prstGeom>
          <a:solidFill>
            <a:srgbClr val="CAF8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342900" lvl="0" indent="-342900">
              <a:lnSpc>
                <a:spcPct val="150000"/>
              </a:lnSpc>
              <a:buFont typeface="Wingdings" panose="05000000000000000000" pitchFamily="2" charset="2"/>
              <a:buChar char="ü"/>
            </a:pPr>
            <a:r>
              <a:rPr sz="2000" b="1" dirty="0">
                <a:latin typeface="Calibri" panose="020F0502020204030204" pitchFamily="34" charset="0"/>
              </a:rPr>
              <a:t>AHB </a:t>
            </a:r>
            <a:r>
              <a:rPr sz="2000" dirty="0">
                <a:latin typeface="Calibri" panose="020F0502020204030204" pitchFamily="34" charset="0"/>
              </a:rPr>
              <a:t>=&gt; </a:t>
            </a:r>
            <a:r>
              <a:rPr sz="2000" b="1" dirty="0">
                <a:latin typeface="Calibri" panose="020F0502020204030204" pitchFamily="34" charset="0"/>
              </a:rPr>
              <a:t>ALT</a:t>
            </a:r>
            <a:r>
              <a:rPr sz="2000" dirty="0">
                <a:latin typeface="Calibri" panose="020F0502020204030204" pitchFamily="34" charset="0"/>
              </a:rPr>
              <a:t> ve </a:t>
            </a:r>
            <a:r>
              <a:rPr sz="2000" b="1" dirty="0">
                <a:latin typeface="Calibri" panose="020F0502020204030204" pitchFamily="34" charset="0"/>
              </a:rPr>
              <a:t>bilirubin</a:t>
            </a:r>
            <a:r>
              <a:rPr sz="2000" dirty="0">
                <a:latin typeface="Calibri" panose="020F0502020204030204" pitchFamily="34" charset="0"/>
              </a:rPr>
              <a:t> düzeylerinde yükselme </a:t>
            </a:r>
            <a:r>
              <a:rPr sz="2000" b="1" dirty="0">
                <a:latin typeface="Calibri" panose="020F0502020204030204" pitchFamily="34" charset="0"/>
              </a:rPr>
              <a:t>daha belirgindir</a:t>
            </a:r>
            <a:endParaRPr sz="2000" b="1" dirty="0">
              <a:latin typeface="Calibri" panose="020F0502020204030204" pitchFamily="34" charset="0"/>
            </a:endParaRPr>
          </a:p>
          <a:p>
            <a:pPr marL="342900" lvl="0" indent="-342900">
              <a:lnSpc>
                <a:spcPct val="150000"/>
              </a:lnSpc>
              <a:buFont typeface="Wingdings" panose="05000000000000000000" pitchFamily="2" charset="2"/>
              <a:buChar char="ü"/>
            </a:pPr>
            <a:r>
              <a:rPr sz="2000" dirty="0">
                <a:latin typeface="Calibri" panose="020F0502020204030204" pitchFamily="34" charset="0"/>
              </a:rPr>
              <a:t>Yüksek </a:t>
            </a:r>
            <a:r>
              <a:rPr sz="2000" b="1" dirty="0">
                <a:latin typeface="Calibri" panose="020F0502020204030204" pitchFamily="34" charset="0"/>
              </a:rPr>
              <a:t>AFP</a:t>
            </a:r>
            <a:r>
              <a:rPr sz="2000" dirty="0">
                <a:latin typeface="Calibri" panose="020F0502020204030204" pitchFamily="34" charset="0"/>
              </a:rPr>
              <a:t> düzeyleri (&gt;</a:t>
            </a:r>
            <a:r>
              <a:rPr sz="2000" b="1" dirty="0">
                <a:latin typeface="Calibri" panose="020F0502020204030204" pitchFamily="34" charset="0"/>
              </a:rPr>
              <a:t>100 ng/ml</a:t>
            </a:r>
            <a:r>
              <a:rPr sz="2000" dirty="0">
                <a:latin typeface="Calibri" panose="020F0502020204030204" pitchFamily="34" charset="0"/>
              </a:rPr>
              <a:t>) daha ilerlemiş karaciğer hasarını gösterir.</a:t>
            </a:r>
            <a:endParaRPr sz="2000" dirty="0">
              <a:latin typeface="Calibri" panose="020F0502020204030204" pitchFamily="34" charset="0"/>
            </a:endParaRPr>
          </a:p>
          <a:p>
            <a:pPr marL="342900" lvl="0" indent="-342900">
              <a:lnSpc>
                <a:spcPct val="150000"/>
              </a:lnSpc>
              <a:buNone/>
            </a:pPr>
            <a:r>
              <a:rPr sz="2000" dirty="0">
                <a:latin typeface="Calibri" panose="020F0502020204030204" pitchFamily="34" charset="0"/>
              </a:rPr>
              <a:t>Biyokimyasal testler, tek başına her iki tabloyu </a:t>
            </a:r>
            <a:r>
              <a:rPr sz="2000" b="1" dirty="0">
                <a:latin typeface="Calibri" panose="020F0502020204030204" pitchFamily="34" charset="0"/>
              </a:rPr>
              <a:t>ayırt ettirmez</a:t>
            </a:r>
            <a:r>
              <a:rPr sz="2400" dirty="0">
                <a:latin typeface="Calibri" panose="020F0502020204030204" pitchFamily="34" charset="0"/>
              </a:rPr>
              <a:t>.</a:t>
            </a:r>
            <a:endParaRPr sz="2400" dirty="0">
              <a:latin typeface="Calibri" panose="020F0502020204030204" pitchFamily="34" charset="0"/>
            </a:endParaRPr>
          </a:p>
        </p:txBody>
      </p:sp>
      <p:sp>
        <p:nvSpPr>
          <p:cNvPr id="58373" name="Metin kutusu 8"/>
          <p:cNvSpPr txBox="1"/>
          <p:nvPr/>
        </p:nvSpPr>
        <p:spPr>
          <a:xfrm>
            <a:off x="395288" y="493713"/>
            <a:ext cx="6469062" cy="461962"/>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tr-TR" altLang="tr-TR" sz="2400" b="1" dirty="0">
                <a:cs typeface="Calibri" panose="020F0502020204030204" pitchFamily="34" charset="0"/>
              </a:rPr>
              <a:t>AHB ve KHB reaktivasyonu ayrımında </a:t>
            </a:r>
            <a:endParaRPr lang="tr-TR" altLang="tr-TR" sz="2400" dirty="0">
              <a:ea typeface="Calibri" panose="020F050202020403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4 Yuvarlatılmış Dikdörtgen"/>
          <p:cNvSpPr/>
          <p:nvPr/>
        </p:nvSpPr>
        <p:spPr>
          <a:xfrm>
            <a:off x="1042988" y="1773238"/>
            <a:ext cx="7345363" cy="4392613"/>
          </a:xfrm>
          <a:prstGeom prst="roundRect">
            <a:avLst>
              <a:gd name="adj" fmla="val 30447"/>
            </a:avLst>
          </a:prstGeom>
          <a:solidFill>
            <a:srgbClr val="CAF8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en-US" altLang="tr-TR" sz="2000" b="1" i="0" u="none" strike="noStrike" kern="1200" cap="none" spc="0" normalizeH="0" baseline="0" noProof="0" dirty="0" err="1">
                <a:ln>
                  <a:noFill/>
                </a:ln>
                <a:solidFill>
                  <a:schemeClr val="tx1"/>
                </a:solidFill>
                <a:effectLst/>
                <a:uLnTx/>
                <a:uFillTx/>
                <a:latin typeface="Calibri" panose="020F0502020204030204" pitchFamily="34" charset="0"/>
                <a:ea typeface="MS PGothic" panose="020B0600070205080204" pitchFamily="34" charset="-128"/>
                <a:cs typeface="Calibri" panose="020F0502020204030204" pitchFamily="34" charset="0"/>
              </a:rPr>
              <a:t>HBsAg</a:t>
            </a:r>
            <a:r>
              <a:rPr kumimoji="0" lang="en-US" altLang="tr-TR" sz="2000" b="1"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en-US" altLang="tr-TR" sz="2000" b="1" i="0" u="none" strike="noStrike" kern="1200" cap="none" spc="0" normalizeH="0" baseline="0" noProof="0" dirty="0" err="1">
                <a:ln>
                  <a:noFill/>
                </a:ln>
                <a:solidFill>
                  <a:schemeClr val="tx1"/>
                </a:solidFill>
                <a:effectLst/>
                <a:uLnTx/>
                <a:uFillTx/>
                <a:latin typeface="Calibri" panose="020F0502020204030204" pitchFamily="34" charset="0"/>
                <a:ea typeface="MS PGothic" panose="020B0600070205080204" pitchFamily="34" charset="-128"/>
                <a:cs typeface="Calibri" panose="020F0502020204030204" pitchFamily="34" charset="0"/>
              </a:rPr>
              <a:t>testleri</a:t>
            </a:r>
            <a:endParaRPr kumimoji="0" lang="tr-TR" altLang="tr-TR" sz="2000" b="0" i="0" u="none" strike="noStrike" kern="1200" cap="none" spc="0" normalizeH="0" baseline="0" noProof="0" dirty="0">
              <a:ln>
                <a:noFill/>
              </a:ln>
              <a:solidFill>
                <a:srgbClr val="3366FF"/>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0" marR="0" lvl="0" indent="0" algn="just" defTabSz="914400" rtl="0" eaLnBrk="0" fontAlgn="base" latinLnBrk="0" hangingPunct="0">
              <a:lnSpc>
                <a:spcPct val="150000"/>
              </a:lnSpc>
              <a:spcBef>
                <a:spcPct val="0"/>
              </a:spcBef>
              <a:spcAft>
                <a:spcPct val="0"/>
              </a:spcAft>
              <a:buClrTx/>
              <a:buSzTx/>
              <a:buFont typeface="Arial" panose="020B0604020202020204" pitchFamily="34" charset="0"/>
              <a:buChar char="•"/>
              <a:defRPr/>
            </a:pPr>
            <a:r>
              <a:rPr kumimoji="0" lang="tr-TR" altLang="tr-TR" sz="2000" b="1"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Calibri" panose="020F0502020204030204" pitchFamily="34" charset="0"/>
              </a:rPr>
              <a:t>qHB</a:t>
            </a:r>
            <a:r>
              <a:rPr kumimoji="0" lang="tr-TR" altLang="tr-TR" sz="2000" b="0"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Calibri" panose="020F0502020204030204" pitchFamily="34" charset="0"/>
              </a:rPr>
              <a:t>sAg, </a:t>
            </a:r>
            <a:r>
              <a:rPr kumimoji="0" lang="tr-TR" altLang="tr-TR" sz="2000" b="1"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Calibri" panose="020F0502020204030204" pitchFamily="34" charset="0"/>
              </a:rPr>
              <a:t>HBV DNA</a:t>
            </a:r>
            <a:r>
              <a:rPr kumimoji="0" lang="tr-TR" altLang="tr-TR" sz="2000" b="0"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Calibri" panose="020F0502020204030204" pitchFamily="34" charset="0"/>
              </a:rPr>
              <a:t> düzeyi ile doğrudan </a:t>
            </a:r>
            <a:r>
              <a:rPr kumimoji="0" lang="tr-TR" altLang="tr-TR" sz="2000" b="1"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Calibri" panose="020F0502020204030204" pitchFamily="34" charset="0"/>
              </a:rPr>
              <a:t>ilişkilidir</a:t>
            </a:r>
            <a:r>
              <a:rPr kumimoji="0" lang="tr-TR" altLang="tr-TR" sz="2000" b="0"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tr-TR" altLang="tr-TR" sz="2000" b="0"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0" marR="0" lvl="0" indent="0" algn="just" defTabSz="914400" rtl="0" eaLnBrk="0" fontAlgn="base" latinLnBrk="0" hangingPunct="0">
              <a:lnSpc>
                <a:spcPct val="150000"/>
              </a:lnSpc>
              <a:spcBef>
                <a:spcPct val="0"/>
              </a:spcBef>
              <a:spcAft>
                <a:spcPct val="0"/>
              </a:spcAft>
              <a:buClrTx/>
              <a:buSzTx/>
              <a:buFont typeface="Arial" panose="020B0604020202020204" pitchFamily="34" charset="0"/>
              <a:buChar char="•"/>
              <a:defRPr/>
            </a:pPr>
            <a:r>
              <a:rPr kumimoji="0" lang="tr-TR" altLang="tr-TR" sz="2000" b="1"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Calibri" panose="020F0502020204030204" pitchFamily="34" charset="0"/>
              </a:rPr>
              <a:t>AHB</a:t>
            </a:r>
            <a:r>
              <a:rPr kumimoji="0" lang="tr-TR" altLang="tr-TR" sz="2000" b="0"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Calibri" panose="020F0502020204030204" pitchFamily="34" charset="0"/>
              </a:rPr>
              <a:t>’de </a:t>
            </a:r>
            <a:r>
              <a:rPr kumimoji="0" lang="tr-TR" altLang="tr-TR" sz="2000" b="1"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Calibri" panose="020F0502020204030204" pitchFamily="34" charset="0"/>
              </a:rPr>
              <a:t>ilk 4 haftada </a:t>
            </a:r>
            <a:r>
              <a:rPr kumimoji="0" lang="tr-TR" altLang="tr-TR" sz="2000" b="1" i="0" u="none" strike="noStrike" kern="1200" cap="none" spc="0" normalizeH="0" baseline="0" noProof="0" dirty="0" err="1">
                <a:ln>
                  <a:noFill/>
                </a:ln>
                <a:solidFill>
                  <a:schemeClr val="tx1"/>
                </a:solidFill>
                <a:effectLst/>
                <a:uLnTx/>
                <a:uFillTx/>
                <a:latin typeface="Calibri" panose="020F0502020204030204" pitchFamily="34" charset="0"/>
                <a:ea typeface="MS PGothic" panose="020B0600070205080204" pitchFamily="34" charset="-128"/>
                <a:cs typeface="Calibri" panose="020F0502020204030204" pitchFamily="34" charset="0"/>
              </a:rPr>
              <a:t>HBsAg</a:t>
            </a:r>
            <a:r>
              <a:rPr kumimoji="0" lang="tr-TR" altLang="tr-TR" sz="2000" b="0" i="0" u="none" strike="noStrike" kern="1200" cap="none" spc="0" normalizeH="0" baseline="0" noProof="0" dirty="0" err="1">
                <a:ln>
                  <a:noFill/>
                </a:ln>
                <a:solidFill>
                  <a:schemeClr val="tx1"/>
                </a:solidFill>
                <a:effectLst/>
                <a:uLnTx/>
                <a:uFillTx/>
                <a:latin typeface="Calibri" panose="020F0502020204030204" pitchFamily="34" charset="0"/>
                <a:ea typeface="MS PGothic" panose="020B0600070205080204" pitchFamily="34" charset="-128"/>
                <a:cs typeface="Calibri" panose="020F0502020204030204" pitchFamily="34" charset="0"/>
              </a:rPr>
              <a:t>’de</a:t>
            </a:r>
            <a:r>
              <a:rPr kumimoji="0" lang="tr-TR" altLang="tr-TR" sz="2000" b="0"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Calibri" panose="020F0502020204030204" pitchFamily="34" charset="0"/>
              </a:rPr>
              <a:t> %50’den fazla düşme </a:t>
            </a:r>
            <a:r>
              <a:rPr kumimoji="0" lang="tr-TR" altLang="tr-TR" sz="2000" b="1"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Calibri" panose="020F0502020204030204" pitchFamily="34" charset="0"/>
              </a:rPr>
              <a:t>iyileşme</a:t>
            </a:r>
            <a:r>
              <a:rPr kumimoji="0" lang="tr-TR" altLang="tr-TR" sz="2000" b="0"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Calibri" panose="020F0502020204030204" pitchFamily="34" charset="0"/>
              </a:rPr>
              <a:t> göstergesidir.</a:t>
            </a:r>
            <a:endParaRPr kumimoji="0" lang="tr-TR" altLang="tr-TR" sz="2000" b="0"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0" marR="0" lvl="0" indent="0" algn="just" defTabSz="914400" rtl="0" eaLnBrk="0" fontAlgn="base" latinLnBrk="0" hangingPunct="0">
              <a:lnSpc>
                <a:spcPct val="150000"/>
              </a:lnSpc>
              <a:spcBef>
                <a:spcPct val="0"/>
              </a:spcBef>
              <a:spcAft>
                <a:spcPct val="0"/>
              </a:spcAft>
              <a:buClrTx/>
              <a:buSzTx/>
              <a:buFont typeface="Arial" panose="020B0604020202020204" pitchFamily="34" charset="0"/>
              <a:buChar char="•"/>
              <a:defRPr/>
            </a:pPr>
            <a:r>
              <a:rPr kumimoji="0" lang="tr-TR" altLang="tr-TR" sz="2000" b="0"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Calibri" panose="020F0502020204030204" pitchFamily="34" charset="0"/>
              </a:rPr>
              <a:t>HBsAg pozitifliğinde belirgin bir </a:t>
            </a:r>
            <a:r>
              <a:rPr kumimoji="0" lang="tr-TR" altLang="tr-TR" sz="2000" b="1"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Calibri" panose="020F0502020204030204" pitchFamily="34" charset="0"/>
              </a:rPr>
              <a:t>düşme olmaması </a:t>
            </a:r>
            <a:r>
              <a:rPr kumimoji="0" lang="tr-TR" altLang="tr-TR" sz="2000" b="0"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Calibri" panose="020F0502020204030204" pitchFamily="34" charset="0"/>
              </a:rPr>
              <a:t>ve </a:t>
            </a:r>
            <a:r>
              <a:rPr kumimoji="0" lang="tr-TR" altLang="tr-TR" sz="2000" b="1"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Calibri" panose="020F0502020204030204" pitchFamily="34" charset="0"/>
              </a:rPr>
              <a:t>6 aydan </a:t>
            </a:r>
            <a:r>
              <a:rPr kumimoji="0" lang="tr-TR" altLang="tr-TR" sz="2000" b="0"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Calibri" panose="020F0502020204030204" pitchFamily="34" charset="0"/>
              </a:rPr>
              <a:t>daha fazla sürmesi </a:t>
            </a:r>
            <a:r>
              <a:rPr kumimoji="0" lang="tr-TR" altLang="tr-TR" sz="2000" b="1"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Calibri" panose="020F0502020204030204" pitchFamily="34" charset="0"/>
              </a:rPr>
              <a:t>kronikleşmen</a:t>
            </a:r>
            <a:r>
              <a:rPr kumimoji="0" lang="tr-TR" altLang="tr-TR" sz="2000" b="0"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Calibri" panose="020F0502020204030204" pitchFamily="34" charset="0"/>
              </a:rPr>
              <a:t>in göstergesidir.</a:t>
            </a:r>
            <a:endParaRPr kumimoji="0" lang="en-US" altLang="tr-TR" sz="2000" b="0" i="0" u="none" strike="noStrike" kern="1200" cap="none" spc="0" normalizeH="0" baseline="0" noProof="0" dirty="0">
              <a:ln>
                <a:noFill/>
              </a:ln>
              <a:solidFill>
                <a:srgbClr val="3366FF"/>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en-US" altLang="tr-TR" sz="2000" b="1" i="0" u="none" strike="noStrike" kern="1200" cap="none" spc="0" normalizeH="0" baseline="0" noProof="0" dirty="0" err="1">
                <a:ln>
                  <a:noFill/>
                </a:ln>
                <a:solidFill>
                  <a:schemeClr val="tx1"/>
                </a:solidFill>
                <a:effectLst/>
                <a:uLnTx/>
                <a:uFillTx/>
                <a:latin typeface="Calibri" panose="020F0502020204030204" pitchFamily="34" charset="0"/>
                <a:ea typeface="MS PGothic" panose="020B0600070205080204" pitchFamily="34" charset="-128"/>
                <a:cs typeface="Calibri" panose="020F0502020204030204" pitchFamily="34" charset="0"/>
              </a:rPr>
              <a:t>HBc</a:t>
            </a:r>
            <a:r>
              <a:rPr kumimoji="0" lang="en-US" altLang="tr-TR" sz="2000" b="1"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Calibri" panose="020F0502020204030204" pitchFamily="34" charset="0"/>
              </a:rPr>
              <a:t> IgG</a:t>
            </a:r>
            <a:r>
              <a:rPr kumimoji="0" lang="tr-TR" altLang="tr-TR" sz="2000" b="1"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Calibri" panose="020F0502020204030204" pitchFamily="34" charset="0"/>
              </a:rPr>
              <a:t> (anti HBc IgG = anti HBc total)</a:t>
            </a:r>
            <a:endParaRPr kumimoji="0" lang="en-US" altLang="tr-TR" sz="2000" b="1"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457200" marR="0" lvl="1" indent="0" algn="l" defTabSz="914400" rtl="0" eaLnBrk="0" fontAlgn="base" latinLnBrk="0" hangingPunct="0">
              <a:lnSpc>
                <a:spcPct val="150000"/>
              </a:lnSpc>
              <a:spcBef>
                <a:spcPct val="0"/>
              </a:spcBef>
              <a:spcAft>
                <a:spcPct val="0"/>
              </a:spcAft>
              <a:buClrTx/>
              <a:buSzTx/>
              <a:buFontTx/>
              <a:buNone/>
              <a:defRPr/>
            </a:pPr>
            <a:r>
              <a:rPr kumimoji="0" lang="en-US" altLang="tr-TR" sz="2000" b="0"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Calibri" panose="020F0502020204030204" pitchFamily="34" charset="0"/>
              </a:rPr>
              <a:t>KHB </a:t>
            </a:r>
            <a:r>
              <a:rPr kumimoji="0" lang="en-US" altLang="tr-TR" sz="2000" b="0" i="0" u="none" strike="noStrike" kern="1200" cap="none" spc="0" normalizeH="0" baseline="0" noProof="0" dirty="0" err="1">
                <a:ln>
                  <a:noFill/>
                </a:ln>
                <a:solidFill>
                  <a:schemeClr val="tx1"/>
                </a:solidFill>
                <a:effectLst/>
                <a:uLnTx/>
                <a:uFillTx/>
                <a:latin typeface="Calibri" panose="020F0502020204030204" pitchFamily="34" charset="0"/>
                <a:ea typeface="MS PGothic" panose="020B0600070205080204" pitchFamily="34" charset="-128"/>
                <a:cs typeface="Calibri" panose="020F0502020204030204" pitchFamily="34" charset="0"/>
              </a:rPr>
              <a:t>aktivasyonu</a:t>
            </a:r>
            <a:endParaRPr kumimoji="0" lang="en-US" altLang="tr-TR" sz="2000" b="0"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9" name="Metin kutusu 8"/>
          <p:cNvSpPr txBox="1"/>
          <p:nvPr/>
        </p:nvSpPr>
        <p:spPr>
          <a:xfrm>
            <a:off x="611188" y="414338"/>
            <a:ext cx="6469063" cy="461963"/>
          </a:xfrm>
          <a:prstGeom prst="rect">
            <a:avLst/>
          </a:prstGeom>
          <a:noFill/>
        </p:spPr>
        <p:txBody>
          <a:bodyPr>
            <a:spAutoFit/>
          </a:bodyPr>
          <a:p>
            <a:pPr>
              <a:buNone/>
            </a:pPr>
            <a:r>
              <a:rPr lang="tr-TR" altLang="tr-TR" sz="2400" b="1" dirty="0">
                <a:latin typeface="Calibri" panose="020F0502020204030204" pitchFamily="34" charset="0"/>
                <a:cs typeface="Calibri" panose="020F0502020204030204" pitchFamily="34" charset="0"/>
              </a:rPr>
              <a:t>AHB ve KHB reaktivasyonu ayrımında </a:t>
            </a:r>
            <a:endParaRPr sz="2400" dirty="0">
              <a:latin typeface="Calibri" panose="020F0502020204030204" pitchFamily="34" charset="0"/>
              <a:ea typeface="Calibri" panose="020F0502020204030204" pitchFamily="34" charset="0"/>
            </a:endParaRPr>
          </a:p>
        </p:txBody>
      </p:sp>
      <p:sp>
        <p:nvSpPr>
          <p:cNvPr id="59396" name="1 Başlık"/>
          <p:cNvSpPr>
            <a:spLocks noGrp="1"/>
          </p:cNvSpPr>
          <p:nvPr>
            <p:ph type="title" hasCustomPrompt="1"/>
          </p:nvPr>
        </p:nvSpPr>
        <p:spPr>
          <a:xfrm>
            <a:off x="755650" y="836613"/>
            <a:ext cx="7069138" cy="720725"/>
          </a:xfrm>
        </p:spPr>
        <p:txBody>
          <a:bodyPr vert="horz" wrap="square" lIns="91440" tIns="45720" rIns="91440" bIns="45720" anchor="ctr" anchorCtr="0"/>
          <a:p>
            <a:r>
              <a:rPr lang="tr-TR" altLang="tr-TR" sz="2400" b="1" dirty="0">
                <a:solidFill>
                  <a:srgbClr val="C00000"/>
                </a:solidFill>
              </a:rPr>
              <a:t>İmmünolojik ve Viral Göstergeler</a:t>
            </a:r>
            <a:endParaRPr lang="tr-TR" altLang="tr-TR" sz="2400"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charRg st="247" end="287"/>
                                            </p:txEl>
                                          </p:spTgt>
                                        </p:tgtEl>
                                        <p:attrNameLst>
                                          <p:attrName>style.visibility</p:attrName>
                                        </p:attrNameLst>
                                      </p:cBhvr>
                                      <p:to>
                                        <p:strVal val="visible"/>
                                      </p:to>
                                    </p:set>
                                    <p:anim calcmode="lin" valueType="num">
                                      <p:cBhvr additive="base">
                                        <p:cTn id="7" dur="500" fill="hold"/>
                                        <p:tgtEl>
                                          <p:spTgt spid="5">
                                            <p:txEl>
                                              <p:charRg st="247" end="28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247" end="287"/>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charRg st="287" end="303"/>
                                            </p:txEl>
                                          </p:spTgt>
                                        </p:tgtEl>
                                        <p:attrNameLst>
                                          <p:attrName>style.visibility</p:attrName>
                                        </p:attrNameLst>
                                      </p:cBhvr>
                                      <p:to>
                                        <p:strVal val="visible"/>
                                      </p:to>
                                    </p:set>
                                    <p:anim calcmode="lin" valueType="num">
                                      <p:cBhvr additive="base">
                                        <p:cTn id="11" dur="500" fill="hold"/>
                                        <p:tgtEl>
                                          <p:spTgt spid="5">
                                            <p:txEl>
                                              <p:charRg st="287" end="30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charRg st="287" end="30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8" name="2 İçerik Yer Tutucusu"/>
          <p:cNvSpPr>
            <a:spLocks noGrp="1"/>
          </p:cNvSpPr>
          <p:nvPr>
            <p:ph idx="1" hasCustomPrompt="1"/>
          </p:nvPr>
        </p:nvSpPr>
        <p:spPr>
          <a:xfrm>
            <a:off x="611188" y="1582738"/>
            <a:ext cx="5545137" cy="720725"/>
          </a:xfrm>
        </p:spPr>
        <p:txBody>
          <a:bodyPr vert="horz" wrap="square" lIns="91440" tIns="45720" rIns="91440" bIns="45720" anchor="t" anchorCtr="0"/>
          <a:p>
            <a:pPr marL="0" indent="0">
              <a:buNone/>
            </a:pPr>
            <a:r>
              <a:rPr lang="tr-TR" altLang="tr-TR" sz="2400" b="1" dirty="0"/>
              <a:t>Anti-HBc IgM </a:t>
            </a:r>
            <a:endParaRPr lang="tr-TR" altLang="tr-TR" sz="2400" dirty="0"/>
          </a:p>
        </p:txBody>
      </p:sp>
      <p:sp>
        <p:nvSpPr>
          <p:cNvPr id="5" name="4 Yuvarlatılmış Dikdörtgen"/>
          <p:cNvSpPr/>
          <p:nvPr/>
        </p:nvSpPr>
        <p:spPr>
          <a:xfrm>
            <a:off x="882650" y="2328863"/>
            <a:ext cx="7378700" cy="3937000"/>
          </a:xfrm>
          <a:prstGeom prst="roundRect">
            <a:avLst>
              <a:gd name="adj" fmla="val 30447"/>
            </a:avLst>
          </a:prstGeom>
          <a:solidFill>
            <a:srgbClr val="CAF8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800100" lvl="1" indent="-342900">
              <a:lnSpc>
                <a:spcPct val="150000"/>
              </a:lnSpc>
              <a:buFont typeface="Wingdings" panose="05000000000000000000" pitchFamily="2" charset="2"/>
              <a:buChar char="v"/>
            </a:pPr>
            <a:r>
              <a:rPr sz="2000" b="1" dirty="0">
                <a:latin typeface="Calibri" panose="020F0502020204030204" pitchFamily="34" charset="0"/>
              </a:rPr>
              <a:t>AHB </a:t>
            </a:r>
            <a:r>
              <a:rPr sz="2000" dirty="0">
                <a:latin typeface="Calibri" panose="020F0502020204030204" pitchFamily="34" charset="0"/>
              </a:rPr>
              <a:t>düzey yüksektir</a:t>
            </a:r>
            <a:endParaRPr sz="2000" dirty="0">
              <a:latin typeface="Calibri" panose="020F0502020204030204" pitchFamily="34" charset="0"/>
            </a:endParaRPr>
          </a:p>
          <a:p>
            <a:pPr marL="800100" lvl="1" indent="-342900">
              <a:lnSpc>
                <a:spcPct val="150000"/>
              </a:lnSpc>
              <a:buNone/>
            </a:pPr>
            <a:r>
              <a:rPr lang="en-US" altLang="tr-TR" dirty="0">
                <a:latin typeface="Calibri" panose="020F0502020204030204" pitchFamily="34" charset="0"/>
                <a:ea typeface="MS PGothic" panose="020B0600070205080204" pitchFamily="34" charset="-128"/>
              </a:rPr>
              <a:t>Kantitatif </a:t>
            </a:r>
            <a:r>
              <a:rPr lang="en-US" altLang="tr-TR" b="1" dirty="0">
                <a:latin typeface="Calibri" panose="020F0502020204030204" pitchFamily="34" charset="0"/>
                <a:ea typeface="MS PGothic" panose="020B0600070205080204" pitchFamily="34" charset="-128"/>
              </a:rPr>
              <a:t>anti-HBc IgM &gt;1/1000</a:t>
            </a:r>
            <a:endParaRPr lang="tr-TR" altLang="tr-TR" b="1" dirty="0">
              <a:latin typeface="Calibri" panose="020F0502020204030204" pitchFamily="34" charset="0"/>
              <a:ea typeface="MS PGothic" panose="020B0600070205080204" pitchFamily="34" charset="-128"/>
            </a:endParaRPr>
          </a:p>
          <a:p>
            <a:pPr marL="800100" lvl="1" indent="-342900">
              <a:lnSpc>
                <a:spcPct val="150000"/>
              </a:lnSpc>
              <a:buNone/>
            </a:pPr>
            <a:r>
              <a:rPr lang="tr-TR" altLang="tr-TR" dirty="0">
                <a:latin typeface="Calibri" panose="020F0502020204030204" pitchFamily="34" charset="0"/>
              </a:rPr>
              <a:t>Anti HBc IgM </a:t>
            </a:r>
            <a:r>
              <a:rPr lang="tr-TR" altLang="tr-TR" b="1" dirty="0">
                <a:latin typeface="Calibri" panose="020F0502020204030204" pitchFamily="34" charset="0"/>
              </a:rPr>
              <a:t>S/CO &gt;10  AHB</a:t>
            </a:r>
            <a:r>
              <a:rPr lang="tr-TR" altLang="tr-TR" dirty="0">
                <a:latin typeface="Calibri" panose="020F0502020204030204" pitchFamily="34" charset="0"/>
              </a:rPr>
              <a:t> için PPV %99.1</a:t>
            </a:r>
            <a:endParaRPr lang="tr-TR" altLang="tr-TR" dirty="0">
              <a:latin typeface="Calibri" panose="020F0502020204030204" pitchFamily="34" charset="0"/>
            </a:endParaRPr>
          </a:p>
          <a:p>
            <a:pPr marL="800100" lvl="1" indent="-342900">
              <a:buNone/>
            </a:pPr>
            <a:endParaRPr lang="en-US" altLang="tr-TR" sz="2000" b="1" dirty="0">
              <a:latin typeface="Calibri" panose="020F0502020204030204" pitchFamily="34" charset="0"/>
              <a:ea typeface="MS PGothic" panose="020B0600070205080204" pitchFamily="34" charset="-128"/>
            </a:endParaRPr>
          </a:p>
          <a:p>
            <a:pPr marL="342900" lvl="0" indent="-342900" algn="just">
              <a:lnSpc>
                <a:spcPct val="150000"/>
              </a:lnSpc>
              <a:buFont typeface="Wingdings" panose="05000000000000000000" pitchFamily="2" charset="2"/>
              <a:buChar char="ü"/>
            </a:pPr>
            <a:r>
              <a:rPr sz="2000" b="1" dirty="0">
                <a:latin typeface="Calibri" panose="020F0502020204030204" pitchFamily="34" charset="0"/>
              </a:rPr>
              <a:t>KHB </a:t>
            </a:r>
            <a:r>
              <a:rPr sz="2000" dirty="0">
                <a:latin typeface="Calibri" panose="020F0502020204030204" pitchFamily="34" charset="0"/>
              </a:rPr>
              <a:t>akut alevlenmesinde hastaların </a:t>
            </a:r>
            <a:r>
              <a:rPr sz="2000" b="1" dirty="0">
                <a:latin typeface="Calibri" panose="020F0502020204030204" pitchFamily="34" charset="0"/>
              </a:rPr>
              <a:t>¾</a:t>
            </a:r>
            <a:r>
              <a:rPr sz="2000" dirty="0">
                <a:latin typeface="Calibri" panose="020F0502020204030204" pitchFamily="34" charset="0"/>
              </a:rPr>
              <a:t> kadarında </a:t>
            </a:r>
            <a:r>
              <a:rPr sz="2000" b="1" dirty="0">
                <a:latin typeface="Calibri" panose="020F0502020204030204" pitchFamily="34" charset="0"/>
              </a:rPr>
              <a:t>anti-HBc IgM</a:t>
            </a:r>
            <a:r>
              <a:rPr sz="2000" dirty="0">
                <a:latin typeface="Calibri" panose="020F0502020204030204" pitchFamily="34" charset="0"/>
              </a:rPr>
              <a:t> saptanabilir ve bu antikorların </a:t>
            </a:r>
            <a:r>
              <a:rPr sz="2000" b="1" dirty="0">
                <a:latin typeface="Calibri" panose="020F0502020204030204" pitchFamily="34" charset="0"/>
              </a:rPr>
              <a:t>molekül ağırlıkları </a:t>
            </a:r>
            <a:r>
              <a:rPr sz="2000" dirty="0">
                <a:latin typeface="Calibri" panose="020F0502020204030204" pitchFamily="34" charset="0"/>
              </a:rPr>
              <a:t>farklılık gösterir. </a:t>
            </a:r>
            <a:endParaRPr sz="2000" dirty="0">
              <a:latin typeface="Calibri" panose="020F0502020204030204" pitchFamily="34" charset="0"/>
            </a:endParaRPr>
          </a:p>
          <a:p>
            <a:pPr marL="342900" lvl="0" indent="-342900">
              <a:lnSpc>
                <a:spcPct val="150000"/>
              </a:lnSpc>
              <a:buFont typeface="Wingdings" panose="05000000000000000000" pitchFamily="2" charset="2"/>
              <a:buChar char="Ø"/>
            </a:pPr>
            <a:r>
              <a:rPr sz="2000" b="1" dirty="0">
                <a:latin typeface="Calibri" panose="020F0502020204030204" pitchFamily="34" charset="0"/>
              </a:rPr>
              <a:t>KHB</a:t>
            </a:r>
            <a:r>
              <a:rPr sz="2000" dirty="0">
                <a:latin typeface="Calibri" panose="020F0502020204030204" pitchFamily="34" charset="0"/>
              </a:rPr>
              <a:t> akut alevlenmesinde </a:t>
            </a:r>
            <a:r>
              <a:rPr sz="2000" b="1" dirty="0">
                <a:latin typeface="Calibri" panose="020F0502020204030204" pitchFamily="34" charset="0"/>
              </a:rPr>
              <a:t>7S anti-HBc IgM </a:t>
            </a:r>
            <a:endParaRPr sz="2000" dirty="0">
              <a:latin typeface="Calibri" panose="020F0502020204030204" pitchFamily="34" charset="0"/>
            </a:endParaRPr>
          </a:p>
          <a:p>
            <a:pPr marL="342900" lvl="0" indent="-342900">
              <a:lnSpc>
                <a:spcPct val="150000"/>
              </a:lnSpc>
              <a:buFont typeface="Wingdings" panose="05000000000000000000" pitchFamily="2" charset="2"/>
              <a:buChar char="Ø"/>
            </a:pPr>
            <a:r>
              <a:rPr sz="2000" b="1" dirty="0">
                <a:latin typeface="Calibri" panose="020F0502020204030204" pitchFamily="34" charset="0"/>
              </a:rPr>
              <a:t>AHB</a:t>
            </a:r>
            <a:r>
              <a:rPr sz="2000" dirty="0">
                <a:latin typeface="Calibri" panose="020F0502020204030204" pitchFamily="34" charset="0"/>
              </a:rPr>
              <a:t> =&gt; </a:t>
            </a:r>
            <a:r>
              <a:rPr sz="2000" b="1" dirty="0">
                <a:latin typeface="Calibri" panose="020F0502020204030204" pitchFamily="34" charset="0"/>
              </a:rPr>
              <a:t>19S anti-HBc IgM </a:t>
            </a:r>
            <a:r>
              <a:rPr sz="2000" dirty="0">
                <a:latin typeface="Calibri" panose="020F0502020204030204" pitchFamily="34" charset="0"/>
              </a:rPr>
              <a:t>daha yaygındır.</a:t>
            </a:r>
            <a:endParaRPr sz="2400" dirty="0">
              <a:latin typeface="Calibri" panose="020F0502020204030204" pitchFamily="34" charset="0"/>
            </a:endParaRPr>
          </a:p>
          <a:p>
            <a:pPr marL="342900" lvl="0" indent="-342900">
              <a:buNone/>
            </a:pPr>
            <a:endParaRPr sz="2400" dirty="0">
              <a:latin typeface="Calibri" panose="020F0502020204030204" pitchFamily="34" charset="0"/>
            </a:endParaRPr>
          </a:p>
        </p:txBody>
      </p:sp>
      <p:sp>
        <p:nvSpPr>
          <p:cNvPr id="9" name="Metin kutusu 8"/>
          <p:cNvSpPr txBox="1"/>
          <p:nvPr/>
        </p:nvSpPr>
        <p:spPr>
          <a:xfrm>
            <a:off x="468313" y="406400"/>
            <a:ext cx="6467475" cy="461963"/>
          </a:xfrm>
          <a:prstGeom prst="rect">
            <a:avLst/>
          </a:prstGeom>
          <a:noFill/>
        </p:spPr>
        <p:txBody>
          <a:bodyPr>
            <a:spAutoFit/>
          </a:bodyPr>
          <a:p>
            <a:pPr>
              <a:buNone/>
            </a:pPr>
            <a:r>
              <a:rPr lang="tr-TR" altLang="tr-TR" sz="2400" b="1" dirty="0">
                <a:latin typeface="Calibri" panose="020F0502020204030204" pitchFamily="34" charset="0"/>
                <a:cs typeface="Calibri" panose="020F0502020204030204" pitchFamily="34" charset="0"/>
              </a:rPr>
              <a:t>AHB ve KHB reaktivasyonu ayrımında </a:t>
            </a:r>
            <a:endParaRPr sz="2400" dirty="0">
              <a:latin typeface="Calibri" panose="020F0502020204030204" pitchFamily="34" charset="0"/>
              <a:ea typeface="Calibri" panose="020F0502020204030204" pitchFamily="34" charset="0"/>
            </a:endParaRPr>
          </a:p>
        </p:txBody>
      </p:sp>
      <p:sp>
        <p:nvSpPr>
          <p:cNvPr id="2" name="Açıklama Balonu: Çizgi 1"/>
          <p:cNvSpPr/>
          <p:nvPr/>
        </p:nvSpPr>
        <p:spPr>
          <a:xfrm>
            <a:off x="5424488" y="1792288"/>
            <a:ext cx="3022600" cy="536575"/>
          </a:xfrm>
          <a:prstGeom prst="borderCallout1">
            <a:avLst>
              <a:gd name="adj1" fmla="val 18750"/>
              <a:gd name="adj2" fmla="val -8333"/>
              <a:gd name="adj3" fmla="val 269866"/>
              <a:gd name="adj4" fmla="val -7028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1800" b="0" i="0" u="none" strike="noStrike" kern="1200" cap="none" spc="0" normalizeH="0" baseline="0" noProof="0" dirty="0" err="1">
                <a:ln>
                  <a:noFill/>
                </a:ln>
                <a:solidFill>
                  <a:schemeClr val="tx1"/>
                </a:solidFill>
                <a:effectLst/>
                <a:uLnTx/>
                <a:uFillTx/>
                <a:latin typeface="+mn-lt"/>
                <a:ea typeface="+mn-ea"/>
                <a:cs typeface="+mn-cs"/>
              </a:rPr>
              <a:t>Sinyal</a:t>
            </a:r>
            <a:r>
              <a:rPr kumimoji="0" lang="en-US" sz="1800" b="0" i="0" u="none" strike="noStrike" kern="1200" cap="none" spc="0" normalizeH="0" baseline="0" noProof="0" dirty="0">
                <a:ln>
                  <a:noFill/>
                </a:ln>
                <a:solidFill>
                  <a:schemeClr val="tx1"/>
                </a:solidFill>
                <a:effectLst/>
                <a:uLnTx/>
                <a:uFillTx/>
                <a:latin typeface="+mn-lt"/>
                <a:ea typeface="+mn-ea"/>
                <a:cs typeface="+mn-cs"/>
              </a:rPr>
              <a:t>/Cut-off (S/CO) </a:t>
            </a:r>
            <a:r>
              <a:rPr kumimoji="0" lang="en-US" sz="1800" b="0" i="0" u="none" strike="noStrike" kern="1200" cap="none" spc="0" normalizeH="0" baseline="0" noProof="0" dirty="0" err="1">
                <a:ln>
                  <a:noFill/>
                </a:ln>
                <a:solidFill>
                  <a:schemeClr val="tx1"/>
                </a:solidFill>
                <a:effectLst/>
                <a:uLnTx/>
                <a:uFillTx/>
                <a:latin typeface="+mn-lt"/>
                <a:ea typeface="+mn-ea"/>
                <a:cs typeface="+mn-cs"/>
              </a:rPr>
              <a:t>oranı</a:t>
            </a:r>
            <a:endParaRPr kumimoji="0" lang="tr-TR"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60422" name="1 Başlık"/>
          <p:cNvSpPr>
            <a:spLocks noGrp="1"/>
          </p:cNvSpPr>
          <p:nvPr>
            <p:ph type="title" hasCustomPrompt="1"/>
          </p:nvPr>
        </p:nvSpPr>
        <p:spPr>
          <a:xfrm>
            <a:off x="755650" y="836613"/>
            <a:ext cx="7069138" cy="720725"/>
          </a:xfrm>
        </p:spPr>
        <p:txBody>
          <a:bodyPr vert="horz" wrap="square" lIns="91440" tIns="45720" rIns="91440" bIns="45720" anchor="ctr" anchorCtr="0"/>
          <a:p>
            <a:r>
              <a:rPr lang="tr-TR" altLang="tr-TR" sz="2400" b="1" dirty="0">
                <a:solidFill>
                  <a:srgbClr val="C00000"/>
                </a:solidFill>
              </a:rPr>
              <a:t>İmmünolojik ve Viral Göstergeler</a:t>
            </a:r>
            <a:endParaRPr lang="tr-TR" altLang="tr-TR" sz="2400"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charRg st="95" end="228"/>
                                            </p:txEl>
                                          </p:spTgt>
                                        </p:tgtEl>
                                        <p:attrNameLst>
                                          <p:attrName>style.visibility</p:attrName>
                                        </p:attrNameLst>
                                      </p:cBhvr>
                                      <p:to>
                                        <p:strVal val="visible"/>
                                      </p:to>
                                    </p:set>
                                    <p:anim calcmode="lin" valueType="num">
                                      <p:cBhvr additive="base">
                                        <p:cTn id="13" dur="500" fill="hold"/>
                                        <p:tgtEl>
                                          <p:spTgt spid="5">
                                            <p:txEl>
                                              <p:charRg st="95" end="228"/>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charRg st="95" end="228"/>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charRg st="228" end="269"/>
                                            </p:txEl>
                                          </p:spTgt>
                                        </p:tgtEl>
                                        <p:attrNameLst>
                                          <p:attrName>style.visibility</p:attrName>
                                        </p:attrNameLst>
                                      </p:cBhvr>
                                      <p:to>
                                        <p:strVal val="visible"/>
                                      </p:to>
                                    </p:set>
                                    <p:anim calcmode="lin" valueType="num">
                                      <p:cBhvr additive="base">
                                        <p:cTn id="17" dur="500" fill="hold"/>
                                        <p:tgtEl>
                                          <p:spTgt spid="5">
                                            <p:txEl>
                                              <p:charRg st="228" end="269"/>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charRg st="228" end="269"/>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charRg st="269" end="309"/>
                                            </p:txEl>
                                          </p:spTgt>
                                        </p:tgtEl>
                                        <p:attrNameLst>
                                          <p:attrName>style.visibility</p:attrName>
                                        </p:attrNameLst>
                                      </p:cBhvr>
                                      <p:to>
                                        <p:strVal val="visible"/>
                                      </p:to>
                                    </p:set>
                                    <p:anim calcmode="lin" valueType="num">
                                      <p:cBhvr additive="base">
                                        <p:cTn id="21" dur="500" fill="hold"/>
                                        <p:tgtEl>
                                          <p:spTgt spid="5">
                                            <p:txEl>
                                              <p:charRg st="269" end="309"/>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charRg st="269" end="30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2" name="2 İçerik Yer Tutucusu"/>
          <p:cNvSpPr>
            <a:spLocks noGrp="1"/>
          </p:cNvSpPr>
          <p:nvPr>
            <p:ph idx="1" hasCustomPrompt="1"/>
          </p:nvPr>
        </p:nvSpPr>
        <p:spPr>
          <a:xfrm>
            <a:off x="755650" y="1525588"/>
            <a:ext cx="2592388" cy="461962"/>
          </a:xfrm>
        </p:spPr>
        <p:txBody>
          <a:bodyPr vert="horz" wrap="square" lIns="91440" tIns="45720" rIns="91440" bIns="45720" anchor="t" anchorCtr="0"/>
          <a:p>
            <a:pPr marL="0" indent="0">
              <a:buNone/>
            </a:pPr>
            <a:r>
              <a:rPr lang="en-US" altLang="tr-TR" sz="2400" b="1" dirty="0">
                <a:ea typeface="MS PGothic" panose="020B0600070205080204" pitchFamily="34" charset="-128"/>
              </a:rPr>
              <a:t>HBV DNA</a:t>
            </a:r>
            <a:endParaRPr lang="tr-TR" altLang="tr-TR" sz="2400" b="1" dirty="0"/>
          </a:p>
        </p:txBody>
      </p:sp>
      <p:sp>
        <p:nvSpPr>
          <p:cNvPr id="5" name="4 Yuvarlatılmış Dikdörtgen"/>
          <p:cNvSpPr/>
          <p:nvPr/>
        </p:nvSpPr>
        <p:spPr>
          <a:xfrm>
            <a:off x="936625" y="2225675"/>
            <a:ext cx="7270750" cy="3887788"/>
          </a:xfrm>
          <a:prstGeom prst="roundRect">
            <a:avLst>
              <a:gd name="adj" fmla="val 30447"/>
            </a:avLst>
          </a:prstGeom>
          <a:solidFill>
            <a:srgbClr val="CAF8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342900" lvl="0" indent="-342900">
              <a:lnSpc>
                <a:spcPct val="150000"/>
              </a:lnSpc>
              <a:buFont typeface="Wingdings" panose="05000000000000000000" pitchFamily="2" charset="2"/>
              <a:buChar char="ü"/>
            </a:pPr>
            <a:r>
              <a:rPr lang="en-US" altLang="tr-TR" b="1" dirty="0">
                <a:latin typeface="Calibri" panose="020F0502020204030204" pitchFamily="34" charset="0"/>
                <a:ea typeface="MS PGothic" panose="020B0600070205080204" pitchFamily="34" charset="-128"/>
              </a:rPr>
              <a:t>AHB</a:t>
            </a:r>
            <a:r>
              <a:rPr lang="en-US" altLang="en-US" dirty="0">
                <a:latin typeface="Calibri" panose="020F0502020204030204" pitchFamily="34" charset="0"/>
                <a:ea typeface="MS PGothic" panose="020B0600070205080204" pitchFamily="34" charset="-128"/>
              </a:rPr>
              <a:t>’</a:t>
            </a:r>
            <a:r>
              <a:rPr lang="en-US" altLang="tr-TR" dirty="0">
                <a:latin typeface="Calibri" panose="020F0502020204030204" pitchFamily="34" charset="0"/>
                <a:ea typeface="MS PGothic" panose="020B0600070205080204" pitchFamily="34" charset="-128"/>
              </a:rPr>
              <a:t>de HBV DNA düzeyleri </a:t>
            </a:r>
            <a:r>
              <a:rPr lang="en-US" altLang="tr-TR" b="1" dirty="0">
                <a:latin typeface="Calibri" panose="020F0502020204030204" pitchFamily="34" charset="0"/>
                <a:ea typeface="MS PGothic" panose="020B0600070205080204" pitchFamily="34" charset="-128"/>
              </a:rPr>
              <a:t>daha</a:t>
            </a:r>
            <a:r>
              <a:rPr lang="en-US" altLang="tr-TR" dirty="0">
                <a:latin typeface="Calibri" panose="020F0502020204030204" pitchFamily="34" charset="0"/>
                <a:ea typeface="MS PGothic" panose="020B0600070205080204" pitchFamily="34" charset="-128"/>
              </a:rPr>
              <a:t> </a:t>
            </a:r>
            <a:r>
              <a:rPr lang="en-US" altLang="tr-TR" b="1" dirty="0">
                <a:latin typeface="Calibri" panose="020F0502020204030204" pitchFamily="34" charset="0"/>
                <a:ea typeface="MS PGothic" panose="020B0600070205080204" pitchFamily="34" charset="-128"/>
              </a:rPr>
              <a:t>düşüktür</a:t>
            </a:r>
            <a:endParaRPr lang="en-US" altLang="tr-TR" b="1" dirty="0">
              <a:latin typeface="Calibri" panose="020F0502020204030204" pitchFamily="34" charset="0"/>
              <a:ea typeface="MS PGothic" panose="020B0600070205080204" pitchFamily="34" charset="-128"/>
            </a:endParaRPr>
          </a:p>
          <a:p>
            <a:pPr marL="342900" lvl="0" indent="-342900">
              <a:lnSpc>
                <a:spcPct val="150000"/>
              </a:lnSpc>
              <a:buFont typeface="Wingdings" panose="05000000000000000000" pitchFamily="2" charset="2"/>
              <a:buChar char="ü"/>
            </a:pPr>
            <a:r>
              <a:rPr lang="en-US" altLang="tr-TR" dirty="0">
                <a:latin typeface="Calibri" panose="020F0502020204030204" pitchFamily="34" charset="0"/>
                <a:ea typeface="MS PGothic" panose="020B0600070205080204" pitchFamily="34" charset="-128"/>
              </a:rPr>
              <a:t>İmmünosüpresif tedavi sonucu alevlenme olanlarda daha yüksektir (HBV DNA</a:t>
            </a:r>
            <a:r>
              <a:rPr lang="en-US" altLang="tr-TR" b="1" dirty="0">
                <a:latin typeface="Calibri" panose="020F0502020204030204" pitchFamily="34" charset="0"/>
                <a:ea typeface="MS PGothic" panose="020B0600070205080204" pitchFamily="34" charset="-128"/>
              </a:rPr>
              <a:t>&gt;</a:t>
            </a:r>
            <a:r>
              <a:rPr lang="en-US" altLang="tr-TR" dirty="0">
                <a:latin typeface="Calibri" panose="020F0502020204030204" pitchFamily="34" charset="0"/>
                <a:ea typeface="MS PGothic" panose="020B0600070205080204" pitchFamily="34" charset="-128"/>
              </a:rPr>
              <a:t>1x</a:t>
            </a:r>
            <a:r>
              <a:rPr lang="en-US" altLang="tr-TR" b="1" dirty="0">
                <a:latin typeface="Calibri" panose="020F0502020204030204" pitchFamily="34" charset="0"/>
                <a:ea typeface="MS PGothic" panose="020B0600070205080204" pitchFamily="34" charset="-128"/>
              </a:rPr>
              <a:t>10</a:t>
            </a:r>
            <a:r>
              <a:rPr lang="en-US" altLang="tr-TR" b="1" baseline="30000" dirty="0">
                <a:latin typeface="Calibri" panose="020F0502020204030204" pitchFamily="34" charset="0"/>
                <a:ea typeface="MS PGothic" panose="020B0600070205080204" pitchFamily="34" charset="-128"/>
              </a:rPr>
              <a:t>5</a:t>
            </a:r>
            <a:r>
              <a:rPr lang="en-US" altLang="tr-TR" dirty="0">
                <a:latin typeface="Calibri" panose="020F0502020204030204" pitchFamily="34" charset="0"/>
                <a:ea typeface="MS PGothic" panose="020B0600070205080204" pitchFamily="34" charset="-128"/>
              </a:rPr>
              <a:t> İÜ/ml)</a:t>
            </a:r>
            <a:endParaRPr lang="en-US" altLang="tr-TR" dirty="0">
              <a:latin typeface="Calibri" panose="020F0502020204030204" pitchFamily="34" charset="0"/>
              <a:ea typeface="MS PGothic" panose="020B0600070205080204" pitchFamily="34" charset="-128"/>
            </a:endParaRPr>
          </a:p>
          <a:p>
            <a:pPr marL="342900" lvl="0" indent="-342900">
              <a:lnSpc>
                <a:spcPct val="150000"/>
              </a:lnSpc>
              <a:buFont typeface="Wingdings" panose="05000000000000000000" pitchFamily="2" charset="2"/>
              <a:buChar char="ü"/>
            </a:pPr>
            <a:r>
              <a:rPr lang="en-US" altLang="tr-TR" dirty="0">
                <a:latin typeface="Calibri" panose="020F0502020204030204" pitchFamily="34" charset="0"/>
                <a:ea typeface="MS PGothic" panose="020B0600070205080204" pitchFamily="34" charset="-128"/>
              </a:rPr>
              <a:t>HBV reaktivasyonunu izleyerek </a:t>
            </a:r>
            <a:r>
              <a:rPr lang="en-US" altLang="tr-TR" b="1" dirty="0">
                <a:latin typeface="Calibri" panose="020F0502020204030204" pitchFamily="34" charset="0"/>
                <a:ea typeface="MS PGothic" panose="020B0600070205080204" pitchFamily="34" charset="-128"/>
              </a:rPr>
              <a:t>immün klirens </a:t>
            </a:r>
            <a:r>
              <a:rPr lang="en-US" altLang="tr-TR" dirty="0">
                <a:latin typeface="Calibri" panose="020F0502020204030204" pitchFamily="34" charset="0"/>
                <a:ea typeface="MS PGothic" panose="020B0600070205080204" pitchFamily="34" charset="-128"/>
              </a:rPr>
              <a:t>olanlarda </a:t>
            </a:r>
            <a:endParaRPr lang="tr-TR" altLang="tr-TR" dirty="0">
              <a:latin typeface="Calibri" panose="020F0502020204030204" pitchFamily="34" charset="0"/>
              <a:ea typeface="MS PGothic" panose="020B0600070205080204" pitchFamily="34" charset="-128"/>
            </a:endParaRPr>
          </a:p>
          <a:p>
            <a:pPr marL="342900" lvl="0" indent="-342900">
              <a:lnSpc>
                <a:spcPct val="150000"/>
              </a:lnSpc>
              <a:buNone/>
            </a:pPr>
            <a:r>
              <a:rPr lang="en-US" altLang="tr-TR" dirty="0">
                <a:latin typeface="Calibri" panose="020F0502020204030204" pitchFamily="34" charset="0"/>
                <a:ea typeface="MS PGothic" panose="020B0600070205080204" pitchFamily="34" charset="-128"/>
              </a:rPr>
              <a:t>ALT düzeyleri yüksek olmasına karşın </a:t>
            </a:r>
            <a:r>
              <a:rPr lang="en-US" altLang="tr-TR" b="1" dirty="0">
                <a:latin typeface="Calibri" panose="020F0502020204030204" pitchFamily="34" charset="0"/>
                <a:ea typeface="MS PGothic" panose="020B0600070205080204" pitchFamily="34" charset="-128"/>
              </a:rPr>
              <a:t>HBV DNA düzeyleri </a:t>
            </a:r>
            <a:endParaRPr lang="tr-TR" altLang="tr-TR" b="1" dirty="0">
              <a:latin typeface="Calibri" panose="020F0502020204030204" pitchFamily="34" charset="0"/>
              <a:ea typeface="MS PGothic" panose="020B0600070205080204" pitchFamily="34" charset="-128"/>
            </a:endParaRPr>
          </a:p>
          <a:p>
            <a:pPr marL="342900" lvl="0" indent="-342900">
              <a:lnSpc>
                <a:spcPct val="150000"/>
              </a:lnSpc>
              <a:buNone/>
            </a:pPr>
            <a:r>
              <a:rPr lang="en-US" altLang="tr-TR" b="1" dirty="0">
                <a:latin typeface="Calibri" panose="020F0502020204030204" pitchFamily="34" charset="0"/>
                <a:ea typeface="MS PGothic" panose="020B0600070205080204" pitchFamily="34" charset="-128"/>
              </a:rPr>
              <a:t>düşük </a:t>
            </a:r>
            <a:r>
              <a:rPr lang="en-US" altLang="tr-TR" dirty="0">
                <a:latin typeface="Calibri" panose="020F0502020204030204" pitchFamily="34" charset="0"/>
                <a:ea typeface="MS PGothic" panose="020B0600070205080204" pitchFamily="34" charset="-128"/>
              </a:rPr>
              <a:t>olabilir</a:t>
            </a:r>
            <a:endParaRPr lang="en-US" altLang="tr-TR" dirty="0">
              <a:latin typeface="Calibri" panose="020F0502020204030204" pitchFamily="34" charset="0"/>
              <a:ea typeface="MS PGothic" panose="020B0600070205080204" pitchFamily="34" charset="-128"/>
            </a:endParaRPr>
          </a:p>
          <a:p>
            <a:pPr marL="342900" lvl="0" indent="-342900">
              <a:lnSpc>
                <a:spcPct val="150000"/>
              </a:lnSpc>
              <a:buFont typeface="Wingdings" panose="05000000000000000000" pitchFamily="2" charset="2"/>
              <a:buChar char="ü"/>
            </a:pPr>
            <a:r>
              <a:rPr lang="en-US" altLang="tr-TR" b="1" dirty="0">
                <a:latin typeface="Calibri" panose="020F0502020204030204" pitchFamily="34" charset="0"/>
                <a:ea typeface="MS PGothic" panose="020B0600070205080204" pitchFamily="34" charset="-128"/>
              </a:rPr>
              <a:t>Anti-HBc IgM / viral yük oranı</a:t>
            </a:r>
            <a:r>
              <a:rPr lang="tr-TR" altLang="tr-TR" b="1" dirty="0">
                <a:latin typeface="Calibri" panose="020F0502020204030204" pitchFamily="34" charset="0"/>
                <a:ea typeface="MS PGothic" panose="020B0600070205080204" pitchFamily="34" charset="-128"/>
              </a:rPr>
              <a:t> </a:t>
            </a:r>
            <a:r>
              <a:rPr lang="tr-TR" altLang="tr-TR" dirty="0">
                <a:latin typeface="Calibri" panose="020F0502020204030204" pitchFamily="34" charset="0"/>
                <a:ea typeface="MS PGothic" panose="020B0600070205080204" pitchFamily="34" charset="-128"/>
              </a:rPr>
              <a:t>=</a:t>
            </a:r>
            <a:r>
              <a:rPr lang="en-US" altLang="tr-TR" dirty="0">
                <a:latin typeface="Calibri" panose="020F0502020204030204" pitchFamily="34" charset="0"/>
                <a:ea typeface="MS PGothic" panose="020B0600070205080204" pitchFamily="34" charset="-128"/>
              </a:rPr>
              <a:t> </a:t>
            </a:r>
            <a:r>
              <a:rPr lang="en-US" altLang="tr-TR" b="1" dirty="0">
                <a:latin typeface="Calibri" panose="020F0502020204030204" pitchFamily="34" charset="0"/>
                <a:ea typeface="MS PGothic" panose="020B0600070205080204" pitchFamily="34" charset="-128"/>
              </a:rPr>
              <a:t>yüksek </a:t>
            </a:r>
            <a:r>
              <a:rPr lang="tr-TR" altLang="tr-TR" dirty="0">
                <a:latin typeface="Calibri" panose="020F0502020204030204" pitchFamily="34" charset="0"/>
                <a:ea typeface="MS PGothic" panose="020B0600070205080204" pitchFamily="34" charset="-128"/>
              </a:rPr>
              <a:t>ise </a:t>
            </a:r>
            <a:r>
              <a:rPr lang="en-US" altLang="tr-TR" b="1" dirty="0">
                <a:latin typeface="Calibri" panose="020F0502020204030204" pitchFamily="34" charset="0"/>
                <a:ea typeface="MS PGothic" panose="020B0600070205080204" pitchFamily="34" charset="-128"/>
              </a:rPr>
              <a:t>AHB</a:t>
            </a:r>
            <a:r>
              <a:rPr lang="en-US" altLang="tr-TR" dirty="0">
                <a:latin typeface="Calibri" panose="020F0502020204030204" pitchFamily="34" charset="0"/>
                <a:ea typeface="MS PGothic" panose="020B0600070205080204" pitchFamily="34" charset="-128"/>
              </a:rPr>
              <a:t> lehinedir</a:t>
            </a:r>
            <a:endParaRPr dirty="0">
              <a:latin typeface="Calibri" panose="020F0502020204030204" pitchFamily="34" charset="0"/>
            </a:endParaRPr>
          </a:p>
        </p:txBody>
      </p:sp>
      <p:sp>
        <p:nvSpPr>
          <p:cNvPr id="9" name="Metin kutusu 8"/>
          <p:cNvSpPr txBox="1"/>
          <p:nvPr/>
        </p:nvSpPr>
        <p:spPr>
          <a:xfrm>
            <a:off x="468313" y="406400"/>
            <a:ext cx="6467475" cy="461963"/>
          </a:xfrm>
          <a:prstGeom prst="rect">
            <a:avLst/>
          </a:prstGeom>
          <a:noFill/>
        </p:spPr>
        <p:txBody>
          <a:bodyPr>
            <a:spAutoFit/>
          </a:bodyPr>
          <a:p>
            <a:pPr>
              <a:buNone/>
            </a:pPr>
            <a:r>
              <a:rPr lang="tr-TR" altLang="tr-TR" sz="2400" b="1" dirty="0">
                <a:latin typeface="Calibri" panose="020F0502020204030204" pitchFamily="34" charset="0"/>
                <a:cs typeface="Calibri" panose="020F0502020204030204" pitchFamily="34" charset="0"/>
              </a:rPr>
              <a:t>AHB ve KHB reaktivasyonu ayrımında </a:t>
            </a:r>
            <a:endParaRPr sz="2400" dirty="0">
              <a:latin typeface="Calibri" panose="020F0502020204030204" pitchFamily="34" charset="0"/>
              <a:ea typeface="Calibri" panose="020F0502020204030204" pitchFamily="34" charset="0"/>
            </a:endParaRPr>
          </a:p>
        </p:txBody>
      </p:sp>
      <p:sp>
        <p:nvSpPr>
          <p:cNvPr id="61445" name="1 Başlık"/>
          <p:cNvSpPr>
            <a:spLocks noGrp="1"/>
          </p:cNvSpPr>
          <p:nvPr>
            <p:ph type="title" hasCustomPrompt="1"/>
          </p:nvPr>
        </p:nvSpPr>
        <p:spPr>
          <a:xfrm>
            <a:off x="755650" y="836613"/>
            <a:ext cx="7069138" cy="720725"/>
          </a:xfrm>
        </p:spPr>
        <p:txBody>
          <a:bodyPr vert="horz" wrap="square" lIns="91440" tIns="45720" rIns="91440" bIns="45720" anchor="ctr" anchorCtr="0"/>
          <a:p>
            <a:r>
              <a:rPr lang="tr-TR" altLang="tr-TR" sz="2400" b="1" dirty="0">
                <a:solidFill>
                  <a:srgbClr val="C00000"/>
                </a:solidFill>
              </a:rPr>
              <a:t>İmmünolojik ve Viral Göstergeler</a:t>
            </a:r>
            <a:endParaRPr lang="tr-TR" altLang="tr-TR" sz="2400" dirty="0">
              <a:solidFill>
                <a:srgbClr val="C0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4 Yuvarlatılmış Dikdörtgen"/>
          <p:cNvSpPr/>
          <p:nvPr/>
        </p:nvSpPr>
        <p:spPr>
          <a:xfrm>
            <a:off x="917575" y="1646238"/>
            <a:ext cx="7308850" cy="2430463"/>
          </a:xfrm>
          <a:prstGeom prst="roundRect">
            <a:avLst>
              <a:gd name="adj" fmla="val 30447"/>
            </a:avLst>
          </a:prstGeom>
          <a:solidFill>
            <a:srgbClr val="CAF8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342900" lvl="0" indent="-342900" algn="just">
              <a:lnSpc>
                <a:spcPct val="150000"/>
              </a:lnSpc>
              <a:buFont typeface="Wingdings" panose="05000000000000000000" pitchFamily="2" charset="2"/>
              <a:buChar char="ü"/>
            </a:pPr>
            <a:r>
              <a:rPr lang="tr-TR" altLang="tr-TR" sz="2000" b="1" dirty="0">
                <a:latin typeface="Calibri" panose="020F0502020204030204" pitchFamily="34" charset="0"/>
                <a:cs typeface="Calibri" panose="020F0502020204030204" pitchFamily="34" charset="0"/>
              </a:rPr>
              <a:t>KHB</a:t>
            </a:r>
            <a:r>
              <a:rPr lang="tr-TR" altLang="tr-TR" sz="2000" dirty="0">
                <a:latin typeface="Calibri" panose="020F0502020204030204" pitchFamily="34" charset="0"/>
                <a:cs typeface="Calibri" panose="020F0502020204030204" pitchFamily="34" charset="0"/>
              </a:rPr>
              <a:t>’nin ayırt edilmesinde yardımcıdır.</a:t>
            </a:r>
            <a:endParaRPr lang="tr-TR" altLang="tr-TR" sz="2000" dirty="0">
              <a:latin typeface="Calibri" panose="020F0502020204030204" pitchFamily="34" charset="0"/>
              <a:cs typeface="Calibri" panose="020F0502020204030204" pitchFamily="34" charset="0"/>
            </a:endParaRPr>
          </a:p>
          <a:p>
            <a:pPr marL="342900" lvl="0" indent="-342900" algn="just">
              <a:lnSpc>
                <a:spcPct val="150000"/>
              </a:lnSpc>
              <a:buFont typeface="Wingdings" panose="05000000000000000000" pitchFamily="2" charset="2"/>
              <a:buChar char="ü"/>
            </a:pPr>
            <a:r>
              <a:rPr lang="tr-TR" altLang="tr-TR" sz="2000" dirty="0">
                <a:latin typeface="Calibri" panose="020F0502020204030204" pitchFamily="34" charset="0"/>
                <a:cs typeface="Calibri" panose="020F0502020204030204" pitchFamily="34" charset="0"/>
              </a:rPr>
              <a:t>Akut alevlenmelerde, akut hepatit bulguları nedeniyle bulgular maskelenebilir. </a:t>
            </a:r>
            <a:endParaRPr lang="tr-TR" altLang="tr-TR" sz="2000" dirty="0">
              <a:latin typeface="Calibri" panose="020F0502020204030204" pitchFamily="34" charset="0"/>
              <a:cs typeface="Calibri" panose="020F0502020204030204" pitchFamily="34" charset="0"/>
            </a:endParaRPr>
          </a:p>
          <a:p>
            <a:pPr marL="342900" lvl="0" indent="-342900" algn="just">
              <a:lnSpc>
                <a:spcPct val="150000"/>
              </a:lnSpc>
              <a:buFont typeface="Wingdings" panose="05000000000000000000" pitchFamily="2" charset="2"/>
              <a:buChar char="ü"/>
            </a:pPr>
            <a:r>
              <a:rPr lang="tr-TR" altLang="tr-TR" sz="2000" dirty="0">
                <a:latin typeface="Calibri" panose="020F0502020204030204" pitchFamily="34" charset="0"/>
                <a:cs typeface="Calibri" panose="020F0502020204030204" pitchFamily="34" charset="0"/>
              </a:rPr>
              <a:t>Ayırt edilemeyen olgularda </a:t>
            </a:r>
            <a:r>
              <a:rPr lang="tr-TR" altLang="tr-TR" sz="2000" b="1" dirty="0">
                <a:latin typeface="Calibri" panose="020F0502020204030204" pitchFamily="34" charset="0"/>
                <a:cs typeface="Calibri" panose="020F0502020204030204" pitchFamily="34" charset="0"/>
              </a:rPr>
              <a:t>akut dönem geçince biyopsi </a:t>
            </a:r>
            <a:r>
              <a:rPr lang="tr-TR" altLang="tr-TR" sz="2000" dirty="0">
                <a:latin typeface="Calibri" panose="020F0502020204030204" pitchFamily="34" charset="0"/>
                <a:cs typeface="Calibri" panose="020F0502020204030204" pitchFamily="34" charset="0"/>
              </a:rPr>
              <a:t>tanıda yardımcı olur. </a:t>
            </a:r>
            <a:endParaRPr lang="tr-TR" altLang="tr-TR" sz="2000" dirty="0">
              <a:latin typeface="Calibri" panose="020F0502020204030204" pitchFamily="34" charset="0"/>
              <a:ea typeface="Calibri" panose="020F0502020204030204" pitchFamily="34" charset="0"/>
            </a:endParaRPr>
          </a:p>
        </p:txBody>
      </p:sp>
      <p:sp>
        <p:nvSpPr>
          <p:cNvPr id="9" name="Metin kutusu 8"/>
          <p:cNvSpPr txBox="1"/>
          <p:nvPr/>
        </p:nvSpPr>
        <p:spPr>
          <a:xfrm>
            <a:off x="468313" y="406400"/>
            <a:ext cx="6467475" cy="461963"/>
          </a:xfrm>
          <a:prstGeom prst="rect">
            <a:avLst/>
          </a:prstGeom>
          <a:noFill/>
        </p:spPr>
        <p:txBody>
          <a:bodyPr>
            <a:spAutoFit/>
          </a:bodyPr>
          <a:p>
            <a:pPr>
              <a:buNone/>
            </a:pPr>
            <a:r>
              <a:rPr lang="tr-TR" altLang="tr-TR" sz="2400" b="1" dirty="0">
                <a:latin typeface="Calibri" panose="020F0502020204030204" pitchFamily="34" charset="0"/>
                <a:cs typeface="Calibri" panose="020F0502020204030204" pitchFamily="34" charset="0"/>
              </a:rPr>
              <a:t>AHB ve KHB reaktivasyonu ayrımında </a:t>
            </a:r>
            <a:endParaRPr sz="2400" dirty="0">
              <a:latin typeface="Calibri" panose="020F0502020204030204" pitchFamily="34" charset="0"/>
              <a:ea typeface="Calibri" panose="020F0502020204030204" pitchFamily="34" charset="0"/>
            </a:endParaRPr>
          </a:p>
        </p:txBody>
      </p:sp>
      <p:sp>
        <p:nvSpPr>
          <p:cNvPr id="62468" name="1 Başlık"/>
          <p:cNvSpPr>
            <a:spLocks noGrp="1"/>
          </p:cNvSpPr>
          <p:nvPr>
            <p:ph type="title" hasCustomPrompt="1"/>
          </p:nvPr>
        </p:nvSpPr>
        <p:spPr>
          <a:xfrm>
            <a:off x="755650" y="836613"/>
            <a:ext cx="7069138" cy="720725"/>
          </a:xfrm>
        </p:spPr>
        <p:txBody>
          <a:bodyPr vert="horz" wrap="square" lIns="91440" tIns="45720" rIns="91440" bIns="45720" anchor="ctr" anchorCtr="0"/>
          <a:p>
            <a:r>
              <a:rPr lang="tr-TR" altLang="tr-TR" sz="2400" b="1" dirty="0">
                <a:solidFill>
                  <a:srgbClr val="C00000"/>
                </a:solidFill>
              </a:rPr>
              <a:t>Histopatolojik İnceleme</a:t>
            </a:r>
            <a:endParaRPr lang="tr-TR" altLang="tr-TR" sz="2400" dirty="0">
              <a:solidFill>
                <a:srgbClr val="C00000"/>
              </a:solidFill>
            </a:endParaRPr>
          </a:p>
        </p:txBody>
      </p:sp>
      <p:pic>
        <p:nvPicPr>
          <p:cNvPr id="8" name="Picture 3" descr="images.jpeg"/>
          <p:cNvPicPr>
            <a:picLocks noChangeAspect="1"/>
          </p:cNvPicPr>
          <p:nvPr/>
        </p:nvPicPr>
        <p:blipFill>
          <a:blip r:embed="rId1"/>
          <a:stretch>
            <a:fillRect/>
          </a:stretch>
        </p:blipFill>
        <p:spPr>
          <a:xfrm>
            <a:off x="323850" y="4292600"/>
            <a:ext cx="3387725" cy="2498725"/>
          </a:xfrm>
          <a:prstGeom prst="rect">
            <a:avLst/>
          </a:prstGeom>
          <a:noFill/>
          <a:ln w="9525">
            <a:noFill/>
          </a:ln>
        </p:spPr>
      </p:pic>
      <p:pic>
        <p:nvPicPr>
          <p:cNvPr id="10" name="Picture 4" descr="karacier-patolojisi-pratii-2014-2015-16-638.jpg"/>
          <p:cNvPicPr>
            <a:picLocks noChangeAspect="1"/>
          </p:cNvPicPr>
          <p:nvPr/>
        </p:nvPicPr>
        <p:blipFill>
          <a:blip r:embed="rId2"/>
          <a:stretch>
            <a:fillRect/>
          </a:stretch>
        </p:blipFill>
        <p:spPr>
          <a:xfrm>
            <a:off x="4706938" y="4106863"/>
            <a:ext cx="4124325" cy="2684462"/>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3490" name="Başlık 1"/>
          <p:cNvSpPr>
            <a:spLocks noGrp="1"/>
          </p:cNvSpPr>
          <p:nvPr>
            <p:ph type="ctrTitle" hasCustomPrompt="1"/>
          </p:nvPr>
        </p:nvSpPr>
        <p:spPr>
          <a:xfrm>
            <a:off x="685800" y="1657350"/>
            <a:ext cx="7772400" cy="1470025"/>
          </a:xfrm>
        </p:spPr>
        <p:txBody>
          <a:bodyPr vert="horz" wrap="square" lIns="91440" tIns="45720" rIns="91440" bIns="45720" anchor="ctr" anchorCtr="0"/>
          <a:p>
            <a:pPr>
              <a:buClrTx/>
              <a:buSzTx/>
              <a:buFontTx/>
            </a:pPr>
            <a:r>
              <a:rPr lang="tr-TR" altLang="tr-TR" b="1" dirty="0"/>
              <a:t>Kronik Hepatit B Reaktivasyonu</a:t>
            </a:r>
            <a:endParaRPr lang="tr-TR" altLang="tr-TR" dirty="0"/>
          </a:p>
        </p:txBody>
      </p:sp>
      <p:sp>
        <p:nvSpPr>
          <p:cNvPr id="63491" name="Alt Başlık 2"/>
          <p:cNvSpPr>
            <a:spLocks noGrp="1"/>
          </p:cNvSpPr>
          <p:nvPr>
            <p:ph type="subTitle" idx="1" hasCustomPrompt="1"/>
          </p:nvPr>
        </p:nvSpPr>
        <p:spPr>
          <a:xfrm>
            <a:off x="1476375" y="3127375"/>
            <a:ext cx="6400800" cy="766763"/>
          </a:xfrm>
        </p:spPr>
        <p:txBody>
          <a:bodyPr vert="horz" wrap="square" lIns="91440" tIns="45720" rIns="91440" bIns="45720" anchor="t" anchorCtr="0"/>
          <a:p>
            <a:pPr>
              <a:buClrTx/>
              <a:buSzTx/>
            </a:pPr>
            <a:r>
              <a:rPr lang="tr-TR" altLang="tr-TR" sz="3600" b="1" kern="1200" dirty="0">
                <a:solidFill>
                  <a:schemeClr val="tx1"/>
                </a:solidFill>
                <a:latin typeface="+mn-lt"/>
                <a:ea typeface="+mn-ea"/>
                <a:cs typeface="+mn-cs"/>
              </a:rPr>
              <a:t>Nasıl yönetirim?</a:t>
            </a:r>
            <a:endParaRPr lang="tr-TR" altLang="tr-TR" sz="3600" b="1" kern="1200" dirty="0">
              <a:solidFill>
                <a:schemeClr val="tx1"/>
              </a:solidFill>
              <a:latin typeface="+mn-lt"/>
              <a:ea typeface="+mn-ea"/>
              <a:cs typeface="+mn-cs"/>
            </a:endParaRPr>
          </a:p>
        </p:txBody>
      </p:sp>
      <p:pic>
        <p:nvPicPr>
          <p:cNvPr id="63492" name="Picture 3"/>
          <p:cNvPicPr>
            <a:picLocks noChangeAspect="1"/>
          </p:cNvPicPr>
          <p:nvPr/>
        </p:nvPicPr>
        <p:blipFill>
          <a:blip r:embed="rId1"/>
          <a:stretch>
            <a:fillRect/>
          </a:stretch>
        </p:blipFill>
        <p:spPr>
          <a:xfrm>
            <a:off x="395288" y="4365625"/>
            <a:ext cx="1638300" cy="2346325"/>
          </a:xfrm>
          <a:prstGeom prst="rect">
            <a:avLst/>
          </a:prstGeom>
          <a:noFill/>
          <a:ln w="9525">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4514" name="Picture 2"/>
          <p:cNvPicPr>
            <a:picLocks noChangeAspect="1"/>
          </p:cNvPicPr>
          <p:nvPr/>
        </p:nvPicPr>
        <p:blipFill>
          <a:blip r:embed="rId1"/>
          <a:stretch>
            <a:fillRect/>
          </a:stretch>
        </p:blipFill>
        <p:spPr>
          <a:xfrm>
            <a:off x="241300" y="4292600"/>
            <a:ext cx="6769100" cy="2344738"/>
          </a:xfrm>
          <a:prstGeom prst="rect">
            <a:avLst/>
          </a:prstGeom>
          <a:noFill/>
          <a:ln w="9525">
            <a:noFill/>
          </a:ln>
        </p:spPr>
      </p:pic>
      <p:pic>
        <p:nvPicPr>
          <p:cNvPr id="64515" name="Picture 7"/>
          <p:cNvPicPr>
            <a:picLocks noChangeAspect="1"/>
          </p:cNvPicPr>
          <p:nvPr/>
        </p:nvPicPr>
        <p:blipFill>
          <a:blip r:embed="rId2"/>
          <a:stretch>
            <a:fillRect/>
          </a:stretch>
        </p:blipFill>
        <p:spPr>
          <a:xfrm>
            <a:off x="107950" y="161925"/>
            <a:ext cx="4141788" cy="1512888"/>
          </a:xfrm>
          <a:prstGeom prst="rect">
            <a:avLst/>
          </a:prstGeom>
          <a:noFill/>
          <a:ln w="9525">
            <a:noFill/>
          </a:ln>
        </p:spPr>
      </p:pic>
      <p:pic>
        <p:nvPicPr>
          <p:cNvPr id="64516" name="Picture 15"/>
          <p:cNvPicPr>
            <a:picLocks noChangeAspect="1"/>
          </p:cNvPicPr>
          <p:nvPr/>
        </p:nvPicPr>
        <p:blipFill>
          <a:blip r:embed="rId3"/>
          <a:stretch>
            <a:fillRect/>
          </a:stretch>
        </p:blipFill>
        <p:spPr>
          <a:xfrm>
            <a:off x="19050" y="885825"/>
            <a:ext cx="8539163" cy="1979613"/>
          </a:xfrm>
          <a:prstGeom prst="rect">
            <a:avLst/>
          </a:prstGeom>
          <a:noFill/>
          <a:ln w="9525">
            <a:noFill/>
          </a:ln>
        </p:spPr>
      </p:pic>
      <p:pic>
        <p:nvPicPr>
          <p:cNvPr id="64517" name="Resim 5"/>
          <p:cNvPicPr>
            <a:picLocks noChangeAspect="1"/>
          </p:cNvPicPr>
          <p:nvPr/>
        </p:nvPicPr>
        <p:blipFill>
          <a:blip r:embed="rId4"/>
          <a:stretch>
            <a:fillRect/>
          </a:stretch>
        </p:blipFill>
        <p:spPr>
          <a:xfrm>
            <a:off x="585788" y="2330450"/>
            <a:ext cx="7104062" cy="2516188"/>
          </a:xfrm>
          <a:prstGeom prst="rect">
            <a:avLst/>
          </a:prstGeom>
          <a:noFill/>
          <a:ln w="9525">
            <a:noFill/>
          </a:ln>
        </p:spPr>
      </p:pic>
      <p:pic>
        <p:nvPicPr>
          <p:cNvPr id="3" name="Resim 2"/>
          <p:cNvPicPr>
            <a:picLocks noChangeAspect="1"/>
          </p:cNvPicPr>
          <p:nvPr/>
        </p:nvPicPr>
        <p:blipFill>
          <a:blip r:embed="rId5"/>
          <a:stretch>
            <a:fillRect/>
          </a:stretch>
        </p:blipFill>
        <p:spPr>
          <a:xfrm>
            <a:off x="5133975" y="1773238"/>
            <a:ext cx="3957638" cy="5002212"/>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5538" name="Rectangle 3"/>
          <p:cNvSpPr/>
          <p:nvPr/>
        </p:nvSpPr>
        <p:spPr>
          <a:xfrm>
            <a:off x="790575" y="260350"/>
            <a:ext cx="7686675" cy="11430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50000"/>
              </a:lnSpc>
              <a:spcBef>
                <a:spcPct val="0"/>
              </a:spcBef>
              <a:buFontTx/>
              <a:buNone/>
            </a:pPr>
            <a:r>
              <a:rPr lang="tr-TR" altLang="tr-TR" sz="2400" b="1" dirty="0">
                <a:cs typeface="Calibri" panose="020F0502020204030204" pitchFamily="34" charset="0"/>
              </a:rPr>
              <a:t>Özel Hasta Grupları</a:t>
            </a:r>
            <a:r>
              <a:rPr lang="en-GB" altLang="tr-TR" sz="2400" b="1" dirty="0">
                <a:cs typeface="Calibri" panose="020F0502020204030204" pitchFamily="34" charset="0"/>
              </a:rPr>
              <a:t>: </a:t>
            </a:r>
            <a:r>
              <a:rPr lang="tr-TR" altLang="tr-TR" sz="2400" b="1" dirty="0">
                <a:cs typeface="Calibri" panose="020F0502020204030204" pitchFamily="34" charset="0"/>
              </a:rPr>
              <a:t>İmmünosüpresif tedavi ya da kemoterapi alacak hastalar</a:t>
            </a:r>
            <a:endParaRPr lang="tr-TR" altLang="tr-TR" sz="2400" dirty="0">
              <a:ea typeface="Calibri" panose="020F0502020204030204" pitchFamily="34" charset="0"/>
            </a:endParaRPr>
          </a:p>
        </p:txBody>
      </p:sp>
      <p:graphicFrame>
        <p:nvGraphicFramePr>
          <p:cNvPr id="65539" name="Table 65538"/>
          <p:cNvGraphicFramePr/>
          <p:nvPr/>
        </p:nvGraphicFramePr>
        <p:xfrm>
          <a:off x="790575" y="1647825"/>
          <a:ext cx="7758113" cy="3816350"/>
        </p:xfrm>
        <a:graphic>
          <a:graphicData uri="http://schemas.openxmlformats.org/drawingml/2006/table">
            <a:tbl>
              <a:tblPr/>
              <a:tblGrid>
                <a:gridCol w="7758113"/>
              </a:tblGrid>
              <a:tr h="6223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2400" b="1" dirty="0">
                          <a:solidFill>
                            <a:srgbClr val="FFFFFF"/>
                          </a:solidFill>
                          <a:latin typeface="Calibri" panose="020F0502020204030204" pitchFamily="34" charset="0"/>
                          <a:cs typeface="Calibri" panose="020F0502020204030204" pitchFamily="34" charset="0"/>
                        </a:rPr>
                        <a:t>Öneriler</a:t>
                      </a:r>
                      <a:endParaRPr lang="en-GB" altLang="x-none" sz="2400" b="1" dirty="0">
                        <a:solidFill>
                          <a:schemeClr val="bg1"/>
                        </a:solidFill>
                        <a:latin typeface="Calibri" panose="020F0502020204030204" pitchFamily="34" charset="0"/>
                        <a:ea typeface="Calibri" panose="020F0502020204030204" pitchFamily="34" charset="0"/>
                      </a:endParaRPr>
                    </a:p>
                  </a:txBody>
                  <a:tcPr marL="161977" marR="68570" marT="34395" marB="34395"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D83648"/>
                    </a:solidFill>
                  </a:tcPr>
                </a:tc>
              </a:tr>
              <a:tr h="107473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50000"/>
                        </a:lnSpc>
                        <a:buNone/>
                      </a:pPr>
                      <a:r>
                        <a:rPr sz="2000" dirty="0">
                          <a:latin typeface="Calibri" panose="020F0502020204030204" pitchFamily="34" charset="0"/>
                          <a:cs typeface="Calibri" panose="020F0502020204030204" pitchFamily="34" charset="0"/>
                        </a:rPr>
                        <a:t>Kemoterapi ya da </a:t>
                      </a:r>
                      <a:r>
                        <a:rPr sz="2000" b="1" dirty="0">
                          <a:latin typeface="Calibri" panose="020F0502020204030204" pitchFamily="34" charset="0"/>
                          <a:cs typeface="Calibri" panose="020F0502020204030204" pitchFamily="34" charset="0"/>
                        </a:rPr>
                        <a:t>immünosüpresif tedavi </a:t>
                      </a:r>
                      <a:r>
                        <a:rPr sz="2000" dirty="0">
                          <a:latin typeface="Calibri" panose="020F0502020204030204" pitchFamily="34" charset="0"/>
                          <a:cs typeface="Calibri" panose="020F0502020204030204" pitchFamily="34" charset="0"/>
                        </a:rPr>
                        <a:t>alacak </a:t>
                      </a:r>
                      <a:r>
                        <a:rPr sz="2000" b="1" dirty="0">
                          <a:latin typeface="Calibri" panose="020F0502020204030204" pitchFamily="34" charset="0"/>
                          <a:cs typeface="Calibri" panose="020F0502020204030204" pitchFamily="34" charset="0"/>
                        </a:rPr>
                        <a:t>tüm hasta adayları </a:t>
                      </a:r>
                      <a:r>
                        <a:rPr sz="2000" dirty="0">
                          <a:latin typeface="Calibri" panose="020F0502020204030204" pitchFamily="34" charset="0"/>
                          <a:cs typeface="Calibri" panose="020F0502020204030204" pitchFamily="34" charset="0"/>
                        </a:rPr>
                        <a:t>immünosüpresyon öncesinde </a:t>
                      </a:r>
                      <a:r>
                        <a:rPr sz="2000" b="1" dirty="0">
                          <a:latin typeface="Calibri" panose="020F0502020204030204" pitchFamily="34" charset="0"/>
                          <a:cs typeface="Calibri" panose="020F0502020204030204" pitchFamily="34" charset="0"/>
                        </a:rPr>
                        <a:t>HBV için test edilmelidir</a:t>
                      </a:r>
                      <a:endParaRPr lang="en-US" altLang="x-none" sz="2000" b="1" dirty="0">
                        <a:latin typeface="Calibri" panose="020F0502020204030204" pitchFamily="34" charset="0"/>
                        <a:ea typeface="Calibri" panose="020F0502020204030204" pitchFamily="34" charset="0"/>
                      </a:endParaRPr>
                    </a:p>
                  </a:txBody>
                  <a:tcPr marL="161977" marR="68570" marT="34395" marB="34395"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5DAD8"/>
                    </a:solidFill>
                  </a:tcPr>
                </a:tc>
              </a:tr>
              <a:tr h="10445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50000"/>
                        </a:lnSpc>
                        <a:buNone/>
                      </a:pPr>
                      <a:r>
                        <a:rPr sz="2000" dirty="0">
                          <a:latin typeface="Calibri" panose="020F0502020204030204" pitchFamily="34" charset="0"/>
                          <a:cs typeface="Calibri" panose="020F0502020204030204" pitchFamily="34" charset="0"/>
                        </a:rPr>
                        <a:t>Tüm </a:t>
                      </a:r>
                      <a:r>
                        <a:rPr lang="en-US" altLang="x-none" sz="2000" dirty="0">
                          <a:latin typeface="Calibri" panose="020F0502020204030204" pitchFamily="34" charset="0"/>
                          <a:cs typeface="Calibri" panose="020F0502020204030204" pitchFamily="34" charset="0"/>
                        </a:rPr>
                        <a:t>HBsAg-pozitif </a:t>
                      </a:r>
                      <a:r>
                        <a:rPr sz="2000" dirty="0">
                          <a:latin typeface="Calibri" panose="020F0502020204030204" pitchFamily="34" charset="0"/>
                          <a:cs typeface="Calibri" panose="020F0502020204030204" pitchFamily="34" charset="0"/>
                        </a:rPr>
                        <a:t>hastalar tedavi ya da proflaksi için </a:t>
                      </a:r>
                      <a:r>
                        <a:rPr lang="en-US" altLang="x-none" sz="2000" b="1" dirty="0">
                          <a:latin typeface="Calibri" panose="020F0502020204030204" pitchFamily="34" charset="0"/>
                          <a:cs typeface="Calibri" panose="020F0502020204030204" pitchFamily="34" charset="0"/>
                        </a:rPr>
                        <a:t>ETV, TDF</a:t>
                      </a:r>
                      <a:r>
                        <a:rPr sz="2000" b="1" dirty="0">
                          <a:latin typeface="Calibri" panose="020F0502020204030204" pitchFamily="34" charset="0"/>
                          <a:cs typeface="Calibri" panose="020F0502020204030204" pitchFamily="34" charset="0"/>
                        </a:rPr>
                        <a:t> </a:t>
                      </a:r>
                      <a:r>
                        <a:rPr sz="2000" dirty="0">
                          <a:latin typeface="Calibri" panose="020F0502020204030204" pitchFamily="34" charset="0"/>
                          <a:cs typeface="Calibri" panose="020F0502020204030204" pitchFamily="34" charset="0"/>
                        </a:rPr>
                        <a:t>veya </a:t>
                      </a:r>
                      <a:r>
                        <a:rPr sz="2000" b="1" dirty="0">
                          <a:latin typeface="Calibri" panose="020F0502020204030204" pitchFamily="34" charset="0"/>
                          <a:cs typeface="Calibri" panose="020F0502020204030204" pitchFamily="34" charset="0"/>
                        </a:rPr>
                        <a:t>TAF </a:t>
                      </a:r>
                      <a:r>
                        <a:rPr sz="2000" dirty="0">
                          <a:latin typeface="Calibri" panose="020F0502020204030204" pitchFamily="34" charset="0"/>
                          <a:cs typeface="Calibri" panose="020F0502020204030204" pitchFamily="34" charset="0"/>
                        </a:rPr>
                        <a:t>almalıdır</a:t>
                      </a:r>
                      <a:r>
                        <a:rPr lang="en-US" altLang="x-none" sz="2000" dirty="0">
                          <a:latin typeface="Calibri" panose="020F0502020204030204" pitchFamily="34" charset="0"/>
                          <a:cs typeface="Calibri" panose="020F0502020204030204" pitchFamily="34" charset="0"/>
                        </a:rPr>
                        <a:t> </a:t>
                      </a:r>
                      <a:endParaRPr lang="en-US" altLang="x-none" sz="2000" b="1" dirty="0">
                        <a:latin typeface="Calibri" panose="020F0502020204030204" pitchFamily="34" charset="0"/>
                        <a:ea typeface="Calibri" panose="020F0502020204030204" pitchFamily="34" charset="0"/>
                      </a:endParaRPr>
                    </a:p>
                  </a:txBody>
                  <a:tcPr marL="161977" marR="68570" marT="34395" marB="34395"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3EEED"/>
                    </a:solidFill>
                  </a:tcPr>
                </a:tc>
              </a:tr>
              <a:tr h="1074737">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50000"/>
                        </a:lnSpc>
                        <a:buNone/>
                      </a:pPr>
                      <a:r>
                        <a:rPr lang="en-US" altLang="x-none" sz="2000" b="1" dirty="0">
                          <a:latin typeface="Calibri" panose="020F0502020204030204" pitchFamily="34" charset="0"/>
                          <a:cs typeface="Calibri" panose="020F0502020204030204" pitchFamily="34" charset="0"/>
                        </a:rPr>
                        <a:t>HBsAg-negatif, anti-HBc-pozitif </a:t>
                      </a:r>
                      <a:r>
                        <a:rPr sz="2000" dirty="0">
                          <a:latin typeface="Calibri" panose="020F0502020204030204" pitchFamily="34" charset="0"/>
                          <a:cs typeface="Calibri" panose="020F0502020204030204" pitchFamily="34" charset="0"/>
                        </a:rPr>
                        <a:t>kişiler HBV reaktivasyonu için </a:t>
                      </a:r>
                      <a:r>
                        <a:rPr sz="2000" b="1" dirty="0">
                          <a:latin typeface="Calibri" panose="020F0502020204030204" pitchFamily="34" charset="0"/>
                          <a:cs typeface="Calibri" panose="020F0502020204030204" pitchFamily="34" charset="0"/>
                        </a:rPr>
                        <a:t>yüksek riskli ise </a:t>
                      </a:r>
                      <a:r>
                        <a:rPr lang="en-US" altLang="x-none" sz="2000" b="1" dirty="0">
                          <a:latin typeface="Calibri" panose="020F0502020204030204" pitchFamily="34" charset="0"/>
                          <a:cs typeface="Calibri" panose="020F0502020204030204" pitchFamily="34" charset="0"/>
                        </a:rPr>
                        <a:t>anti-HBV pro</a:t>
                      </a:r>
                      <a:r>
                        <a:rPr sz="2000" b="1" dirty="0">
                          <a:latin typeface="Calibri" panose="020F0502020204030204" pitchFamily="34" charset="0"/>
                          <a:cs typeface="Calibri" panose="020F0502020204030204" pitchFamily="34" charset="0"/>
                        </a:rPr>
                        <a:t>flaksisi </a:t>
                      </a:r>
                      <a:r>
                        <a:rPr sz="2000" dirty="0">
                          <a:latin typeface="Calibri" panose="020F0502020204030204" pitchFamily="34" charset="0"/>
                          <a:cs typeface="Calibri" panose="020F0502020204030204" pitchFamily="34" charset="0"/>
                        </a:rPr>
                        <a:t>almalıdırlar</a:t>
                      </a:r>
                      <a:endParaRPr lang="en-US" altLang="x-none" sz="2000" dirty="0">
                        <a:latin typeface="Calibri" panose="020F0502020204030204" pitchFamily="34" charset="0"/>
                        <a:ea typeface="Calibri" panose="020F0502020204030204" pitchFamily="34" charset="0"/>
                      </a:endParaRPr>
                    </a:p>
                  </a:txBody>
                  <a:tcPr marL="161977" marR="68570" marT="34395" marB="34395"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5DAD8"/>
                    </a:solidFill>
                  </a:tcPr>
                </a:tc>
              </a:tr>
            </a:tbl>
          </a:graphicData>
        </a:graphic>
      </p:graphicFrame>
      <p:sp>
        <p:nvSpPr>
          <p:cNvPr id="65551" name="Rectangle 5"/>
          <p:cNvSpPr/>
          <p:nvPr/>
        </p:nvSpPr>
        <p:spPr>
          <a:xfrm>
            <a:off x="4727575" y="6021388"/>
            <a:ext cx="3786188" cy="338137"/>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r" defTabSz="685800">
              <a:spcBef>
                <a:spcPct val="0"/>
              </a:spcBef>
              <a:buFontTx/>
              <a:buNone/>
            </a:pPr>
            <a:r>
              <a:rPr lang="en-GB" altLang="tr-TR" sz="1600" b="1" dirty="0">
                <a:cs typeface="Calibri" panose="020F0502020204030204" pitchFamily="34" charset="0"/>
              </a:rPr>
              <a:t>EASL</a:t>
            </a:r>
            <a:r>
              <a:rPr lang="en-GB" altLang="tr-TR" sz="1600" dirty="0">
                <a:cs typeface="Calibri" panose="020F0502020204030204" pitchFamily="34" charset="0"/>
              </a:rPr>
              <a:t> CPG HBV. </a:t>
            </a:r>
            <a:r>
              <a:rPr lang="en-GB" altLang="tr-TR" sz="1600" i="1" dirty="0">
                <a:cs typeface="Calibri" panose="020F0502020204030204" pitchFamily="34" charset="0"/>
              </a:rPr>
              <a:t>J Hepatol</a:t>
            </a:r>
            <a:r>
              <a:rPr lang="tr-TR" altLang="tr-TR" sz="1600" dirty="0">
                <a:cs typeface="Calibri" panose="020F0502020204030204" pitchFamily="34" charset="0"/>
              </a:rPr>
              <a:t>.</a:t>
            </a:r>
            <a:r>
              <a:rPr lang="en-GB" altLang="tr-TR" sz="1600" dirty="0">
                <a:cs typeface="Calibri" panose="020F0502020204030204" pitchFamily="34" charset="0"/>
              </a:rPr>
              <a:t> 2017;67:370–98</a:t>
            </a:r>
            <a:endParaRPr lang="en-GB" altLang="tr-TR" sz="1600" dirty="0">
              <a:ea typeface="Calibri" panose="020F050202020403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6562" name="Rectangle 3"/>
          <p:cNvSpPr/>
          <p:nvPr/>
        </p:nvSpPr>
        <p:spPr>
          <a:xfrm>
            <a:off x="515938" y="333375"/>
            <a:ext cx="6553200" cy="966788"/>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50000"/>
              </a:lnSpc>
              <a:spcBef>
                <a:spcPct val="0"/>
              </a:spcBef>
              <a:buFontTx/>
              <a:buNone/>
            </a:pPr>
            <a:r>
              <a:rPr lang="tr-TR" altLang="tr-TR" sz="2000" b="1" dirty="0">
                <a:cs typeface="Calibri" panose="020F0502020204030204" pitchFamily="34" charset="0"/>
              </a:rPr>
              <a:t>2023- KLİMİK VHÇG Hepatit Uzlaşı Raporu</a:t>
            </a:r>
            <a:endParaRPr lang="tr-TR" altLang="tr-TR" sz="2000" b="1" dirty="0">
              <a:cs typeface="Calibri" panose="020F0502020204030204" pitchFamily="34" charset="0"/>
            </a:endParaRPr>
          </a:p>
          <a:p>
            <a:pPr marL="0" lvl="0" indent="0" algn="ctr">
              <a:lnSpc>
                <a:spcPct val="150000"/>
              </a:lnSpc>
              <a:spcBef>
                <a:spcPct val="0"/>
              </a:spcBef>
              <a:buNone/>
            </a:pPr>
            <a:r>
              <a:rPr lang="tr-TR" altLang="tr-TR" sz="2000" b="1" dirty="0">
                <a:cs typeface="Calibri" panose="020F0502020204030204" pitchFamily="34" charset="0"/>
              </a:rPr>
              <a:t> Özel Hasta Grupları</a:t>
            </a:r>
            <a:r>
              <a:rPr lang="en-GB" altLang="tr-TR" sz="2000" b="1" dirty="0">
                <a:cs typeface="Calibri" panose="020F0502020204030204" pitchFamily="34" charset="0"/>
              </a:rPr>
              <a:t>: </a:t>
            </a:r>
            <a:r>
              <a:rPr lang="tr-TR" altLang="tr-TR" sz="2000" dirty="0">
                <a:cs typeface="Calibri" panose="020F0502020204030204" pitchFamily="34" charset="0"/>
              </a:rPr>
              <a:t>İmmünosüpresif tedavi alacaklar</a:t>
            </a:r>
            <a:endParaRPr lang="tr-TR" altLang="tr-TR" sz="2000" dirty="0">
              <a:ea typeface="Calibri" panose="020F0502020204030204" pitchFamily="34" charset="0"/>
            </a:endParaRPr>
          </a:p>
        </p:txBody>
      </p:sp>
      <p:sp>
        <p:nvSpPr>
          <p:cNvPr id="8" name="İçerik Yer Tutucusu 3"/>
          <p:cNvSpPr>
            <a:spLocks noGrp="1"/>
          </p:cNvSpPr>
          <p:nvPr>
            <p:ph idx="1"/>
          </p:nvPr>
        </p:nvSpPr>
        <p:spPr>
          <a:xfrm>
            <a:off x="508000" y="1454150"/>
            <a:ext cx="7921625" cy="4679950"/>
          </a:xfrm>
        </p:spPr>
        <p:txBody>
          <a:bodyPr vert="horz" wrap="square" lIns="91440" tIns="45720" rIns="91440" bIns="45720" numCol="1" anchor="t" anchorCtr="0" compatLnSpc="1">
            <a:noAutofit/>
          </a:bodyPr>
          <a:p>
            <a:pPr>
              <a:lnSpc>
                <a:spcPct val="150000"/>
              </a:lnSpc>
              <a:spcBef>
                <a:spcPct val="0"/>
              </a:spcBef>
              <a:buFont typeface="Wingdings" panose="05000000000000000000" pitchFamily="2" charset="2"/>
              <a:buChar char="v"/>
            </a:pPr>
            <a:r>
              <a:rPr sz="1800" dirty="0"/>
              <a:t>HBV infeksiyonu </a:t>
            </a:r>
            <a:r>
              <a:rPr sz="1800" b="1" dirty="0"/>
              <a:t>negatif </a:t>
            </a:r>
            <a:r>
              <a:rPr sz="1800" dirty="0"/>
              <a:t>olanlar </a:t>
            </a:r>
            <a:r>
              <a:rPr sz="1800" b="1" dirty="0"/>
              <a:t>aşılanmalıdır</a:t>
            </a:r>
            <a:r>
              <a:rPr sz="1800" dirty="0"/>
              <a:t>. </a:t>
            </a:r>
            <a:endParaRPr sz="1800" dirty="0"/>
          </a:p>
          <a:p>
            <a:pPr>
              <a:lnSpc>
                <a:spcPct val="150000"/>
              </a:lnSpc>
              <a:spcBef>
                <a:spcPct val="0"/>
              </a:spcBef>
              <a:buNone/>
            </a:pPr>
            <a:r>
              <a:rPr sz="1800" dirty="0"/>
              <a:t>	</a:t>
            </a:r>
            <a:r>
              <a:rPr sz="1600" dirty="0"/>
              <a:t>Aşılar immünosüpresif tedaviden </a:t>
            </a:r>
            <a:r>
              <a:rPr sz="1600" b="1" dirty="0"/>
              <a:t>en az 14 gün önce </a:t>
            </a:r>
            <a:r>
              <a:rPr sz="1600" dirty="0"/>
              <a:t>yapılmalıdır</a:t>
            </a:r>
            <a:endParaRPr sz="1600" dirty="0"/>
          </a:p>
          <a:p>
            <a:pPr>
              <a:lnSpc>
                <a:spcPct val="150000"/>
              </a:lnSpc>
              <a:spcBef>
                <a:spcPct val="0"/>
              </a:spcBef>
              <a:buFont typeface="Wingdings" panose="05000000000000000000" pitchFamily="2" charset="2"/>
              <a:buChar char="v"/>
            </a:pPr>
            <a:r>
              <a:rPr sz="1800" b="1" dirty="0"/>
              <a:t>KHB</a:t>
            </a:r>
            <a:r>
              <a:rPr sz="1800" dirty="0"/>
              <a:t> infeksiyonu olup tedavi ölçütlerini karşılayan hastalar </a:t>
            </a:r>
            <a:r>
              <a:rPr sz="1800" b="1" dirty="0"/>
              <a:t>entekavir, TDF veya TAF </a:t>
            </a:r>
            <a:r>
              <a:rPr sz="1800" dirty="0"/>
              <a:t>ile </a:t>
            </a:r>
            <a:r>
              <a:rPr sz="1800" b="1" dirty="0"/>
              <a:t>tedaviye </a:t>
            </a:r>
            <a:r>
              <a:rPr sz="1800" dirty="0"/>
              <a:t>alınmalıdır. </a:t>
            </a:r>
            <a:endParaRPr sz="1800" dirty="0"/>
          </a:p>
          <a:p>
            <a:pPr>
              <a:lnSpc>
                <a:spcPct val="150000"/>
              </a:lnSpc>
              <a:spcBef>
                <a:spcPct val="0"/>
              </a:spcBef>
              <a:buFont typeface="Wingdings" panose="05000000000000000000" pitchFamily="2" charset="2"/>
              <a:buChar char="v"/>
            </a:pPr>
            <a:r>
              <a:rPr sz="1800" b="1" dirty="0"/>
              <a:t>HBsAg pozitif </a:t>
            </a:r>
            <a:r>
              <a:rPr sz="1800" dirty="0"/>
              <a:t>veya </a:t>
            </a:r>
            <a:r>
              <a:rPr sz="1800" b="1" dirty="0"/>
              <a:t>HBsAg negatif/anti-HBc pozitif orta-yüksek riskli </a:t>
            </a:r>
            <a:r>
              <a:rPr sz="1800" dirty="0"/>
              <a:t>gruba </a:t>
            </a:r>
            <a:r>
              <a:rPr sz="1800" b="1" dirty="0"/>
              <a:t>antiviral profilaksi </a:t>
            </a:r>
            <a:r>
              <a:rPr sz="1800" dirty="0"/>
              <a:t>başlanmalıdır. </a:t>
            </a:r>
            <a:endParaRPr sz="1800" dirty="0"/>
          </a:p>
          <a:p>
            <a:pPr>
              <a:lnSpc>
                <a:spcPct val="150000"/>
              </a:lnSpc>
              <a:spcBef>
                <a:spcPct val="0"/>
              </a:spcBef>
              <a:buNone/>
            </a:pPr>
            <a:r>
              <a:rPr sz="1800" dirty="0"/>
              <a:t>	</a:t>
            </a:r>
            <a:r>
              <a:rPr sz="1600" dirty="0"/>
              <a:t>HBV DNA düzeyi yüksek </a:t>
            </a:r>
            <a:r>
              <a:rPr sz="1600" b="1" dirty="0"/>
              <a:t>(&gt;4 log10 İÜ/ml</a:t>
            </a:r>
            <a:r>
              <a:rPr sz="1600" dirty="0"/>
              <a:t>), mümkün olduğunca immünosüpresif tedavi HBV DNA düzeyleri baskılanıncaya dek (&lt;</a:t>
            </a:r>
            <a:r>
              <a:rPr sz="1600" b="1" dirty="0"/>
              <a:t>3 log10 İÜ/ml</a:t>
            </a:r>
            <a:r>
              <a:rPr sz="1600" dirty="0"/>
              <a:t>) ertelenmelidir</a:t>
            </a:r>
            <a:endParaRPr sz="1600" dirty="0"/>
          </a:p>
          <a:p>
            <a:pPr>
              <a:lnSpc>
                <a:spcPct val="150000"/>
              </a:lnSpc>
              <a:spcBef>
                <a:spcPct val="0"/>
              </a:spcBef>
              <a:buFont typeface="Wingdings" panose="05000000000000000000" pitchFamily="2" charset="2"/>
              <a:buChar char="v"/>
            </a:pPr>
            <a:r>
              <a:rPr sz="1800" b="1" dirty="0"/>
              <a:t>Düşük risk </a:t>
            </a:r>
            <a:r>
              <a:rPr sz="1800" dirty="0"/>
              <a:t>grubundaki hastalarda risk; </a:t>
            </a:r>
            <a:r>
              <a:rPr sz="1800" b="1" dirty="0"/>
              <a:t>virolojik profil</a:t>
            </a:r>
            <a:r>
              <a:rPr sz="1800" dirty="0"/>
              <a:t>, </a:t>
            </a:r>
            <a:r>
              <a:rPr sz="1800" b="1" dirty="0"/>
              <a:t>altta yatan hastalık</a:t>
            </a:r>
            <a:r>
              <a:rPr sz="1800" dirty="0"/>
              <a:t>, </a:t>
            </a:r>
            <a:r>
              <a:rPr sz="1800" b="1" dirty="0"/>
              <a:t>immünosüpresyonun tipi </a:t>
            </a:r>
            <a:r>
              <a:rPr sz="1800" dirty="0"/>
              <a:t>ve </a:t>
            </a:r>
            <a:r>
              <a:rPr sz="1800" b="1" dirty="0"/>
              <a:t>süresi</a:t>
            </a:r>
            <a:r>
              <a:rPr sz="1800" dirty="0"/>
              <a:t> ile de ilgilidir. </a:t>
            </a:r>
            <a:endParaRPr sz="1800" dirty="0"/>
          </a:p>
          <a:p>
            <a:pPr>
              <a:lnSpc>
                <a:spcPct val="150000"/>
              </a:lnSpc>
              <a:spcBef>
                <a:spcPct val="0"/>
              </a:spcBef>
              <a:buNone/>
            </a:pPr>
            <a:r>
              <a:rPr sz="1800" dirty="0"/>
              <a:t>	</a:t>
            </a:r>
            <a:r>
              <a:rPr sz="1600" dirty="0"/>
              <a:t>Bu hastalarda mutlaka </a:t>
            </a:r>
            <a:r>
              <a:rPr sz="1600" b="1" dirty="0"/>
              <a:t>başlangıç HBV DNA </a:t>
            </a:r>
            <a:r>
              <a:rPr sz="1600" dirty="0"/>
              <a:t>düzeyine bakılmalıdır</a:t>
            </a:r>
            <a:endParaRPr sz="1600" dirty="0"/>
          </a:p>
        </p:txBody>
      </p:sp>
      <p:pic>
        <p:nvPicPr>
          <p:cNvPr id="66564" name="Resim 2"/>
          <p:cNvPicPr>
            <a:picLocks noChangeAspect="1"/>
          </p:cNvPicPr>
          <p:nvPr/>
        </p:nvPicPr>
        <p:blipFill>
          <a:blip r:embed="rId1"/>
          <a:stretch>
            <a:fillRect/>
          </a:stretch>
        </p:blipFill>
        <p:spPr>
          <a:xfrm>
            <a:off x="7331075" y="171450"/>
            <a:ext cx="1617663" cy="1889125"/>
          </a:xfrm>
          <a:prstGeom prst="rect">
            <a:avLst/>
          </a:prstGeom>
          <a:noFill/>
          <a:ln w="9525">
            <a:noFill/>
          </a:ln>
        </p:spPr>
      </p:pic>
      <p:sp>
        <p:nvSpPr>
          <p:cNvPr id="3" name="Metin kutusu 5"/>
          <p:cNvSpPr txBox="1"/>
          <p:nvPr/>
        </p:nvSpPr>
        <p:spPr>
          <a:xfrm>
            <a:off x="2627313" y="6313488"/>
            <a:ext cx="3249613" cy="338138"/>
          </a:xfrm>
          <a:prstGeom prst="rect">
            <a:avLst/>
          </a:prstGeom>
          <a:noFill/>
        </p:spPr>
        <p:txBody>
          <a:bodyPr>
            <a:spAutoFit/>
          </a:bodyPr>
          <a:lstStyle/>
          <a:p>
            <a:pPr marR="0" defTabSz="914400">
              <a:buClrTx/>
              <a:buSzTx/>
              <a:buFontTx/>
              <a:buNone/>
              <a:defRPr/>
            </a:pPr>
            <a:r>
              <a:rPr kumimoji="0" lang="tr-TR" sz="1600" kern="1200" cap="none" spc="0" normalizeH="0" baseline="0" noProof="0" dirty="0">
                <a:latin typeface="+mn-lt"/>
                <a:ea typeface="+mn-ea"/>
                <a:cs typeface="+mn-cs"/>
              </a:rPr>
              <a:t>Tekin S, </a:t>
            </a:r>
            <a:r>
              <a:rPr kumimoji="0" lang="tr-TR" sz="1600" i="1" kern="1200" cap="none" spc="0" normalizeH="0" baseline="0" noProof="0" dirty="0" err="1">
                <a:latin typeface="+mn-lt"/>
                <a:ea typeface="+mn-ea"/>
                <a:cs typeface="+mn-cs"/>
              </a:rPr>
              <a:t>Klimik</a:t>
            </a:r>
            <a:r>
              <a:rPr kumimoji="0" lang="tr-TR" sz="1600" i="1" kern="1200" cap="none" spc="0" normalizeH="0" baseline="0" noProof="0" dirty="0">
                <a:latin typeface="+mn-lt"/>
                <a:ea typeface="+mn-ea"/>
                <a:cs typeface="+mn-cs"/>
              </a:rPr>
              <a:t> </a:t>
            </a:r>
            <a:r>
              <a:rPr kumimoji="0" lang="tr-TR" sz="1600" i="1" kern="1200" cap="none" spc="0" normalizeH="0" baseline="0" noProof="0" dirty="0" err="1">
                <a:latin typeface="+mn-lt"/>
                <a:ea typeface="+mn-ea"/>
                <a:cs typeface="+mn-cs"/>
              </a:rPr>
              <a:t>Derg</a:t>
            </a:r>
            <a:r>
              <a:rPr kumimoji="0" lang="tr-TR" sz="1600" kern="1200" cap="none" spc="0" normalizeH="0" baseline="0" noProof="0" dirty="0">
                <a:latin typeface="+mn-lt"/>
                <a:ea typeface="+mn-ea"/>
                <a:cs typeface="+mn-cs"/>
              </a:rPr>
              <a:t>. 2023;36:23-42. </a:t>
            </a:r>
            <a:endParaRPr kumimoji="0" lang="tr-TR" sz="1600" kern="1200" cap="none" spc="0" normalizeH="0" baseline="0" noProof="0" dirty="0">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charRg st="112" end="223"/>
                                            </p:txEl>
                                          </p:spTgt>
                                        </p:tgtEl>
                                        <p:attrNameLst>
                                          <p:attrName>style.visibility</p:attrName>
                                        </p:attrNameLst>
                                      </p:cBhvr>
                                      <p:to>
                                        <p:strVal val="visible"/>
                                      </p:to>
                                    </p:set>
                                    <p:anim calcmode="lin" valueType="num">
                                      <p:cBhvr additive="base">
                                        <p:cTn id="7" dur="500" fill="hold"/>
                                        <p:tgtEl>
                                          <p:spTgt spid="8">
                                            <p:txEl>
                                              <p:charRg st="112" end="22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charRg st="112" end="22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charRg st="223" end="335"/>
                                            </p:txEl>
                                          </p:spTgt>
                                        </p:tgtEl>
                                        <p:attrNameLst>
                                          <p:attrName>style.visibility</p:attrName>
                                        </p:attrNameLst>
                                      </p:cBhvr>
                                      <p:to>
                                        <p:strVal val="visible"/>
                                      </p:to>
                                    </p:set>
                                    <p:anim calcmode="lin" valueType="num">
                                      <p:cBhvr additive="base">
                                        <p:cTn id="13" dur="500" fill="hold"/>
                                        <p:tgtEl>
                                          <p:spTgt spid="8">
                                            <p:txEl>
                                              <p:charRg st="223" end="33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charRg st="223" end="335"/>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xEl>
                                              <p:charRg st="335" end="484"/>
                                            </p:txEl>
                                          </p:spTgt>
                                        </p:tgtEl>
                                        <p:attrNameLst>
                                          <p:attrName>style.visibility</p:attrName>
                                        </p:attrNameLst>
                                      </p:cBhvr>
                                      <p:to>
                                        <p:strVal val="visible"/>
                                      </p:to>
                                    </p:set>
                                    <p:anim calcmode="lin" valueType="num">
                                      <p:cBhvr additive="base">
                                        <p:cTn id="17" dur="500" fill="hold"/>
                                        <p:tgtEl>
                                          <p:spTgt spid="8">
                                            <p:txEl>
                                              <p:charRg st="335" end="48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charRg st="335" end="48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xEl>
                                              <p:charRg st="484" end="615"/>
                                            </p:txEl>
                                          </p:spTgt>
                                        </p:tgtEl>
                                        <p:attrNameLst>
                                          <p:attrName>style.visibility</p:attrName>
                                        </p:attrNameLst>
                                      </p:cBhvr>
                                      <p:to>
                                        <p:strVal val="visible"/>
                                      </p:to>
                                    </p:set>
                                    <p:anim calcmode="lin" valueType="num">
                                      <p:cBhvr additive="base">
                                        <p:cTn id="23" dur="500" fill="hold"/>
                                        <p:tgtEl>
                                          <p:spTgt spid="8">
                                            <p:txEl>
                                              <p:charRg st="484" end="61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charRg st="484" end="61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xEl>
                                              <p:charRg st="615" end="678"/>
                                            </p:txEl>
                                          </p:spTgt>
                                        </p:tgtEl>
                                        <p:attrNameLst>
                                          <p:attrName>style.visibility</p:attrName>
                                        </p:attrNameLst>
                                      </p:cBhvr>
                                      <p:to>
                                        <p:strVal val="visible"/>
                                      </p:to>
                                    </p:set>
                                    <p:anim calcmode="lin" valueType="num">
                                      <p:cBhvr additive="base">
                                        <p:cTn id="27" dur="500" fill="hold"/>
                                        <p:tgtEl>
                                          <p:spTgt spid="8">
                                            <p:txEl>
                                              <p:charRg st="615" end="67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charRg st="615" end="67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2" name="Başlık 1"/>
          <p:cNvSpPr>
            <a:spLocks noGrp="1"/>
          </p:cNvSpPr>
          <p:nvPr>
            <p:ph type="title" hasCustomPrompt="1"/>
          </p:nvPr>
        </p:nvSpPr>
        <p:spPr>
          <a:xfrm>
            <a:off x="457200" y="274638"/>
            <a:ext cx="7715250" cy="633412"/>
          </a:xfrm>
        </p:spPr>
        <p:txBody>
          <a:bodyPr vert="horz" wrap="square" lIns="91440" tIns="45720" rIns="91440" bIns="45720" anchor="ctr" anchorCtr="0"/>
          <a:p>
            <a:r>
              <a:rPr lang="tr-TR" altLang="tr-TR" sz="2400" b="1" dirty="0"/>
              <a:t>Allojenik Kök Hücre Nakli Öncesi Hepatit Serolojileri</a:t>
            </a:r>
            <a:endParaRPr lang="tr-TR" altLang="tr-TR" sz="2400" b="1" dirty="0"/>
          </a:p>
        </p:txBody>
      </p:sp>
      <p:graphicFrame>
        <p:nvGraphicFramePr>
          <p:cNvPr id="25603" name="Content Placeholder 25602"/>
          <p:cNvGraphicFramePr/>
          <p:nvPr>
            <p:ph idx="1" hasCustomPrompt="1"/>
          </p:nvPr>
        </p:nvGraphicFramePr>
        <p:xfrm>
          <a:off x="1060450" y="1009650"/>
          <a:ext cx="6508750" cy="3678238"/>
        </p:xfrm>
        <a:graphic>
          <a:graphicData uri="http://schemas.openxmlformats.org/drawingml/2006/table">
            <a:tbl>
              <a:tblPr/>
              <a:tblGrid>
                <a:gridCol w="2254250"/>
                <a:gridCol w="1979613"/>
                <a:gridCol w="2274887"/>
              </a:tblGrid>
              <a:tr h="54451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endParaRPr lang="en-US" sz="2000" b="1" dirty="0">
                        <a:solidFill>
                          <a:srgbClr val="FFFFFF"/>
                        </a:solidFill>
                        <a:latin typeface="Calibri" panose="020F0502020204030204" pitchFamily="34" charset="0"/>
                        <a:ea typeface="Times New Roman" panose="02020603050405020304" pitchFamily="18" charset="0"/>
                      </a:endParaRPr>
                    </a:p>
                  </a:txBody>
                  <a:tcPr marL="91442" marR="91442" marT="45707" marB="45707">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000" b="1" dirty="0">
                          <a:solidFill>
                            <a:srgbClr val="FFFFFF"/>
                          </a:solidFill>
                          <a:latin typeface="Calibri" panose="020F0502020204030204" pitchFamily="34" charset="0"/>
                          <a:cs typeface="Times New Roman" panose="02020603050405020304" pitchFamily="18" charset="0"/>
                        </a:rPr>
                        <a:t>Alıcı</a:t>
                      </a:r>
                      <a:endParaRPr lang="en-US" sz="2000" b="1" dirty="0">
                        <a:solidFill>
                          <a:srgbClr val="FFFFFF"/>
                        </a:solidFill>
                        <a:latin typeface="Calibri" panose="020F0502020204030204" pitchFamily="34" charset="0"/>
                        <a:ea typeface="Times New Roman" panose="02020603050405020304" pitchFamily="18" charset="0"/>
                      </a:endParaRPr>
                    </a:p>
                  </a:txBody>
                  <a:tcPr marL="91442" marR="91442" marT="45707" marB="45707">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000" b="1" dirty="0">
                          <a:solidFill>
                            <a:srgbClr val="FFFFFF"/>
                          </a:solidFill>
                          <a:latin typeface="Calibri" panose="020F0502020204030204" pitchFamily="34" charset="0"/>
                          <a:cs typeface="Times New Roman" panose="02020603050405020304" pitchFamily="18" charset="0"/>
                        </a:rPr>
                        <a:t>Verici</a:t>
                      </a:r>
                      <a:endParaRPr lang="en-US" sz="2000" b="1" dirty="0">
                        <a:solidFill>
                          <a:srgbClr val="FFFFFF"/>
                        </a:solidFill>
                        <a:latin typeface="Calibri" panose="020F0502020204030204" pitchFamily="34" charset="0"/>
                        <a:ea typeface="Times New Roman" panose="02020603050405020304" pitchFamily="18" charset="0"/>
                      </a:endParaRPr>
                    </a:p>
                  </a:txBody>
                  <a:tcPr marL="91442" marR="91442" marT="45707" marB="45707">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r>
              <a:tr h="5461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2000" dirty="0">
                          <a:solidFill>
                            <a:srgbClr val="000000"/>
                          </a:solidFill>
                          <a:latin typeface="Calibri" panose="020F0502020204030204" pitchFamily="34" charset="0"/>
                          <a:cs typeface="Times New Roman" panose="02020603050405020304" pitchFamily="18" charset="0"/>
                        </a:rPr>
                        <a:t>HBsAg</a:t>
                      </a:r>
                      <a:endParaRPr lang="en-US" sz="2000" dirty="0">
                        <a:solidFill>
                          <a:srgbClr val="000000"/>
                        </a:solidFill>
                        <a:latin typeface="Calibri" panose="020F0502020204030204" pitchFamily="34" charset="0"/>
                        <a:ea typeface="Times New Roman" panose="02020603050405020304" pitchFamily="18" charset="0"/>
                      </a:endParaRPr>
                    </a:p>
                  </a:txBody>
                  <a:tcPr marL="91442" marR="91442" marT="45707" marB="45707">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9E0CD"/>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000" dirty="0">
                          <a:solidFill>
                            <a:srgbClr val="000000"/>
                          </a:solidFill>
                          <a:latin typeface="Calibri" panose="020F0502020204030204" pitchFamily="34" charset="0"/>
                          <a:cs typeface="Times New Roman" panose="02020603050405020304" pitchFamily="18" charset="0"/>
                        </a:rPr>
                        <a:t>Negatif</a:t>
                      </a:r>
                      <a:endParaRPr lang="en-US" sz="2000" dirty="0">
                        <a:solidFill>
                          <a:srgbClr val="000000"/>
                        </a:solidFill>
                        <a:latin typeface="Calibri" panose="020F0502020204030204" pitchFamily="34" charset="0"/>
                        <a:ea typeface="Times New Roman" panose="02020603050405020304" pitchFamily="18" charset="0"/>
                      </a:endParaRPr>
                    </a:p>
                  </a:txBody>
                  <a:tcPr marL="91442" marR="91442" marT="45707" marB="45707">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9E0CD"/>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000" dirty="0">
                          <a:solidFill>
                            <a:srgbClr val="000000"/>
                          </a:solidFill>
                          <a:latin typeface="Calibri" panose="020F0502020204030204" pitchFamily="34" charset="0"/>
                          <a:cs typeface="Times New Roman" panose="02020603050405020304" pitchFamily="18" charset="0"/>
                        </a:rPr>
                        <a:t>Negatif</a:t>
                      </a:r>
                      <a:endParaRPr lang="en-US" sz="2000" dirty="0">
                        <a:solidFill>
                          <a:srgbClr val="000000"/>
                        </a:solidFill>
                        <a:latin typeface="Calibri" panose="020F0502020204030204" pitchFamily="34" charset="0"/>
                        <a:ea typeface="Times New Roman" panose="02020603050405020304" pitchFamily="18" charset="0"/>
                      </a:endParaRPr>
                    </a:p>
                  </a:txBody>
                  <a:tcPr marL="91442" marR="91442" marT="45707" marB="45707">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9E0CD"/>
                    </a:solidFill>
                  </a:tcPr>
                </a:tc>
              </a:tr>
              <a:tr h="544512">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2000" dirty="0">
                          <a:solidFill>
                            <a:srgbClr val="000000"/>
                          </a:solidFill>
                          <a:latin typeface="Calibri" panose="020F0502020204030204" pitchFamily="34" charset="0"/>
                          <a:cs typeface="Times New Roman" panose="02020603050405020304" pitchFamily="18" charset="0"/>
                        </a:rPr>
                        <a:t>Anti HBc Ig G</a:t>
                      </a:r>
                      <a:endParaRPr lang="en-US" sz="2000" dirty="0">
                        <a:solidFill>
                          <a:srgbClr val="000000"/>
                        </a:solidFill>
                        <a:latin typeface="Calibri" panose="020F0502020204030204" pitchFamily="34" charset="0"/>
                        <a:ea typeface="Times New Roman" panose="02020603050405020304" pitchFamily="18" charset="0"/>
                      </a:endParaRPr>
                    </a:p>
                  </a:txBody>
                  <a:tcPr marL="91442" marR="91442" marT="45707" marB="45707">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CF0E8"/>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000" b="1" dirty="0">
                          <a:solidFill>
                            <a:srgbClr val="FF0000"/>
                          </a:solidFill>
                          <a:latin typeface="Calibri" panose="020F0502020204030204" pitchFamily="34" charset="0"/>
                          <a:cs typeface="Times New Roman" panose="02020603050405020304" pitchFamily="18" charset="0"/>
                        </a:rPr>
                        <a:t>Pozitif</a:t>
                      </a:r>
                      <a:endParaRPr lang="en-US" sz="2000" b="1" dirty="0">
                        <a:solidFill>
                          <a:srgbClr val="FF0000"/>
                        </a:solidFill>
                        <a:latin typeface="Calibri" panose="020F0502020204030204" pitchFamily="34" charset="0"/>
                        <a:ea typeface="Times New Roman" panose="02020603050405020304" pitchFamily="18" charset="0"/>
                      </a:endParaRPr>
                    </a:p>
                  </a:txBody>
                  <a:tcPr marL="91442" marR="91442" marT="45707" marB="45707">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CF0E8"/>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000" dirty="0">
                          <a:solidFill>
                            <a:srgbClr val="000000"/>
                          </a:solidFill>
                          <a:latin typeface="Calibri" panose="020F0502020204030204" pitchFamily="34" charset="0"/>
                          <a:cs typeface="Times New Roman" panose="02020603050405020304" pitchFamily="18" charset="0"/>
                        </a:rPr>
                        <a:t>Negatif</a:t>
                      </a:r>
                      <a:endParaRPr lang="en-US" sz="2000" dirty="0">
                        <a:solidFill>
                          <a:srgbClr val="000000"/>
                        </a:solidFill>
                        <a:latin typeface="Calibri" panose="020F0502020204030204" pitchFamily="34" charset="0"/>
                        <a:ea typeface="Times New Roman" panose="02020603050405020304" pitchFamily="18" charset="0"/>
                      </a:endParaRPr>
                    </a:p>
                  </a:txBody>
                  <a:tcPr marL="91442" marR="91442" marT="45707" marB="45707">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CF0E8"/>
                    </a:solidFill>
                  </a:tcPr>
                </a:tc>
              </a:tr>
              <a:tr h="5461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2000" dirty="0">
                          <a:solidFill>
                            <a:srgbClr val="000000"/>
                          </a:solidFill>
                          <a:latin typeface="Calibri" panose="020F0502020204030204" pitchFamily="34" charset="0"/>
                          <a:cs typeface="Times New Roman" panose="02020603050405020304" pitchFamily="18" charset="0"/>
                        </a:rPr>
                        <a:t>Anti HBc Ig M</a:t>
                      </a:r>
                      <a:endParaRPr lang="en-US" sz="2000" dirty="0">
                        <a:solidFill>
                          <a:srgbClr val="000000"/>
                        </a:solidFill>
                        <a:latin typeface="Calibri" panose="020F0502020204030204" pitchFamily="34" charset="0"/>
                        <a:ea typeface="Times New Roman" panose="02020603050405020304" pitchFamily="18" charset="0"/>
                      </a:endParaRPr>
                    </a:p>
                  </a:txBody>
                  <a:tcPr marL="91442" marR="91442" marT="45707" marB="45707">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9E0CD"/>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000" dirty="0">
                          <a:solidFill>
                            <a:srgbClr val="000000"/>
                          </a:solidFill>
                          <a:latin typeface="Calibri" panose="020F0502020204030204" pitchFamily="34" charset="0"/>
                          <a:cs typeface="Times New Roman" panose="02020603050405020304" pitchFamily="18" charset="0"/>
                        </a:rPr>
                        <a:t>Negatif</a:t>
                      </a:r>
                      <a:endParaRPr lang="en-US" sz="2000" dirty="0">
                        <a:solidFill>
                          <a:srgbClr val="000000"/>
                        </a:solidFill>
                        <a:latin typeface="Calibri" panose="020F0502020204030204" pitchFamily="34" charset="0"/>
                        <a:ea typeface="Times New Roman" panose="02020603050405020304" pitchFamily="18" charset="0"/>
                      </a:endParaRPr>
                    </a:p>
                  </a:txBody>
                  <a:tcPr marL="91442" marR="91442" marT="45707" marB="45707">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9E0CD"/>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000" dirty="0">
                          <a:solidFill>
                            <a:srgbClr val="000000"/>
                          </a:solidFill>
                          <a:latin typeface="Calibri" panose="020F0502020204030204" pitchFamily="34" charset="0"/>
                          <a:cs typeface="Times New Roman" panose="02020603050405020304" pitchFamily="18" charset="0"/>
                        </a:rPr>
                        <a:t>Negatif</a:t>
                      </a:r>
                      <a:endParaRPr lang="en-US" sz="2000" dirty="0">
                        <a:solidFill>
                          <a:srgbClr val="000000"/>
                        </a:solidFill>
                        <a:latin typeface="Calibri" panose="020F0502020204030204" pitchFamily="34" charset="0"/>
                        <a:ea typeface="Times New Roman" panose="02020603050405020304" pitchFamily="18" charset="0"/>
                      </a:endParaRPr>
                    </a:p>
                  </a:txBody>
                  <a:tcPr marL="91442" marR="91442" marT="45707" marB="45707">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9E0CD"/>
                    </a:solidFill>
                  </a:tcPr>
                </a:tc>
              </a:tr>
              <a:tr h="54451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2000" dirty="0">
                          <a:solidFill>
                            <a:srgbClr val="000000"/>
                          </a:solidFill>
                          <a:latin typeface="Calibri" panose="020F0502020204030204" pitchFamily="34" charset="0"/>
                          <a:cs typeface="Times New Roman" panose="02020603050405020304" pitchFamily="18" charset="0"/>
                        </a:rPr>
                        <a:t>Anti HAV Ig G</a:t>
                      </a:r>
                      <a:endParaRPr lang="en-US" sz="2000" dirty="0">
                        <a:solidFill>
                          <a:srgbClr val="000000"/>
                        </a:solidFill>
                        <a:latin typeface="Calibri" panose="020F0502020204030204" pitchFamily="34" charset="0"/>
                        <a:ea typeface="Times New Roman" panose="02020603050405020304" pitchFamily="18" charset="0"/>
                      </a:endParaRPr>
                    </a:p>
                  </a:txBody>
                  <a:tcPr marL="91442" marR="91442" marT="45707" marB="45707">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CF0E8"/>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000" b="1" dirty="0">
                          <a:solidFill>
                            <a:srgbClr val="FF0000"/>
                          </a:solidFill>
                          <a:latin typeface="Calibri" panose="020F0502020204030204" pitchFamily="34" charset="0"/>
                          <a:cs typeface="Times New Roman" panose="02020603050405020304" pitchFamily="18" charset="0"/>
                        </a:rPr>
                        <a:t>Pozitif</a:t>
                      </a:r>
                      <a:endParaRPr lang="en-US" sz="2000" b="1" dirty="0">
                        <a:solidFill>
                          <a:srgbClr val="FF0000"/>
                        </a:solidFill>
                        <a:latin typeface="Calibri" panose="020F0502020204030204" pitchFamily="34" charset="0"/>
                        <a:ea typeface="Times New Roman" panose="02020603050405020304" pitchFamily="18" charset="0"/>
                      </a:endParaRPr>
                    </a:p>
                  </a:txBody>
                  <a:tcPr marL="91442" marR="91442" marT="45707" marB="45707">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CF0E8"/>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000" b="1" dirty="0">
                          <a:solidFill>
                            <a:srgbClr val="FF0000"/>
                          </a:solidFill>
                          <a:latin typeface="Calibri" panose="020F0502020204030204" pitchFamily="34" charset="0"/>
                          <a:cs typeface="Times New Roman" panose="02020603050405020304" pitchFamily="18" charset="0"/>
                        </a:rPr>
                        <a:t>Pozitif</a:t>
                      </a:r>
                      <a:endParaRPr lang="en-US" sz="2000" b="1" dirty="0">
                        <a:solidFill>
                          <a:srgbClr val="FF0000"/>
                        </a:solidFill>
                        <a:latin typeface="Calibri" panose="020F0502020204030204" pitchFamily="34" charset="0"/>
                        <a:ea typeface="Times New Roman" panose="02020603050405020304" pitchFamily="18" charset="0"/>
                      </a:endParaRPr>
                    </a:p>
                  </a:txBody>
                  <a:tcPr marL="91442" marR="91442" marT="45707" marB="45707">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CF0E8"/>
                    </a:solidFill>
                  </a:tcPr>
                </a:tc>
              </a:tr>
              <a:tr h="5461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2000" dirty="0">
                          <a:solidFill>
                            <a:srgbClr val="000000"/>
                          </a:solidFill>
                          <a:latin typeface="Calibri" panose="020F0502020204030204" pitchFamily="34" charset="0"/>
                          <a:cs typeface="Times New Roman" panose="02020603050405020304" pitchFamily="18" charset="0"/>
                        </a:rPr>
                        <a:t>Anti HAV Ig M</a:t>
                      </a:r>
                      <a:endParaRPr lang="en-US" sz="2000" dirty="0">
                        <a:solidFill>
                          <a:srgbClr val="000000"/>
                        </a:solidFill>
                        <a:latin typeface="Calibri" panose="020F0502020204030204" pitchFamily="34" charset="0"/>
                        <a:ea typeface="Times New Roman" panose="02020603050405020304" pitchFamily="18" charset="0"/>
                      </a:endParaRPr>
                    </a:p>
                  </a:txBody>
                  <a:tcPr marL="91442" marR="91442" marT="45707" marB="45707">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9E0CD"/>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000" dirty="0">
                          <a:solidFill>
                            <a:srgbClr val="000000"/>
                          </a:solidFill>
                          <a:latin typeface="Calibri" panose="020F0502020204030204" pitchFamily="34" charset="0"/>
                          <a:cs typeface="Times New Roman" panose="02020603050405020304" pitchFamily="18" charset="0"/>
                        </a:rPr>
                        <a:t>Negatif</a:t>
                      </a:r>
                      <a:endParaRPr lang="en-US" sz="2000" dirty="0">
                        <a:solidFill>
                          <a:srgbClr val="000000"/>
                        </a:solidFill>
                        <a:latin typeface="Calibri" panose="020F0502020204030204" pitchFamily="34" charset="0"/>
                        <a:ea typeface="Times New Roman" panose="02020603050405020304" pitchFamily="18" charset="0"/>
                      </a:endParaRPr>
                    </a:p>
                  </a:txBody>
                  <a:tcPr marL="91442" marR="91442" marT="45707" marB="45707">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9E0CD"/>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000" dirty="0">
                          <a:solidFill>
                            <a:srgbClr val="000000"/>
                          </a:solidFill>
                          <a:latin typeface="Calibri" panose="020F0502020204030204" pitchFamily="34" charset="0"/>
                          <a:cs typeface="Times New Roman" panose="02020603050405020304" pitchFamily="18" charset="0"/>
                        </a:rPr>
                        <a:t>Negaitf</a:t>
                      </a:r>
                      <a:endParaRPr lang="en-US" sz="2000" dirty="0">
                        <a:solidFill>
                          <a:srgbClr val="000000"/>
                        </a:solidFill>
                        <a:latin typeface="Calibri" panose="020F0502020204030204" pitchFamily="34" charset="0"/>
                        <a:ea typeface="Times New Roman" panose="02020603050405020304" pitchFamily="18" charset="0"/>
                      </a:endParaRPr>
                    </a:p>
                  </a:txBody>
                  <a:tcPr marL="91442" marR="91442" marT="45707" marB="45707">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9E0CD"/>
                    </a:solidFill>
                  </a:tcPr>
                </a:tc>
              </a:tr>
              <a:tr h="4064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2000" dirty="0">
                          <a:solidFill>
                            <a:srgbClr val="000000"/>
                          </a:solidFill>
                          <a:latin typeface="Calibri" panose="020F0502020204030204" pitchFamily="34" charset="0"/>
                          <a:cs typeface="Times New Roman" panose="02020603050405020304" pitchFamily="18" charset="0"/>
                        </a:rPr>
                        <a:t>Anti HCV </a:t>
                      </a:r>
                      <a:endParaRPr lang="en-US" sz="2000" dirty="0">
                        <a:solidFill>
                          <a:srgbClr val="000000"/>
                        </a:solidFill>
                        <a:latin typeface="Calibri" panose="020F0502020204030204" pitchFamily="34" charset="0"/>
                        <a:ea typeface="Times New Roman" panose="02020603050405020304" pitchFamily="18" charset="0"/>
                      </a:endParaRPr>
                    </a:p>
                  </a:txBody>
                  <a:tcPr marL="91442" marR="91442" marT="45707" marB="45707">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CF0E8"/>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000" dirty="0">
                          <a:solidFill>
                            <a:srgbClr val="000000"/>
                          </a:solidFill>
                          <a:latin typeface="Calibri" panose="020F0502020204030204" pitchFamily="34" charset="0"/>
                          <a:cs typeface="Times New Roman" panose="02020603050405020304" pitchFamily="18" charset="0"/>
                        </a:rPr>
                        <a:t>Negatif</a:t>
                      </a:r>
                      <a:endParaRPr lang="en-US" sz="2000" dirty="0">
                        <a:solidFill>
                          <a:srgbClr val="000000"/>
                        </a:solidFill>
                        <a:latin typeface="Calibri" panose="020F0502020204030204" pitchFamily="34" charset="0"/>
                        <a:ea typeface="Times New Roman" panose="02020603050405020304" pitchFamily="18" charset="0"/>
                      </a:endParaRPr>
                    </a:p>
                  </a:txBody>
                  <a:tcPr marL="91442" marR="91442" marT="45707" marB="45707">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CF0E8"/>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000" dirty="0">
                          <a:solidFill>
                            <a:srgbClr val="000000"/>
                          </a:solidFill>
                          <a:latin typeface="Calibri" panose="020F0502020204030204" pitchFamily="34" charset="0"/>
                          <a:cs typeface="Times New Roman" panose="02020603050405020304" pitchFamily="18" charset="0"/>
                        </a:rPr>
                        <a:t>Negatif</a:t>
                      </a:r>
                      <a:endParaRPr lang="en-US" sz="2000" dirty="0">
                        <a:solidFill>
                          <a:srgbClr val="000000"/>
                        </a:solidFill>
                        <a:latin typeface="Calibri" panose="020F0502020204030204" pitchFamily="34" charset="0"/>
                        <a:ea typeface="Times New Roman" panose="02020603050405020304" pitchFamily="18" charset="0"/>
                      </a:endParaRPr>
                    </a:p>
                  </a:txBody>
                  <a:tcPr marL="91442" marR="91442" marT="45707" marB="45707">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CF0E8"/>
                    </a:solidFill>
                  </a:tcPr>
                </a:tc>
              </a:tr>
            </a:tbl>
          </a:graphicData>
        </a:graphic>
      </p:graphicFrame>
      <p:pic>
        <p:nvPicPr>
          <p:cNvPr id="25637" name="Picture 2"/>
          <p:cNvPicPr>
            <a:picLocks noChangeAspect="1"/>
          </p:cNvPicPr>
          <p:nvPr/>
        </p:nvPicPr>
        <p:blipFill>
          <a:blip r:embed="rId1"/>
          <a:stretch>
            <a:fillRect/>
          </a:stretch>
        </p:blipFill>
        <p:spPr>
          <a:xfrm>
            <a:off x="5651500" y="4791075"/>
            <a:ext cx="3371850" cy="1979613"/>
          </a:xfrm>
          <a:prstGeom prst="rect">
            <a:avLst/>
          </a:prstGeom>
          <a:noFill/>
          <a:ln w="9525">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586" name="Rectangle 3"/>
          <p:cNvSpPr/>
          <p:nvPr/>
        </p:nvSpPr>
        <p:spPr>
          <a:xfrm>
            <a:off x="508000" y="269875"/>
            <a:ext cx="6553200" cy="9683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50000"/>
              </a:lnSpc>
              <a:spcBef>
                <a:spcPct val="0"/>
              </a:spcBef>
              <a:buFontTx/>
              <a:buNone/>
            </a:pPr>
            <a:r>
              <a:rPr lang="tr-TR" altLang="tr-TR" sz="2000" b="1" dirty="0">
                <a:cs typeface="Calibri" panose="020F0502020204030204" pitchFamily="34" charset="0"/>
              </a:rPr>
              <a:t>2023- KLİMİK VHÇG Hepatit Uzlaşı Raporu</a:t>
            </a:r>
            <a:endParaRPr lang="tr-TR" altLang="tr-TR" sz="2000" b="1" dirty="0">
              <a:cs typeface="Calibri" panose="020F0502020204030204" pitchFamily="34" charset="0"/>
            </a:endParaRPr>
          </a:p>
          <a:p>
            <a:pPr marL="0" lvl="0" indent="0" algn="ctr">
              <a:lnSpc>
                <a:spcPct val="150000"/>
              </a:lnSpc>
              <a:spcBef>
                <a:spcPct val="0"/>
              </a:spcBef>
              <a:buNone/>
            </a:pPr>
            <a:r>
              <a:rPr lang="tr-TR" altLang="tr-TR" sz="2000" b="1" dirty="0">
                <a:cs typeface="Calibri" panose="020F0502020204030204" pitchFamily="34" charset="0"/>
              </a:rPr>
              <a:t> Özel Hasta Grupları</a:t>
            </a:r>
            <a:r>
              <a:rPr lang="en-GB" altLang="tr-TR" sz="2000" b="1" dirty="0">
                <a:cs typeface="Calibri" panose="020F0502020204030204" pitchFamily="34" charset="0"/>
              </a:rPr>
              <a:t>: </a:t>
            </a:r>
            <a:r>
              <a:rPr lang="tr-TR" altLang="tr-TR" sz="2000" dirty="0">
                <a:cs typeface="Calibri" panose="020F0502020204030204" pitchFamily="34" charset="0"/>
              </a:rPr>
              <a:t>İmmünosüpresif tedavi alacaklar</a:t>
            </a:r>
            <a:endParaRPr lang="tr-TR" altLang="tr-TR" sz="2000" dirty="0">
              <a:ea typeface="Calibri" panose="020F0502020204030204" pitchFamily="34" charset="0"/>
            </a:endParaRPr>
          </a:p>
        </p:txBody>
      </p:sp>
      <p:sp>
        <p:nvSpPr>
          <p:cNvPr id="8" name="İçerik Yer Tutucusu 3"/>
          <p:cNvSpPr>
            <a:spLocks noGrp="1"/>
          </p:cNvSpPr>
          <p:nvPr>
            <p:ph idx="1"/>
          </p:nvPr>
        </p:nvSpPr>
        <p:spPr>
          <a:xfrm>
            <a:off x="508000" y="1268413"/>
            <a:ext cx="7921625" cy="4897438"/>
          </a:xfrm>
        </p:spPr>
        <p:txBody>
          <a:bodyPr vert="horz" wrap="square" lIns="91440" tIns="45720" rIns="91440" bIns="45720" numCol="1" anchor="t" anchorCtr="0" compatLnSpc="1">
            <a:noAutofit/>
          </a:bodyPr>
          <a:p>
            <a:pPr>
              <a:lnSpc>
                <a:spcPct val="150000"/>
              </a:lnSpc>
              <a:spcBef>
                <a:spcPct val="0"/>
              </a:spcBef>
              <a:buFont typeface="Wingdings" panose="05000000000000000000" pitchFamily="2" charset="2"/>
              <a:buChar char="v"/>
            </a:pPr>
            <a:r>
              <a:rPr sz="1800" dirty="0"/>
              <a:t>Antiviral profilaksi immünosüpresifin </a:t>
            </a:r>
            <a:r>
              <a:rPr sz="1800" b="1" dirty="0"/>
              <a:t>2-4 hafta öncesinde </a:t>
            </a:r>
            <a:r>
              <a:rPr sz="1800" dirty="0"/>
              <a:t>başlatılmalı 	</a:t>
            </a:r>
            <a:r>
              <a:rPr sz="1600" dirty="0"/>
              <a:t>Sağlanamamışsa immünosüpresif tedavi ile birlikte verilmelidir.</a:t>
            </a:r>
            <a:endParaRPr sz="1600" dirty="0"/>
          </a:p>
          <a:p>
            <a:pPr>
              <a:lnSpc>
                <a:spcPct val="150000"/>
              </a:lnSpc>
              <a:spcBef>
                <a:spcPct val="0"/>
              </a:spcBef>
              <a:buNone/>
            </a:pPr>
            <a:r>
              <a:rPr sz="1600" dirty="0"/>
              <a:t>	İmmünosüpresif kesiminden sonra </a:t>
            </a:r>
            <a:r>
              <a:rPr sz="1600" b="1" dirty="0"/>
              <a:t>en az 12 ay </a:t>
            </a:r>
            <a:r>
              <a:rPr sz="1600" dirty="0"/>
              <a:t>devam etmelidir. </a:t>
            </a:r>
            <a:endParaRPr sz="1600" dirty="0"/>
          </a:p>
          <a:p>
            <a:pPr>
              <a:lnSpc>
                <a:spcPct val="150000"/>
              </a:lnSpc>
              <a:spcBef>
                <a:spcPct val="0"/>
              </a:spcBef>
              <a:buNone/>
            </a:pPr>
            <a:r>
              <a:rPr sz="1600" dirty="0"/>
              <a:t>	Başlangıç HBV DNA düzeyi düşük olan (&lt;2000 İÜ/ml) veya sirozu olmayan hastalarda altı ay yeterli olabilir</a:t>
            </a:r>
            <a:r>
              <a:rPr sz="1800" dirty="0"/>
              <a:t>. </a:t>
            </a:r>
            <a:endParaRPr sz="1800" dirty="0"/>
          </a:p>
          <a:p>
            <a:pPr>
              <a:lnSpc>
                <a:spcPct val="150000"/>
              </a:lnSpc>
              <a:spcBef>
                <a:spcPct val="0"/>
              </a:spcBef>
              <a:buNone/>
            </a:pPr>
            <a:r>
              <a:rPr sz="1600" b="1" dirty="0"/>
              <a:t>	Rituksimab </a:t>
            </a:r>
            <a:r>
              <a:rPr sz="1600" dirty="0"/>
              <a:t>gibi </a:t>
            </a:r>
            <a:r>
              <a:rPr sz="1600" b="1" dirty="0"/>
              <a:t>B hücrelerini baskılayan </a:t>
            </a:r>
            <a:r>
              <a:rPr sz="1600" dirty="0"/>
              <a:t>tedavi alanlarda en az </a:t>
            </a:r>
            <a:r>
              <a:rPr sz="1600" b="1" dirty="0"/>
              <a:t>18 ay</a:t>
            </a:r>
            <a:endParaRPr sz="1600" b="1" dirty="0"/>
          </a:p>
          <a:p>
            <a:pPr>
              <a:lnSpc>
                <a:spcPct val="150000"/>
              </a:lnSpc>
              <a:spcBef>
                <a:spcPct val="0"/>
              </a:spcBef>
              <a:buFont typeface="Wingdings" panose="05000000000000000000" pitchFamily="2" charset="2"/>
              <a:buChar char="v"/>
            </a:pPr>
            <a:r>
              <a:rPr sz="1800" b="1" dirty="0"/>
              <a:t>İmmünosüpresif </a:t>
            </a:r>
            <a:r>
              <a:rPr sz="1800" dirty="0"/>
              <a:t>tedavi ya da </a:t>
            </a:r>
            <a:r>
              <a:rPr sz="1800" b="1" dirty="0"/>
              <a:t>kemoterapinin kesilmesi </a:t>
            </a:r>
            <a:r>
              <a:rPr sz="1800" dirty="0"/>
              <a:t>ya da ara verilmesi gerekebilir</a:t>
            </a:r>
            <a:endParaRPr sz="1800" dirty="0"/>
          </a:p>
          <a:p>
            <a:pPr>
              <a:lnSpc>
                <a:spcPct val="150000"/>
              </a:lnSpc>
              <a:spcBef>
                <a:spcPct val="0"/>
              </a:spcBef>
              <a:buFont typeface="Wingdings" panose="05000000000000000000" pitchFamily="2" charset="2"/>
              <a:buChar char="v"/>
            </a:pPr>
            <a:r>
              <a:rPr sz="1800" dirty="0"/>
              <a:t>Özellikle transaminaz düzeylerinde </a:t>
            </a:r>
            <a:r>
              <a:rPr sz="1800" b="1" dirty="0"/>
              <a:t>≥5 kat </a:t>
            </a:r>
            <a:r>
              <a:rPr sz="1800" dirty="0"/>
              <a:t>artış ve </a:t>
            </a:r>
            <a:r>
              <a:rPr sz="1800" b="1" dirty="0"/>
              <a:t>sarılık </a:t>
            </a:r>
            <a:r>
              <a:rPr sz="1800" dirty="0"/>
              <a:t>semptomları olan hastalarda </a:t>
            </a:r>
            <a:r>
              <a:rPr sz="1800" b="1" dirty="0"/>
              <a:t>ALT/AST’de üç kat </a:t>
            </a:r>
            <a:r>
              <a:rPr sz="1800" dirty="0"/>
              <a:t>yükselme olması durumlarında HBV DNA düzeyi ve ALT düzeyi düşünceye </a:t>
            </a:r>
            <a:r>
              <a:rPr sz="1800" b="1" dirty="0"/>
              <a:t>kadar immünosüpresif tedavi ya da kemoterapiye ara verilmesi</a:t>
            </a:r>
            <a:r>
              <a:rPr sz="1800" dirty="0"/>
              <a:t> önerilir.</a:t>
            </a:r>
            <a:endParaRPr sz="1800" dirty="0"/>
          </a:p>
          <a:p>
            <a:pPr>
              <a:lnSpc>
                <a:spcPct val="150000"/>
              </a:lnSpc>
              <a:spcBef>
                <a:spcPct val="0"/>
              </a:spcBef>
              <a:buNone/>
            </a:pPr>
            <a:endParaRPr sz="1600" dirty="0"/>
          </a:p>
        </p:txBody>
      </p:sp>
      <p:pic>
        <p:nvPicPr>
          <p:cNvPr id="67588" name="Resim 2"/>
          <p:cNvPicPr>
            <a:picLocks noChangeAspect="1"/>
          </p:cNvPicPr>
          <p:nvPr/>
        </p:nvPicPr>
        <p:blipFill>
          <a:blip r:embed="rId1"/>
          <a:stretch>
            <a:fillRect/>
          </a:stretch>
        </p:blipFill>
        <p:spPr>
          <a:xfrm>
            <a:off x="7596188" y="188913"/>
            <a:ext cx="1425575" cy="1944687"/>
          </a:xfrm>
          <a:prstGeom prst="rect">
            <a:avLst/>
          </a:prstGeom>
          <a:noFill/>
          <a:ln w="9525">
            <a:noFill/>
          </a:ln>
        </p:spPr>
      </p:pic>
      <p:sp>
        <p:nvSpPr>
          <p:cNvPr id="3" name="Metin kutusu 5"/>
          <p:cNvSpPr txBox="1"/>
          <p:nvPr/>
        </p:nvSpPr>
        <p:spPr>
          <a:xfrm>
            <a:off x="2627313" y="6291263"/>
            <a:ext cx="3249613" cy="338138"/>
          </a:xfrm>
          <a:prstGeom prst="rect">
            <a:avLst/>
          </a:prstGeom>
          <a:noFill/>
        </p:spPr>
        <p:txBody>
          <a:bodyPr>
            <a:spAutoFit/>
          </a:bodyPr>
          <a:lstStyle/>
          <a:p>
            <a:pPr marR="0" defTabSz="914400">
              <a:buClrTx/>
              <a:buSzTx/>
              <a:buFontTx/>
              <a:buNone/>
              <a:defRPr/>
            </a:pPr>
            <a:r>
              <a:rPr kumimoji="0" lang="tr-TR" sz="1600" kern="1200" cap="none" spc="0" normalizeH="0" baseline="0" noProof="0" dirty="0">
                <a:latin typeface="+mn-lt"/>
                <a:ea typeface="+mn-ea"/>
                <a:cs typeface="+mn-cs"/>
              </a:rPr>
              <a:t>Tekin S, </a:t>
            </a:r>
            <a:r>
              <a:rPr kumimoji="0" lang="tr-TR" sz="1600" i="1" kern="1200" cap="none" spc="0" normalizeH="0" baseline="0" noProof="0" dirty="0" err="1">
                <a:latin typeface="+mn-lt"/>
                <a:ea typeface="+mn-ea"/>
                <a:cs typeface="+mn-cs"/>
              </a:rPr>
              <a:t>Klimik</a:t>
            </a:r>
            <a:r>
              <a:rPr kumimoji="0" lang="tr-TR" sz="1600" i="1" kern="1200" cap="none" spc="0" normalizeH="0" baseline="0" noProof="0" dirty="0">
                <a:latin typeface="+mn-lt"/>
                <a:ea typeface="+mn-ea"/>
                <a:cs typeface="+mn-cs"/>
              </a:rPr>
              <a:t> </a:t>
            </a:r>
            <a:r>
              <a:rPr kumimoji="0" lang="tr-TR" sz="1600" i="1" kern="1200" cap="none" spc="0" normalizeH="0" baseline="0" noProof="0" dirty="0" err="1">
                <a:latin typeface="+mn-lt"/>
                <a:ea typeface="+mn-ea"/>
                <a:cs typeface="+mn-cs"/>
              </a:rPr>
              <a:t>Derg</a:t>
            </a:r>
            <a:r>
              <a:rPr kumimoji="0" lang="tr-TR" sz="1600" kern="1200" cap="none" spc="0" normalizeH="0" baseline="0" noProof="0" dirty="0">
                <a:latin typeface="+mn-lt"/>
                <a:ea typeface="+mn-ea"/>
                <a:cs typeface="+mn-cs"/>
              </a:rPr>
              <a:t>. 2023;36:23-42. </a:t>
            </a:r>
            <a:endParaRPr kumimoji="0" lang="tr-TR" sz="1600" kern="1200" cap="none" spc="0" normalizeH="0" baseline="0" noProof="0" dirty="0">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charRg st="379" end="463"/>
                                            </p:txEl>
                                          </p:spTgt>
                                        </p:tgtEl>
                                        <p:attrNameLst>
                                          <p:attrName>style.visibility</p:attrName>
                                        </p:attrNameLst>
                                      </p:cBhvr>
                                      <p:to>
                                        <p:strVal val="visible"/>
                                      </p:to>
                                    </p:set>
                                    <p:anim calcmode="lin" valueType="num">
                                      <p:cBhvr additive="base">
                                        <p:cTn id="7" dur="500" fill="hold"/>
                                        <p:tgtEl>
                                          <p:spTgt spid="8">
                                            <p:txEl>
                                              <p:charRg st="379" end="46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charRg st="379" end="46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charRg st="463" end="707"/>
                                            </p:txEl>
                                          </p:spTgt>
                                        </p:tgtEl>
                                        <p:attrNameLst>
                                          <p:attrName>style.visibility</p:attrName>
                                        </p:attrNameLst>
                                      </p:cBhvr>
                                      <p:to>
                                        <p:strVal val="visible"/>
                                      </p:to>
                                    </p:set>
                                    <p:anim calcmode="lin" valueType="num">
                                      <p:cBhvr additive="base">
                                        <p:cTn id="13" dur="500" fill="hold"/>
                                        <p:tgtEl>
                                          <p:spTgt spid="8">
                                            <p:txEl>
                                              <p:charRg st="463" end="70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charRg st="463" end="70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8610" name="Picture 1"/>
          <p:cNvPicPr>
            <a:picLocks noChangeAspect="1"/>
          </p:cNvPicPr>
          <p:nvPr/>
        </p:nvPicPr>
        <p:blipFill>
          <a:blip r:embed="rId1"/>
          <a:stretch>
            <a:fillRect/>
          </a:stretch>
        </p:blipFill>
        <p:spPr>
          <a:xfrm>
            <a:off x="323850" y="136525"/>
            <a:ext cx="8507413" cy="6172200"/>
          </a:xfrm>
          <a:prstGeom prst="rect">
            <a:avLst/>
          </a:prstGeom>
          <a:noFill/>
          <a:ln w="9525">
            <a:noFill/>
          </a:ln>
        </p:spPr>
      </p:pic>
      <p:sp>
        <p:nvSpPr>
          <p:cNvPr id="68611" name="Metin kutusu 4"/>
          <p:cNvSpPr txBox="1"/>
          <p:nvPr/>
        </p:nvSpPr>
        <p:spPr>
          <a:xfrm>
            <a:off x="1835150" y="6302375"/>
            <a:ext cx="4760913" cy="338138"/>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tr-TR" altLang="tr-TR" sz="1600" dirty="0">
                <a:cs typeface="Calibri" panose="020F0502020204030204" pitchFamily="34" charset="0"/>
              </a:rPr>
              <a:t>Aygen B, et al. </a:t>
            </a:r>
            <a:r>
              <a:rPr lang="tr-TR" altLang="tr-TR" sz="1600" i="1" dirty="0">
                <a:cs typeface="Calibri" panose="020F0502020204030204" pitchFamily="34" charset="0"/>
              </a:rPr>
              <a:t>Turk J Gastroenterol </a:t>
            </a:r>
            <a:r>
              <a:rPr lang="tr-TR" altLang="tr-TR" sz="1600" dirty="0">
                <a:cs typeface="Calibri" panose="020F0502020204030204" pitchFamily="34" charset="0"/>
              </a:rPr>
              <a:t>2018; 29: 259-69</a:t>
            </a:r>
            <a:endParaRPr lang="tr-TR" altLang="tr-TR" sz="1600" dirty="0">
              <a:ea typeface="Calibri" panose="020F050202020403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9634" name="Picture 1"/>
          <p:cNvPicPr>
            <a:picLocks noChangeAspect="1"/>
          </p:cNvPicPr>
          <p:nvPr/>
        </p:nvPicPr>
        <p:blipFill>
          <a:blip r:embed="rId1"/>
          <a:stretch>
            <a:fillRect/>
          </a:stretch>
        </p:blipFill>
        <p:spPr>
          <a:xfrm>
            <a:off x="238125" y="188913"/>
            <a:ext cx="8510588" cy="6048375"/>
          </a:xfrm>
          <a:prstGeom prst="rect">
            <a:avLst/>
          </a:prstGeom>
          <a:noFill/>
          <a:ln w="9525">
            <a:noFill/>
          </a:ln>
        </p:spPr>
      </p:pic>
      <p:sp>
        <p:nvSpPr>
          <p:cNvPr id="4" name="Freeform 3"/>
          <p:cNvSpPr/>
          <p:nvPr/>
        </p:nvSpPr>
        <p:spPr>
          <a:xfrm>
            <a:off x="3348038" y="1844675"/>
            <a:ext cx="4976813" cy="4465638"/>
          </a:xfrm>
          <a:custGeom>
            <a:avLst/>
            <a:gdLst>
              <a:gd name="connsiteX0" fmla="*/ 581919 w 5619746"/>
              <a:gd name="connsiteY0" fmla="*/ 0 h 5745193"/>
              <a:gd name="connsiteX1" fmla="*/ 581919 w 5619746"/>
              <a:gd name="connsiteY1" fmla="*/ 0 h 5745193"/>
              <a:gd name="connsiteX2" fmla="*/ 659557 w 5619746"/>
              <a:gd name="connsiteY2" fmla="*/ 8627 h 5745193"/>
              <a:gd name="connsiteX3" fmla="*/ 685436 w 5619746"/>
              <a:gd name="connsiteY3" fmla="*/ 25879 h 5745193"/>
              <a:gd name="connsiteX4" fmla="*/ 840712 w 5619746"/>
              <a:gd name="connsiteY4" fmla="*/ 43132 h 5745193"/>
              <a:gd name="connsiteX5" fmla="*/ 918349 w 5619746"/>
              <a:gd name="connsiteY5" fmla="*/ 60385 h 5745193"/>
              <a:gd name="connsiteX6" fmla="*/ 961481 w 5619746"/>
              <a:gd name="connsiteY6" fmla="*/ 69011 h 5745193"/>
              <a:gd name="connsiteX7" fmla="*/ 995987 w 5619746"/>
              <a:gd name="connsiteY7" fmla="*/ 77638 h 5745193"/>
              <a:gd name="connsiteX8" fmla="*/ 1056372 w 5619746"/>
              <a:gd name="connsiteY8" fmla="*/ 94891 h 5745193"/>
              <a:gd name="connsiteX9" fmla="*/ 1134010 w 5619746"/>
              <a:gd name="connsiteY9" fmla="*/ 103517 h 5745193"/>
              <a:gd name="connsiteX10" fmla="*/ 1194395 w 5619746"/>
              <a:gd name="connsiteY10" fmla="*/ 120770 h 5745193"/>
              <a:gd name="connsiteX11" fmla="*/ 1323791 w 5619746"/>
              <a:gd name="connsiteY11" fmla="*/ 138023 h 5745193"/>
              <a:gd name="connsiteX12" fmla="*/ 2057036 w 5619746"/>
              <a:gd name="connsiteY12" fmla="*/ 129396 h 5745193"/>
              <a:gd name="connsiteX13" fmla="*/ 3256108 w 5619746"/>
              <a:gd name="connsiteY13" fmla="*/ 155276 h 5745193"/>
              <a:gd name="connsiteX14" fmla="*/ 3376878 w 5619746"/>
              <a:gd name="connsiteY14" fmla="*/ 172528 h 5745193"/>
              <a:gd name="connsiteX15" fmla="*/ 3411383 w 5619746"/>
              <a:gd name="connsiteY15" fmla="*/ 189781 h 5745193"/>
              <a:gd name="connsiteX16" fmla="*/ 3480395 w 5619746"/>
              <a:gd name="connsiteY16" fmla="*/ 198408 h 5745193"/>
              <a:gd name="connsiteX17" fmla="*/ 3514900 w 5619746"/>
              <a:gd name="connsiteY17" fmla="*/ 207034 h 5745193"/>
              <a:gd name="connsiteX18" fmla="*/ 3549406 w 5619746"/>
              <a:gd name="connsiteY18" fmla="*/ 232913 h 5745193"/>
              <a:gd name="connsiteX19" fmla="*/ 3575285 w 5619746"/>
              <a:gd name="connsiteY19" fmla="*/ 241540 h 5745193"/>
              <a:gd name="connsiteX20" fmla="*/ 3592538 w 5619746"/>
              <a:gd name="connsiteY20" fmla="*/ 293298 h 5745193"/>
              <a:gd name="connsiteX21" fmla="*/ 3609791 w 5619746"/>
              <a:gd name="connsiteY21" fmla="*/ 319178 h 5745193"/>
              <a:gd name="connsiteX22" fmla="*/ 3644297 w 5619746"/>
              <a:gd name="connsiteY22" fmla="*/ 422695 h 5745193"/>
              <a:gd name="connsiteX23" fmla="*/ 3618417 w 5619746"/>
              <a:gd name="connsiteY23" fmla="*/ 560717 h 5745193"/>
              <a:gd name="connsiteX24" fmla="*/ 3601165 w 5619746"/>
              <a:gd name="connsiteY24" fmla="*/ 586596 h 5745193"/>
              <a:gd name="connsiteX25" fmla="*/ 3583912 w 5619746"/>
              <a:gd name="connsiteY25" fmla="*/ 621102 h 5745193"/>
              <a:gd name="connsiteX26" fmla="*/ 3532153 w 5619746"/>
              <a:gd name="connsiteY26" fmla="*/ 638355 h 5745193"/>
              <a:gd name="connsiteX27" fmla="*/ 3506274 w 5619746"/>
              <a:gd name="connsiteY27" fmla="*/ 664234 h 5745193"/>
              <a:gd name="connsiteX28" fmla="*/ 3489021 w 5619746"/>
              <a:gd name="connsiteY28" fmla="*/ 690113 h 5745193"/>
              <a:gd name="connsiteX29" fmla="*/ 3463142 w 5619746"/>
              <a:gd name="connsiteY29" fmla="*/ 698740 h 5745193"/>
              <a:gd name="connsiteX30" fmla="*/ 3454515 w 5619746"/>
              <a:gd name="connsiteY30" fmla="*/ 724619 h 5745193"/>
              <a:gd name="connsiteX31" fmla="*/ 3402757 w 5619746"/>
              <a:gd name="connsiteY31" fmla="*/ 741872 h 5745193"/>
              <a:gd name="connsiteX32" fmla="*/ 3368251 w 5619746"/>
              <a:gd name="connsiteY32" fmla="*/ 793630 h 5745193"/>
              <a:gd name="connsiteX33" fmla="*/ 3333746 w 5619746"/>
              <a:gd name="connsiteY33" fmla="*/ 802257 h 5745193"/>
              <a:gd name="connsiteX34" fmla="*/ 3299240 w 5619746"/>
              <a:gd name="connsiteY34" fmla="*/ 836762 h 5745193"/>
              <a:gd name="connsiteX35" fmla="*/ 3264734 w 5619746"/>
              <a:gd name="connsiteY35" fmla="*/ 871268 h 5745193"/>
              <a:gd name="connsiteX36" fmla="*/ 3256108 w 5619746"/>
              <a:gd name="connsiteY36" fmla="*/ 897147 h 5745193"/>
              <a:gd name="connsiteX37" fmla="*/ 3230229 w 5619746"/>
              <a:gd name="connsiteY37" fmla="*/ 905774 h 5745193"/>
              <a:gd name="connsiteX38" fmla="*/ 3204349 w 5619746"/>
              <a:gd name="connsiteY38" fmla="*/ 923027 h 5745193"/>
              <a:gd name="connsiteX39" fmla="*/ 3135338 w 5619746"/>
              <a:gd name="connsiteY39" fmla="*/ 957532 h 5745193"/>
              <a:gd name="connsiteX40" fmla="*/ 3100832 w 5619746"/>
              <a:gd name="connsiteY40" fmla="*/ 992038 h 5745193"/>
              <a:gd name="connsiteX41" fmla="*/ 3083580 w 5619746"/>
              <a:gd name="connsiteY41" fmla="*/ 1052423 h 5745193"/>
              <a:gd name="connsiteX42" fmla="*/ 3057700 w 5619746"/>
              <a:gd name="connsiteY42" fmla="*/ 1061049 h 5745193"/>
              <a:gd name="connsiteX43" fmla="*/ 3040448 w 5619746"/>
              <a:gd name="connsiteY43" fmla="*/ 1095555 h 5745193"/>
              <a:gd name="connsiteX44" fmla="*/ 3023195 w 5619746"/>
              <a:gd name="connsiteY44" fmla="*/ 1138687 h 5745193"/>
              <a:gd name="connsiteX45" fmla="*/ 3005942 w 5619746"/>
              <a:gd name="connsiteY45" fmla="*/ 1164566 h 5745193"/>
              <a:gd name="connsiteX46" fmla="*/ 2988689 w 5619746"/>
              <a:gd name="connsiteY46" fmla="*/ 1216325 h 5745193"/>
              <a:gd name="connsiteX47" fmla="*/ 2954183 w 5619746"/>
              <a:gd name="connsiteY47" fmla="*/ 1285336 h 5745193"/>
              <a:gd name="connsiteX48" fmla="*/ 2936931 w 5619746"/>
              <a:gd name="connsiteY48" fmla="*/ 1319842 h 5745193"/>
              <a:gd name="connsiteX49" fmla="*/ 2928304 w 5619746"/>
              <a:gd name="connsiteY49" fmla="*/ 1354347 h 5745193"/>
              <a:gd name="connsiteX50" fmla="*/ 2902425 w 5619746"/>
              <a:gd name="connsiteY50" fmla="*/ 1371600 h 5745193"/>
              <a:gd name="connsiteX51" fmla="*/ 2885172 w 5619746"/>
              <a:gd name="connsiteY51" fmla="*/ 1449238 h 5745193"/>
              <a:gd name="connsiteX52" fmla="*/ 2867919 w 5619746"/>
              <a:gd name="connsiteY52" fmla="*/ 1483744 h 5745193"/>
              <a:gd name="connsiteX53" fmla="*/ 2859293 w 5619746"/>
              <a:gd name="connsiteY53" fmla="*/ 1518249 h 5745193"/>
              <a:gd name="connsiteX54" fmla="*/ 2842040 w 5619746"/>
              <a:gd name="connsiteY54" fmla="*/ 1561381 h 5745193"/>
              <a:gd name="connsiteX55" fmla="*/ 2859293 w 5619746"/>
              <a:gd name="connsiteY55" fmla="*/ 1682151 h 5745193"/>
              <a:gd name="connsiteX56" fmla="*/ 2885172 w 5619746"/>
              <a:gd name="connsiteY56" fmla="*/ 1785668 h 5745193"/>
              <a:gd name="connsiteX57" fmla="*/ 2893798 w 5619746"/>
              <a:gd name="connsiteY57" fmla="*/ 1820174 h 5745193"/>
              <a:gd name="connsiteX58" fmla="*/ 2911051 w 5619746"/>
              <a:gd name="connsiteY58" fmla="*/ 1854679 h 5745193"/>
              <a:gd name="connsiteX59" fmla="*/ 2919678 w 5619746"/>
              <a:gd name="connsiteY59" fmla="*/ 1880559 h 5745193"/>
              <a:gd name="connsiteX60" fmla="*/ 2945557 w 5619746"/>
              <a:gd name="connsiteY60" fmla="*/ 1897811 h 5745193"/>
              <a:gd name="connsiteX61" fmla="*/ 2988689 w 5619746"/>
              <a:gd name="connsiteY61" fmla="*/ 2035834 h 5745193"/>
              <a:gd name="connsiteX62" fmla="*/ 3014568 w 5619746"/>
              <a:gd name="connsiteY62" fmla="*/ 2165230 h 5745193"/>
              <a:gd name="connsiteX63" fmla="*/ 3023195 w 5619746"/>
              <a:gd name="connsiteY63" fmla="*/ 2225615 h 5745193"/>
              <a:gd name="connsiteX64" fmla="*/ 3049074 w 5619746"/>
              <a:gd name="connsiteY64" fmla="*/ 2286000 h 5745193"/>
              <a:gd name="connsiteX65" fmla="*/ 3074953 w 5619746"/>
              <a:gd name="connsiteY65" fmla="*/ 2380891 h 5745193"/>
              <a:gd name="connsiteX66" fmla="*/ 3109459 w 5619746"/>
              <a:gd name="connsiteY66" fmla="*/ 2449902 h 5745193"/>
              <a:gd name="connsiteX67" fmla="*/ 3126712 w 5619746"/>
              <a:gd name="connsiteY67" fmla="*/ 2510287 h 5745193"/>
              <a:gd name="connsiteX68" fmla="*/ 3152591 w 5619746"/>
              <a:gd name="connsiteY68" fmla="*/ 2527540 h 5745193"/>
              <a:gd name="connsiteX69" fmla="*/ 3161217 w 5619746"/>
              <a:gd name="connsiteY69" fmla="*/ 2553419 h 5745193"/>
              <a:gd name="connsiteX70" fmla="*/ 3178470 w 5619746"/>
              <a:gd name="connsiteY70" fmla="*/ 2579298 h 5745193"/>
              <a:gd name="connsiteX71" fmla="*/ 3221602 w 5619746"/>
              <a:gd name="connsiteY71" fmla="*/ 2656936 h 5745193"/>
              <a:gd name="connsiteX72" fmla="*/ 3256108 w 5619746"/>
              <a:gd name="connsiteY72" fmla="*/ 2691442 h 5745193"/>
              <a:gd name="connsiteX73" fmla="*/ 3264734 w 5619746"/>
              <a:gd name="connsiteY73" fmla="*/ 2725947 h 5745193"/>
              <a:gd name="connsiteX74" fmla="*/ 3316493 w 5619746"/>
              <a:gd name="connsiteY74" fmla="*/ 2760453 h 5745193"/>
              <a:gd name="connsiteX75" fmla="*/ 3342372 w 5619746"/>
              <a:gd name="connsiteY75" fmla="*/ 2786332 h 5745193"/>
              <a:gd name="connsiteX76" fmla="*/ 3385504 w 5619746"/>
              <a:gd name="connsiteY76" fmla="*/ 2846717 h 5745193"/>
              <a:gd name="connsiteX77" fmla="*/ 3411383 w 5619746"/>
              <a:gd name="connsiteY77" fmla="*/ 2863970 h 5745193"/>
              <a:gd name="connsiteX78" fmla="*/ 3445889 w 5619746"/>
              <a:gd name="connsiteY78" fmla="*/ 2898476 h 5745193"/>
              <a:gd name="connsiteX79" fmla="*/ 3549406 w 5619746"/>
              <a:gd name="connsiteY79" fmla="*/ 3010619 h 5745193"/>
              <a:gd name="connsiteX80" fmla="*/ 3592538 w 5619746"/>
              <a:gd name="connsiteY80" fmla="*/ 3045125 h 5745193"/>
              <a:gd name="connsiteX81" fmla="*/ 3627044 w 5619746"/>
              <a:gd name="connsiteY81" fmla="*/ 3088257 h 5745193"/>
              <a:gd name="connsiteX82" fmla="*/ 3713308 w 5619746"/>
              <a:gd name="connsiteY82" fmla="*/ 3131389 h 5745193"/>
              <a:gd name="connsiteX83" fmla="*/ 3721934 w 5619746"/>
              <a:gd name="connsiteY83" fmla="*/ 3157268 h 5745193"/>
              <a:gd name="connsiteX84" fmla="*/ 3782319 w 5619746"/>
              <a:gd name="connsiteY84" fmla="*/ 3191774 h 5745193"/>
              <a:gd name="connsiteX85" fmla="*/ 3808198 w 5619746"/>
              <a:gd name="connsiteY85" fmla="*/ 3209027 h 5745193"/>
              <a:gd name="connsiteX86" fmla="*/ 3842704 w 5619746"/>
              <a:gd name="connsiteY86" fmla="*/ 3226279 h 5745193"/>
              <a:gd name="connsiteX87" fmla="*/ 3911715 w 5619746"/>
              <a:gd name="connsiteY87" fmla="*/ 3278038 h 5745193"/>
              <a:gd name="connsiteX88" fmla="*/ 3972100 w 5619746"/>
              <a:gd name="connsiteY88" fmla="*/ 3295291 h 5745193"/>
              <a:gd name="connsiteX89" fmla="*/ 4006606 w 5619746"/>
              <a:gd name="connsiteY89" fmla="*/ 3329796 h 5745193"/>
              <a:gd name="connsiteX90" fmla="*/ 4084244 w 5619746"/>
              <a:gd name="connsiteY90" fmla="*/ 3355676 h 5745193"/>
              <a:gd name="connsiteX91" fmla="*/ 4092870 w 5619746"/>
              <a:gd name="connsiteY91" fmla="*/ 3381555 h 5745193"/>
              <a:gd name="connsiteX92" fmla="*/ 4118749 w 5619746"/>
              <a:gd name="connsiteY92" fmla="*/ 3390181 h 5745193"/>
              <a:gd name="connsiteX93" fmla="*/ 4170508 w 5619746"/>
              <a:gd name="connsiteY93" fmla="*/ 3416061 h 5745193"/>
              <a:gd name="connsiteX94" fmla="*/ 4248146 w 5619746"/>
              <a:gd name="connsiteY94" fmla="*/ 3450566 h 5745193"/>
              <a:gd name="connsiteX95" fmla="*/ 4274025 w 5619746"/>
              <a:gd name="connsiteY95" fmla="*/ 3476445 h 5745193"/>
              <a:gd name="connsiteX96" fmla="*/ 4343036 w 5619746"/>
              <a:gd name="connsiteY96" fmla="*/ 3493698 h 5745193"/>
              <a:gd name="connsiteX97" fmla="*/ 4377542 w 5619746"/>
              <a:gd name="connsiteY97" fmla="*/ 3510951 h 5745193"/>
              <a:gd name="connsiteX98" fmla="*/ 4403421 w 5619746"/>
              <a:gd name="connsiteY98" fmla="*/ 3519578 h 5745193"/>
              <a:gd name="connsiteX99" fmla="*/ 4472432 w 5619746"/>
              <a:gd name="connsiteY99" fmla="*/ 3554083 h 5745193"/>
              <a:gd name="connsiteX100" fmla="*/ 4575949 w 5619746"/>
              <a:gd name="connsiteY100" fmla="*/ 3605842 h 5745193"/>
              <a:gd name="connsiteX101" fmla="*/ 4636334 w 5619746"/>
              <a:gd name="connsiteY101" fmla="*/ 3640347 h 5745193"/>
              <a:gd name="connsiteX102" fmla="*/ 4679466 w 5619746"/>
              <a:gd name="connsiteY102" fmla="*/ 3657600 h 5745193"/>
              <a:gd name="connsiteX103" fmla="*/ 4739851 w 5619746"/>
              <a:gd name="connsiteY103" fmla="*/ 3692106 h 5745193"/>
              <a:gd name="connsiteX104" fmla="*/ 4774357 w 5619746"/>
              <a:gd name="connsiteY104" fmla="*/ 3709359 h 5745193"/>
              <a:gd name="connsiteX105" fmla="*/ 4817489 w 5619746"/>
              <a:gd name="connsiteY105" fmla="*/ 3743864 h 5745193"/>
              <a:gd name="connsiteX106" fmla="*/ 4869248 w 5619746"/>
              <a:gd name="connsiteY106" fmla="*/ 3761117 h 5745193"/>
              <a:gd name="connsiteX107" fmla="*/ 4921006 w 5619746"/>
              <a:gd name="connsiteY107" fmla="*/ 3786996 h 5745193"/>
              <a:gd name="connsiteX108" fmla="*/ 5024523 w 5619746"/>
              <a:gd name="connsiteY108" fmla="*/ 3847381 h 5745193"/>
              <a:gd name="connsiteX109" fmla="*/ 5102161 w 5619746"/>
              <a:gd name="connsiteY109" fmla="*/ 3907766 h 5745193"/>
              <a:gd name="connsiteX110" fmla="*/ 5145293 w 5619746"/>
              <a:gd name="connsiteY110" fmla="*/ 3959525 h 5745193"/>
              <a:gd name="connsiteX111" fmla="*/ 5153919 w 5619746"/>
              <a:gd name="connsiteY111" fmla="*/ 3985404 h 5745193"/>
              <a:gd name="connsiteX112" fmla="*/ 5188425 w 5619746"/>
              <a:gd name="connsiteY112" fmla="*/ 4019910 h 5745193"/>
              <a:gd name="connsiteX113" fmla="*/ 5214304 w 5619746"/>
              <a:gd name="connsiteY113" fmla="*/ 4080295 h 5745193"/>
              <a:gd name="connsiteX114" fmla="*/ 5283315 w 5619746"/>
              <a:gd name="connsiteY114" fmla="*/ 4157932 h 5745193"/>
              <a:gd name="connsiteX115" fmla="*/ 5317821 w 5619746"/>
              <a:gd name="connsiteY115" fmla="*/ 4209691 h 5745193"/>
              <a:gd name="connsiteX116" fmla="*/ 5352327 w 5619746"/>
              <a:gd name="connsiteY116" fmla="*/ 4270076 h 5745193"/>
              <a:gd name="connsiteX117" fmla="*/ 5404085 w 5619746"/>
              <a:gd name="connsiteY117" fmla="*/ 4321834 h 5745193"/>
              <a:gd name="connsiteX118" fmla="*/ 5447217 w 5619746"/>
              <a:gd name="connsiteY118" fmla="*/ 4416725 h 5745193"/>
              <a:gd name="connsiteX119" fmla="*/ 5473097 w 5619746"/>
              <a:gd name="connsiteY119" fmla="*/ 4425351 h 5745193"/>
              <a:gd name="connsiteX120" fmla="*/ 5481723 w 5619746"/>
              <a:gd name="connsiteY120" fmla="*/ 4451230 h 5745193"/>
              <a:gd name="connsiteX121" fmla="*/ 5498976 w 5619746"/>
              <a:gd name="connsiteY121" fmla="*/ 4477110 h 5745193"/>
              <a:gd name="connsiteX122" fmla="*/ 5507602 w 5619746"/>
              <a:gd name="connsiteY122" fmla="*/ 4511615 h 5745193"/>
              <a:gd name="connsiteX123" fmla="*/ 5516229 w 5619746"/>
              <a:gd name="connsiteY123" fmla="*/ 4537495 h 5745193"/>
              <a:gd name="connsiteX124" fmla="*/ 5533481 w 5619746"/>
              <a:gd name="connsiteY124" fmla="*/ 4572000 h 5745193"/>
              <a:gd name="connsiteX125" fmla="*/ 5542108 w 5619746"/>
              <a:gd name="connsiteY125" fmla="*/ 4606506 h 5745193"/>
              <a:gd name="connsiteX126" fmla="*/ 5567987 w 5619746"/>
              <a:gd name="connsiteY126" fmla="*/ 4623759 h 5745193"/>
              <a:gd name="connsiteX127" fmla="*/ 5585240 w 5619746"/>
              <a:gd name="connsiteY127" fmla="*/ 4684144 h 5745193"/>
              <a:gd name="connsiteX128" fmla="*/ 5602493 w 5619746"/>
              <a:gd name="connsiteY128" fmla="*/ 4718649 h 5745193"/>
              <a:gd name="connsiteX129" fmla="*/ 5619746 w 5619746"/>
              <a:gd name="connsiteY129" fmla="*/ 4873925 h 5745193"/>
              <a:gd name="connsiteX130" fmla="*/ 5611119 w 5619746"/>
              <a:gd name="connsiteY130" fmla="*/ 5615796 h 5745193"/>
              <a:gd name="connsiteX131" fmla="*/ 5559361 w 5619746"/>
              <a:gd name="connsiteY131" fmla="*/ 5650302 h 5745193"/>
              <a:gd name="connsiteX132" fmla="*/ 5524855 w 5619746"/>
              <a:gd name="connsiteY132" fmla="*/ 5667555 h 5745193"/>
              <a:gd name="connsiteX133" fmla="*/ 5421338 w 5619746"/>
              <a:gd name="connsiteY133" fmla="*/ 5684808 h 5745193"/>
              <a:gd name="connsiteX134" fmla="*/ 5352327 w 5619746"/>
              <a:gd name="connsiteY134" fmla="*/ 5702061 h 5745193"/>
              <a:gd name="connsiteX135" fmla="*/ 5309195 w 5619746"/>
              <a:gd name="connsiteY135" fmla="*/ 5710687 h 5745193"/>
              <a:gd name="connsiteX136" fmla="*/ 5274689 w 5619746"/>
              <a:gd name="connsiteY136" fmla="*/ 5719313 h 5745193"/>
              <a:gd name="connsiteX137" fmla="*/ 5110787 w 5619746"/>
              <a:gd name="connsiteY137" fmla="*/ 5745193 h 5745193"/>
              <a:gd name="connsiteX138" fmla="*/ 3635670 w 5619746"/>
              <a:gd name="connsiteY138" fmla="*/ 5727940 h 5745193"/>
              <a:gd name="connsiteX139" fmla="*/ 3497648 w 5619746"/>
              <a:gd name="connsiteY139" fmla="*/ 5710687 h 5745193"/>
              <a:gd name="connsiteX140" fmla="*/ 3333746 w 5619746"/>
              <a:gd name="connsiteY140" fmla="*/ 5693434 h 5745193"/>
              <a:gd name="connsiteX141" fmla="*/ 3040448 w 5619746"/>
              <a:gd name="connsiteY141" fmla="*/ 5684808 h 5745193"/>
              <a:gd name="connsiteX142" fmla="*/ 2962810 w 5619746"/>
              <a:gd name="connsiteY142" fmla="*/ 5676181 h 5745193"/>
              <a:gd name="connsiteX143" fmla="*/ 2919678 w 5619746"/>
              <a:gd name="connsiteY143" fmla="*/ 5658928 h 5745193"/>
              <a:gd name="connsiteX144" fmla="*/ 2609127 w 5619746"/>
              <a:gd name="connsiteY144" fmla="*/ 5650302 h 5745193"/>
              <a:gd name="connsiteX145" fmla="*/ 1246153 w 5619746"/>
              <a:gd name="connsiteY145" fmla="*/ 5624423 h 5745193"/>
              <a:gd name="connsiteX146" fmla="*/ 1228900 w 5619746"/>
              <a:gd name="connsiteY146" fmla="*/ 5555411 h 5745193"/>
              <a:gd name="connsiteX147" fmla="*/ 1254780 w 5619746"/>
              <a:gd name="connsiteY147" fmla="*/ 5124091 h 5745193"/>
              <a:gd name="connsiteX148" fmla="*/ 1263406 w 5619746"/>
              <a:gd name="connsiteY148" fmla="*/ 5063706 h 5745193"/>
              <a:gd name="connsiteX149" fmla="*/ 1289285 w 5619746"/>
              <a:gd name="connsiteY149" fmla="*/ 4899804 h 5745193"/>
              <a:gd name="connsiteX150" fmla="*/ 1332417 w 5619746"/>
              <a:gd name="connsiteY150" fmla="*/ 4822166 h 5745193"/>
              <a:gd name="connsiteX151" fmla="*/ 1349670 w 5619746"/>
              <a:gd name="connsiteY151" fmla="*/ 4796287 h 5745193"/>
              <a:gd name="connsiteX152" fmla="*/ 1358297 w 5619746"/>
              <a:gd name="connsiteY152" fmla="*/ 4761781 h 5745193"/>
              <a:gd name="connsiteX153" fmla="*/ 1384176 w 5619746"/>
              <a:gd name="connsiteY153" fmla="*/ 4744528 h 5745193"/>
              <a:gd name="connsiteX154" fmla="*/ 1418681 w 5619746"/>
              <a:gd name="connsiteY154" fmla="*/ 4666891 h 5745193"/>
              <a:gd name="connsiteX155" fmla="*/ 1435934 w 5619746"/>
              <a:gd name="connsiteY155" fmla="*/ 4597879 h 5745193"/>
              <a:gd name="connsiteX156" fmla="*/ 1453187 w 5619746"/>
              <a:gd name="connsiteY156" fmla="*/ 4563374 h 5745193"/>
              <a:gd name="connsiteX157" fmla="*/ 1487693 w 5619746"/>
              <a:gd name="connsiteY157" fmla="*/ 4485736 h 5745193"/>
              <a:gd name="connsiteX158" fmla="*/ 1522198 w 5619746"/>
              <a:gd name="connsiteY158" fmla="*/ 4382219 h 5745193"/>
              <a:gd name="connsiteX159" fmla="*/ 1530825 w 5619746"/>
              <a:gd name="connsiteY159" fmla="*/ 4347713 h 5745193"/>
              <a:gd name="connsiteX160" fmla="*/ 1548078 w 5619746"/>
              <a:gd name="connsiteY160" fmla="*/ 4313208 h 5745193"/>
              <a:gd name="connsiteX161" fmla="*/ 1582583 w 5619746"/>
              <a:gd name="connsiteY161" fmla="*/ 4235570 h 5745193"/>
              <a:gd name="connsiteX162" fmla="*/ 1591210 w 5619746"/>
              <a:gd name="connsiteY162" fmla="*/ 4201064 h 5745193"/>
              <a:gd name="connsiteX163" fmla="*/ 1599836 w 5619746"/>
              <a:gd name="connsiteY163" fmla="*/ 4123427 h 5745193"/>
              <a:gd name="connsiteX164" fmla="*/ 1617089 w 5619746"/>
              <a:gd name="connsiteY164" fmla="*/ 4063042 h 5745193"/>
              <a:gd name="connsiteX165" fmla="*/ 1634342 w 5619746"/>
              <a:gd name="connsiteY165" fmla="*/ 3994030 h 5745193"/>
              <a:gd name="connsiteX166" fmla="*/ 1668848 w 5619746"/>
              <a:gd name="connsiteY166" fmla="*/ 3899140 h 5745193"/>
              <a:gd name="connsiteX167" fmla="*/ 1686100 w 5619746"/>
              <a:gd name="connsiteY167" fmla="*/ 3856008 h 5745193"/>
              <a:gd name="connsiteX168" fmla="*/ 1703353 w 5619746"/>
              <a:gd name="connsiteY168" fmla="*/ 3795623 h 5745193"/>
              <a:gd name="connsiteX169" fmla="*/ 1720606 w 5619746"/>
              <a:gd name="connsiteY169" fmla="*/ 3769744 h 5745193"/>
              <a:gd name="connsiteX170" fmla="*/ 1737859 w 5619746"/>
              <a:gd name="connsiteY170" fmla="*/ 3692106 h 5745193"/>
              <a:gd name="connsiteX171" fmla="*/ 1763738 w 5619746"/>
              <a:gd name="connsiteY171" fmla="*/ 3631721 h 5745193"/>
              <a:gd name="connsiteX172" fmla="*/ 1780991 w 5619746"/>
              <a:gd name="connsiteY172" fmla="*/ 3562710 h 5745193"/>
              <a:gd name="connsiteX173" fmla="*/ 1789617 w 5619746"/>
              <a:gd name="connsiteY173" fmla="*/ 3536830 h 5745193"/>
              <a:gd name="connsiteX174" fmla="*/ 1815497 w 5619746"/>
              <a:gd name="connsiteY174" fmla="*/ 3502325 h 5745193"/>
              <a:gd name="connsiteX175" fmla="*/ 1832749 w 5619746"/>
              <a:gd name="connsiteY175" fmla="*/ 3372928 h 5745193"/>
              <a:gd name="connsiteX176" fmla="*/ 1850002 w 5619746"/>
              <a:gd name="connsiteY176" fmla="*/ 3338423 h 5745193"/>
              <a:gd name="connsiteX177" fmla="*/ 1867255 w 5619746"/>
              <a:gd name="connsiteY177" fmla="*/ 3183147 h 5745193"/>
              <a:gd name="connsiteX178" fmla="*/ 1893134 w 5619746"/>
              <a:gd name="connsiteY178" fmla="*/ 3053751 h 5745193"/>
              <a:gd name="connsiteX179" fmla="*/ 1875881 w 5619746"/>
              <a:gd name="connsiteY179" fmla="*/ 2898476 h 5745193"/>
              <a:gd name="connsiteX180" fmla="*/ 1867255 w 5619746"/>
              <a:gd name="connsiteY180" fmla="*/ 2872596 h 5745193"/>
              <a:gd name="connsiteX181" fmla="*/ 1841376 w 5619746"/>
              <a:gd name="connsiteY181" fmla="*/ 2863970 h 5745193"/>
              <a:gd name="connsiteX182" fmla="*/ 1824123 w 5619746"/>
              <a:gd name="connsiteY182" fmla="*/ 2838091 h 5745193"/>
              <a:gd name="connsiteX183" fmla="*/ 1798244 w 5619746"/>
              <a:gd name="connsiteY183" fmla="*/ 2829464 h 5745193"/>
              <a:gd name="connsiteX184" fmla="*/ 1711980 w 5619746"/>
              <a:gd name="connsiteY184" fmla="*/ 2820838 h 5745193"/>
              <a:gd name="connsiteX185" fmla="*/ 1660221 w 5619746"/>
              <a:gd name="connsiteY185" fmla="*/ 2803585 h 5745193"/>
              <a:gd name="connsiteX186" fmla="*/ 1444561 w 5619746"/>
              <a:gd name="connsiteY186" fmla="*/ 2786332 h 5745193"/>
              <a:gd name="connsiteX187" fmla="*/ 1272032 w 5619746"/>
              <a:gd name="connsiteY187" fmla="*/ 2760453 h 5745193"/>
              <a:gd name="connsiteX188" fmla="*/ 1099504 w 5619746"/>
              <a:gd name="connsiteY188" fmla="*/ 2725947 h 5745193"/>
              <a:gd name="connsiteX189" fmla="*/ 1030493 w 5619746"/>
              <a:gd name="connsiteY189" fmla="*/ 2691442 h 5745193"/>
              <a:gd name="connsiteX190" fmla="*/ 978734 w 5619746"/>
              <a:gd name="connsiteY190" fmla="*/ 2674189 h 5745193"/>
              <a:gd name="connsiteX191" fmla="*/ 935602 w 5619746"/>
              <a:gd name="connsiteY191" fmla="*/ 2656936 h 5745193"/>
              <a:gd name="connsiteX192" fmla="*/ 832085 w 5619746"/>
              <a:gd name="connsiteY192" fmla="*/ 2622430 h 5745193"/>
              <a:gd name="connsiteX193" fmla="*/ 806206 w 5619746"/>
              <a:gd name="connsiteY193" fmla="*/ 2605178 h 5745193"/>
              <a:gd name="connsiteX194" fmla="*/ 745821 w 5619746"/>
              <a:gd name="connsiteY194" fmla="*/ 2587925 h 5745193"/>
              <a:gd name="connsiteX195" fmla="*/ 737195 w 5619746"/>
              <a:gd name="connsiteY195" fmla="*/ 2562045 h 5745193"/>
              <a:gd name="connsiteX196" fmla="*/ 711315 w 5619746"/>
              <a:gd name="connsiteY196" fmla="*/ 2553419 h 5745193"/>
              <a:gd name="connsiteX197" fmla="*/ 668183 w 5619746"/>
              <a:gd name="connsiteY197" fmla="*/ 2527540 h 5745193"/>
              <a:gd name="connsiteX198" fmla="*/ 616425 w 5619746"/>
              <a:gd name="connsiteY198" fmla="*/ 2493034 h 5745193"/>
              <a:gd name="connsiteX199" fmla="*/ 599172 w 5619746"/>
              <a:gd name="connsiteY199" fmla="*/ 2458528 h 5745193"/>
              <a:gd name="connsiteX200" fmla="*/ 547414 w 5619746"/>
              <a:gd name="connsiteY200" fmla="*/ 2432649 h 5745193"/>
              <a:gd name="connsiteX201" fmla="*/ 512908 w 5619746"/>
              <a:gd name="connsiteY201" fmla="*/ 2398144 h 5745193"/>
              <a:gd name="connsiteX202" fmla="*/ 469776 w 5619746"/>
              <a:gd name="connsiteY202" fmla="*/ 2355011 h 5745193"/>
              <a:gd name="connsiteX203" fmla="*/ 418017 w 5619746"/>
              <a:gd name="connsiteY203" fmla="*/ 2329132 h 5745193"/>
              <a:gd name="connsiteX204" fmla="*/ 383512 w 5619746"/>
              <a:gd name="connsiteY204" fmla="*/ 2277374 h 5745193"/>
              <a:gd name="connsiteX205" fmla="*/ 349006 w 5619746"/>
              <a:gd name="connsiteY205" fmla="*/ 2234242 h 5745193"/>
              <a:gd name="connsiteX206" fmla="*/ 271368 w 5619746"/>
              <a:gd name="connsiteY206" fmla="*/ 2156604 h 5745193"/>
              <a:gd name="connsiteX207" fmla="*/ 210983 w 5619746"/>
              <a:gd name="connsiteY207" fmla="*/ 2070340 h 5745193"/>
              <a:gd name="connsiteX208" fmla="*/ 176478 w 5619746"/>
              <a:gd name="connsiteY208" fmla="*/ 2035834 h 5745193"/>
              <a:gd name="connsiteX209" fmla="*/ 107466 w 5619746"/>
              <a:gd name="connsiteY209" fmla="*/ 1906438 h 5745193"/>
              <a:gd name="connsiteX210" fmla="*/ 81587 w 5619746"/>
              <a:gd name="connsiteY210" fmla="*/ 1871932 h 5745193"/>
              <a:gd name="connsiteX211" fmla="*/ 72961 w 5619746"/>
              <a:gd name="connsiteY211" fmla="*/ 1846053 h 5745193"/>
              <a:gd name="connsiteX212" fmla="*/ 64334 w 5619746"/>
              <a:gd name="connsiteY212" fmla="*/ 1811547 h 5745193"/>
              <a:gd name="connsiteX213" fmla="*/ 29829 w 5619746"/>
              <a:gd name="connsiteY213" fmla="*/ 1742536 h 5745193"/>
              <a:gd name="connsiteX214" fmla="*/ 12576 w 5619746"/>
              <a:gd name="connsiteY214" fmla="*/ 1699404 h 5745193"/>
              <a:gd name="connsiteX215" fmla="*/ 21202 w 5619746"/>
              <a:gd name="connsiteY215" fmla="*/ 681487 h 5745193"/>
              <a:gd name="connsiteX216" fmla="*/ 64334 w 5619746"/>
              <a:gd name="connsiteY216" fmla="*/ 595223 h 5745193"/>
              <a:gd name="connsiteX217" fmla="*/ 107466 w 5619746"/>
              <a:gd name="connsiteY217" fmla="*/ 517585 h 5745193"/>
              <a:gd name="connsiteX218" fmla="*/ 133346 w 5619746"/>
              <a:gd name="connsiteY218" fmla="*/ 500332 h 5745193"/>
              <a:gd name="connsiteX219" fmla="*/ 167851 w 5619746"/>
              <a:gd name="connsiteY219" fmla="*/ 465827 h 5745193"/>
              <a:gd name="connsiteX220" fmla="*/ 176478 w 5619746"/>
              <a:gd name="connsiteY220" fmla="*/ 439947 h 5745193"/>
              <a:gd name="connsiteX221" fmla="*/ 193731 w 5619746"/>
              <a:gd name="connsiteY221" fmla="*/ 414068 h 5745193"/>
              <a:gd name="connsiteX222" fmla="*/ 254115 w 5619746"/>
              <a:gd name="connsiteY222" fmla="*/ 336430 h 5745193"/>
              <a:gd name="connsiteX223" fmla="*/ 297248 w 5619746"/>
              <a:gd name="connsiteY223" fmla="*/ 267419 h 5745193"/>
              <a:gd name="connsiteX224" fmla="*/ 323127 w 5619746"/>
              <a:gd name="connsiteY224" fmla="*/ 215661 h 5745193"/>
              <a:gd name="connsiteX225" fmla="*/ 392138 w 5619746"/>
              <a:gd name="connsiteY225" fmla="*/ 129396 h 5745193"/>
              <a:gd name="connsiteX226" fmla="*/ 409391 w 5619746"/>
              <a:gd name="connsiteY226" fmla="*/ 103517 h 5745193"/>
              <a:gd name="connsiteX227" fmla="*/ 461149 w 5619746"/>
              <a:gd name="connsiteY227" fmla="*/ 69011 h 5745193"/>
              <a:gd name="connsiteX228" fmla="*/ 521534 w 5619746"/>
              <a:gd name="connsiteY228" fmla="*/ 34506 h 5745193"/>
              <a:gd name="connsiteX229" fmla="*/ 581919 w 5619746"/>
              <a:gd name="connsiteY229" fmla="*/ 0 h 5745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5619746" h="5745193">
                <a:moveTo>
                  <a:pt x="581919" y="0"/>
                </a:moveTo>
                <a:lnTo>
                  <a:pt x="581919" y="0"/>
                </a:lnTo>
                <a:cubicBezTo>
                  <a:pt x="607798" y="2876"/>
                  <a:pt x="634296" y="2312"/>
                  <a:pt x="659557" y="8627"/>
                </a:cubicBezTo>
                <a:cubicBezTo>
                  <a:pt x="669615" y="11141"/>
                  <a:pt x="675434" y="23151"/>
                  <a:pt x="685436" y="25879"/>
                </a:cubicBezTo>
                <a:cubicBezTo>
                  <a:pt x="699582" y="29737"/>
                  <a:pt x="835516" y="42612"/>
                  <a:pt x="840712" y="43132"/>
                </a:cubicBezTo>
                <a:lnTo>
                  <a:pt x="918349" y="60385"/>
                </a:lnTo>
                <a:cubicBezTo>
                  <a:pt x="932686" y="63457"/>
                  <a:pt x="947168" y="65830"/>
                  <a:pt x="961481" y="69011"/>
                </a:cubicBezTo>
                <a:cubicBezTo>
                  <a:pt x="973055" y="71583"/>
                  <a:pt x="984549" y="74518"/>
                  <a:pt x="995987" y="77638"/>
                </a:cubicBezTo>
                <a:cubicBezTo>
                  <a:pt x="1016183" y="83146"/>
                  <a:pt x="1035797" y="91033"/>
                  <a:pt x="1056372" y="94891"/>
                </a:cubicBezTo>
                <a:cubicBezTo>
                  <a:pt x="1081965" y="99690"/>
                  <a:pt x="1108131" y="100642"/>
                  <a:pt x="1134010" y="103517"/>
                </a:cubicBezTo>
                <a:cubicBezTo>
                  <a:pt x="1154138" y="109268"/>
                  <a:pt x="1173926" y="116384"/>
                  <a:pt x="1194395" y="120770"/>
                </a:cubicBezTo>
                <a:cubicBezTo>
                  <a:pt x="1211049" y="124339"/>
                  <a:pt x="1310632" y="136378"/>
                  <a:pt x="1323791" y="138023"/>
                </a:cubicBezTo>
                <a:lnTo>
                  <a:pt x="2057036" y="129396"/>
                </a:lnTo>
                <a:cubicBezTo>
                  <a:pt x="2327696" y="129396"/>
                  <a:pt x="3021615" y="149263"/>
                  <a:pt x="3256108" y="155276"/>
                </a:cubicBezTo>
                <a:cubicBezTo>
                  <a:pt x="3284872" y="158152"/>
                  <a:pt x="3342767" y="159736"/>
                  <a:pt x="3376878" y="172528"/>
                </a:cubicBezTo>
                <a:cubicBezTo>
                  <a:pt x="3388919" y="177043"/>
                  <a:pt x="3398908" y="186662"/>
                  <a:pt x="3411383" y="189781"/>
                </a:cubicBezTo>
                <a:cubicBezTo>
                  <a:pt x="3433874" y="195404"/>
                  <a:pt x="3457527" y="194597"/>
                  <a:pt x="3480395" y="198408"/>
                </a:cubicBezTo>
                <a:cubicBezTo>
                  <a:pt x="3492089" y="200357"/>
                  <a:pt x="3503398" y="204159"/>
                  <a:pt x="3514900" y="207034"/>
                </a:cubicBezTo>
                <a:cubicBezTo>
                  <a:pt x="3526402" y="215660"/>
                  <a:pt x="3536923" y="225780"/>
                  <a:pt x="3549406" y="232913"/>
                </a:cubicBezTo>
                <a:cubicBezTo>
                  <a:pt x="3557301" y="237424"/>
                  <a:pt x="3570000" y="234141"/>
                  <a:pt x="3575285" y="241540"/>
                </a:cubicBezTo>
                <a:cubicBezTo>
                  <a:pt x="3585855" y="256339"/>
                  <a:pt x="3582450" y="278166"/>
                  <a:pt x="3592538" y="293298"/>
                </a:cubicBezTo>
                <a:lnTo>
                  <a:pt x="3609791" y="319178"/>
                </a:lnTo>
                <a:cubicBezTo>
                  <a:pt x="3630163" y="400665"/>
                  <a:pt x="3616440" y="366981"/>
                  <a:pt x="3644297" y="422695"/>
                </a:cubicBezTo>
                <a:cubicBezTo>
                  <a:pt x="3641261" y="453052"/>
                  <a:pt x="3640151" y="528115"/>
                  <a:pt x="3618417" y="560717"/>
                </a:cubicBezTo>
                <a:cubicBezTo>
                  <a:pt x="3612666" y="569343"/>
                  <a:pt x="3606309" y="577594"/>
                  <a:pt x="3601165" y="586596"/>
                </a:cubicBezTo>
                <a:cubicBezTo>
                  <a:pt x="3594785" y="597761"/>
                  <a:pt x="3594200" y="613386"/>
                  <a:pt x="3583912" y="621102"/>
                </a:cubicBezTo>
                <a:cubicBezTo>
                  <a:pt x="3569363" y="632014"/>
                  <a:pt x="3532153" y="638355"/>
                  <a:pt x="3532153" y="638355"/>
                </a:cubicBezTo>
                <a:cubicBezTo>
                  <a:pt x="3523527" y="646981"/>
                  <a:pt x="3514084" y="654862"/>
                  <a:pt x="3506274" y="664234"/>
                </a:cubicBezTo>
                <a:cubicBezTo>
                  <a:pt x="3499637" y="672199"/>
                  <a:pt x="3497117" y="683636"/>
                  <a:pt x="3489021" y="690113"/>
                </a:cubicBezTo>
                <a:cubicBezTo>
                  <a:pt x="3481921" y="695793"/>
                  <a:pt x="3471768" y="695864"/>
                  <a:pt x="3463142" y="698740"/>
                </a:cubicBezTo>
                <a:cubicBezTo>
                  <a:pt x="3460266" y="707366"/>
                  <a:pt x="3461914" y="719334"/>
                  <a:pt x="3454515" y="724619"/>
                </a:cubicBezTo>
                <a:cubicBezTo>
                  <a:pt x="3439716" y="735189"/>
                  <a:pt x="3402757" y="741872"/>
                  <a:pt x="3402757" y="741872"/>
                </a:cubicBezTo>
                <a:cubicBezTo>
                  <a:pt x="3394522" y="766577"/>
                  <a:pt x="3394860" y="778425"/>
                  <a:pt x="3368251" y="793630"/>
                </a:cubicBezTo>
                <a:cubicBezTo>
                  <a:pt x="3357957" y="799512"/>
                  <a:pt x="3345248" y="799381"/>
                  <a:pt x="3333746" y="802257"/>
                </a:cubicBezTo>
                <a:cubicBezTo>
                  <a:pt x="3310739" y="871272"/>
                  <a:pt x="3345249" y="790751"/>
                  <a:pt x="3299240" y="836762"/>
                </a:cubicBezTo>
                <a:cubicBezTo>
                  <a:pt x="3253234" y="882769"/>
                  <a:pt x="3333745" y="848266"/>
                  <a:pt x="3264734" y="871268"/>
                </a:cubicBezTo>
                <a:cubicBezTo>
                  <a:pt x="3261859" y="879894"/>
                  <a:pt x="3262538" y="890717"/>
                  <a:pt x="3256108" y="897147"/>
                </a:cubicBezTo>
                <a:cubicBezTo>
                  <a:pt x="3249678" y="903577"/>
                  <a:pt x="3238362" y="901707"/>
                  <a:pt x="3230229" y="905774"/>
                </a:cubicBezTo>
                <a:cubicBezTo>
                  <a:pt x="3220956" y="910411"/>
                  <a:pt x="3213451" y="918062"/>
                  <a:pt x="3204349" y="923027"/>
                </a:cubicBezTo>
                <a:cubicBezTo>
                  <a:pt x="3181771" y="935342"/>
                  <a:pt x="3135338" y="957532"/>
                  <a:pt x="3135338" y="957532"/>
                </a:cubicBezTo>
                <a:cubicBezTo>
                  <a:pt x="3112336" y="1026541"/>
                  <a:pt x="3146839" y="946031"/>
                  <a:pt x="3100832" y="992038"/>
                </a:cubicBezTo>
                <a:cubicBezTo>
                  <a:pt x="3096078" y="996792"/>
                  <a:pt x="3084474" y="1051305"/>
                  <a:pt x="3083580" y="1052423"/>
                </a:cubicBezTo>
                <a:cubicBezTo>
                  <a:pt x="3077899" y="1059524"/>
                  <a:pt x="3066327" y="1058174"/>
                  <a:pt x="3057700" y="1061049"/>
                </a:cubicBezTo>
                <a:cubicBezTo>
                  <a:pt x="3051949" y="1072551"/>
                  <a:pt x="3045671" y="1083804"/>
                  <a:pt x="3040448" y="1095555"/>
                </a:cubicBezTo>
                <a:cubicBezTo>
                  <a:pt x="3034159" y="1109705"/>
                  <a:pt x="3030120" y="1124837"/>
                  <a:pt x="3023195" y="1138687"/>
                </a:cubicBezTo>
                <a:cubicBezTo>
                  <a:pt x="3018558" y="1147960"/>
                  <a:pt x="3010153" y="1155092"/>
                  <a:pt x="3005942" y="1164566"/>
                </a:cubicBezTo>
                <a:cubicBezTo>
                  <a:pt x="2998556" y="1181185"/>
                  <a:pt x="2996822" y="1200059"/>
                  <a:pt x="2988689" y="1216325"/>
                </a:cubicBezTo>
                <a:lnTo>
                  <a:pt x="2954183" y="1285336"/>
                </a:lnTo>
                <a:cubicBezTo>
                  <a:pt x="2948432" y="1296838"/>
                  <a:pt x="2940050" y="1307367"/>
                  <a:pt x="2936931" y="1319842"/>
                </a:cubicBezTo>
                <a:cubicBezTo>
                  <a:pt x="2934055" y="1331344"/>
                  <a:pt x="2934880" y="1344483"/>
                  <a:pt x="2928304" y="1354347"/>
                </a:cubicBezTo>
                <a:cubicBezTo>
                  <a:pt x="2922553" y="1362973"/>
                  <a:pt x="2911051" y="1365849"/>
                  <a:pt x="2902425" y="1371600"/>
                </a:cubicBezTo>
                <a:cubicBezTo>
                  <a:pt x="2900084" y="1383304"/>
                  <a:pt x="2890391" y="1435321"/>
                  <a:pt x="2885172" y="1449238"/>
                </a:cubicBezTo>
                <a:cubicBezTo>
                  <a:pt x="2880657" y="1461279"/>
                  <a:pt x="2873670" y="1472242"/>
                  <a:pt x="2867919" y="1483744"/>
                </a:cubicBezTo>
                <a:cubicBezTo>
                  <a:pt x="2865044" y="1495246"/>
                  <a:pt x="2863042" y="1507002"/>
                  <a:pt x="2859293" y="1518249"/>
                </a:cubicBezTo>
                <a:cubicBezTo>
                  <a:pt x="2854396" y="1532939"/>
                  <a:pt x="2843006" y="1545926"/>
                  <a:pt x="2842040" y="1561381"/>
                </a:cubicBezTo>
                <a:cubicBezTo>
                  <a:pt x="2836093" y="1656519"/>
                  <a:pt x="2845029" y="1628663"/>
                  <a:pt x="2859293" y="1682151"/>
                </a:cubicBezTo>
                <a:cubicBezTo>
                  <a:pt x="2868458" y="1716518"/>
                  <a:pt x="2876546" y="1751162"/>
                  <a:pt x="2885172" y="1785668"/>
                </a:cubicBezTo>
                <a:cubicBezTo>
                  <a:pt x="2888047" y="1797170"/>
                  <a:pt x="2888496" y="1809570"/>
                  <a:pt x="2893798" y="1820174"/>
                </a:cubicBezTo>
                <a:cubicBezTo>
                  <a:pt x="2899549" y="1831676"/>
                  <a:pt x="2905985" y="1842859"/>
                  <a:pt x="2911051" y="1854679"/>
                </a:cubicBezTo>
                <a:cubicBezTo>
                  <a:pt x="2914633" y="1863037"/>
                  <a:pt x="2913997" y="1873458"/>
                  <a:pt x="2919678" y="1880559"/>
                </a:cubicBezTo>
                <a:cubicBezTo>
                  <a:pt x="2926155" y="1888655"/>
                  <a:pt x="2936931" y="1892060"/>
                  <a:pt x="2945557" y="1897811"/>
                </a:cubicBezTo>
                <a:cubicBezTo>
                  <a:pt x="2964276" y="2028844"/>
                  <a:pt x="2928975" y="1996024"/>
                  <a:pt x="2988689" y="2035834"/>
                </a:cubicBezTo>
                <a:cubicBezTo>
                  <a:pt x="3010176" y="2186253"/>
                  <a:pt x="2981295" y="1998871"/>
                  <a:pt x="3014568" y="2165230"/>
                </a:cubicBezTo>
                <a:cubicBezTo>
                  <a:pt x="3018556" y="2185168"/>
                  <a:pt x="3019207" y="2205677"/>
                  <a:pt x="3023195" y="2225615"/>
                </a:cubicBezTo>
                <a:cubicBezTo>
                  <a:pt x="3027427" y="2246774"/>
                  <a:pt x="3039719" y="2267290"/>
                  <a:pt x="3049074" y="2286000"/>
                </a:cubicBezTo>
                <a:cubicBezTo>
                  <a:pt x="3056855" y="2324906"/>
                  <a:pt x="3058535" y="2342584"/>
                  <a:pt x="3074953" y="2380891"/>
                </a:cubicBezTo>
                <a:cubicBezTo>
                  <a:pt x="3085084" y="2404530"/>
                  <a:pt x="3109459" y="2449902"/>
                  <a:pt x="3109459" y="2449902"/>
                </a:cubicBezTo>
                <a:cubicBezTo>
                  <a:pt x="3110023" y="2452160"/>
                  <a:pt x="3122210" y="2504659"/>
                  <a:pt x="3126712" y="2510287"/>
                </a:cubicBezTo>
                <a:cubicBezTo>
                  <a:pt x="3133189" y="2518383"/>
                  <a:pt x="3143965" y="2521789"/>
                  <a:pt x="3152591" y="2527540"/>
                </a:cubicBezTo>
                <a:cubicBezTo>
                  <a:pt x="3155466" y="2536166"/>
                  <a:pt x="3157151" y="2545286"/>
                  <a:pt x="3161217" y="2553419"/>
                </a:cubicBezTo>
                <a:cubicBezTo>
                  <a:pt x="3165854" y="2562692"/>
                  <a:pt x="3174927" y="2569555"/>
                  <a:pt x="3178470" y="2579298"/>
                </a:cubicBezTo>
                <a:cubicBezTo>
                  <a:pt x="3207993" y="2660486"/>
                  <a:pt x="3169368" y="2639525"/>
                  <a:pt x="3221602" y="2656936"/>
                </a:cubicBezTo>
                <a:cubicBezTo>
                  <a:pt x="3251181" y="2745667"/>
                  <a:pt x="3203526" y="2625713"/>
                  <a:pt x="3256108" y="2691442"/>
                </a:cubicBezTo>
                <a:cubicBezTo>
                  <a:pt x="3263514" y="2700700"/>
                  <a:pt x="3256927" y="2717025"/>
                  <a:pt x="3264734" y="2725947"/>
                </a:cubicBezTo>
                <a:cubicBezTo>
                  <a:pt x="3278388" y="2741552"/>
                  <a:pt x="3301831" y="2745791"/>
                  <a:pt x="3316493" y="2760453"/>
                </a:cubicBezTo>
                <a:cubicBezTo>
                  <a:pt x="3325119" y="2769079"/>
                  <a:pt x="3334751" y="2776806"/>
                  <a:pt x="3342372" y="2786332"/>
                </a:cubicBezTo>
                <a:cubicBezTo>
                  <a:pt x="3357824" y="2805647"/>
                  <a:pt x="3369071" y="2828229"/>
                  <a:pt x="3385504" y="2846717"/>
                </a:cubicBezTo>
                <a:cubicBezTo>
                  <a:pt x="3392392" y="2854466"/>
                  <a:pt x="3403511" y="2857223"/>
                  <a:pt x="3411383" y="2863970"/>
                </a:cubicBezTo>
                <a:cubicBezTo>
                  <a:pt x="3423733" y="2874556"/>
                  <a:pt x="3435082" y="2886318"/>
                  <a:pt x="3445889" y="2898476"/>
                </a:cubicBezTo>
                <a:cubicBezTo>
                  <a:pt x="3493235" y="2951740"/>
                  <a:pt x="3480596" y="2955571"/>
                  <a:pt x="3549406" y="3010619"/>
                </a:cubicBezTo>
                <a:cubicBezTo>
                  <a:pt x="3563783" y="3022121"/>
                  <a:pt x="3579519" y="3032106"/>
                  <a:pt x="3592538" y="3045125"/>
                </a:cubicBezTo>
                <a:cubicBezTo>
                  <a:pt x="3605557" y="3058144"/>
                  <a:pt x="3612061" y="3077555"/>
                  <a:pt x="3627044" y="3088257"/>
                </a:cubicBezTo>
                <a:cubicBezTo>
                  <a:pt x="3653204" y="3106943"/>
                  <a:pt x="3713308" y="3131389"/>
                  <a:pt x="3713308" y="3131389"/>
                </a:cubicBezTo>
                <a:cubicBezTo>
                  <a:pt x="3716183" y="3140015"/>
                  <a:pt x="3716113" y="3150283"/>
                  <a:pt x="3721934" y="3157268"/>
                </a:cubicBezTo>
                <a:cubicBezTo>
                  <a:pt x="3751731" y="3193025"/>
                  <a:pt x="3750379" y="3175803"/>
                  <a:pt x="3782319" y="3191774"/>
                </a:cubicBezTo>
                <a:cubicBezTo>
                  <a:pt x="3791592" y="3196411"/>
                  <a:pt x="3799196" y="3203883"/>
                  <a:pt x="3808198" y="3209027"/>
                </a:cubicBezTo>
                <a:cubicBezTo>
                  <a:pt x="3819363" y="3215407"/>
                  <a:pt x="3832004" y="3219146"/>
                  <a:pt x="3842704" y="3226279"/>
                </a:cubicBezTo>
                <a:cubicBezTo>
                  <a:pt x="3866629" y="3242229"/>
                  <a:pt x="3883819" y="3271064"/>
                  <a:pt x="3911715" y="3278038"/>
                </a:cubicBezTo>
                <a:cubicBezTo>
                  <a:pt x="3955043" y="3288869"/>
                  <a:pt x="3934974" y="3282915"/>
                  <a:pt x="3972100" y="3295291"/>
                </a:cubicBezTo>
                <a:cubicBezTo>
                  <a:pt x="3983602" y="3306793"/>
                  <a:pt x="3993072" y="3320773"/>
                  <a:pt x="4006606" y="3329796"/>
                </a:cubicBezTo>
                <a:cubicBezTo>
                  <a:pt x="4026096" y="3342789"/>
                  <a:pt x="4061245" y="3349926"/>
                  <a:pt x="4084244" y="3355676"/>
                </a:cubicBezTo>
                <a:cubicBezTo>
                  <a:pt x="4087119" y="3364302"/>
                  <a:pt x="4086440" y="3375125"/>
                  <a:pt x="4092870" y="3381555"/>
                </a:cubicBezTo>
                <a:cubicBezTo>
                  <a:pt x="4099300" y="3387985"/>
                  <a:pt x="4110616" y="3386115"/>
                  <a:pt x="4118749" y="3390181"/>
                </a:cubicBezTo>
                <a:cubicBezTo>
                  <a:pt x="4185647" y="3423629"/>
                  <a:pt x="4105454" y="3394375"/>
                  <a:pt x="4170508" y="3416061"/>
                </a:cubicBezTo>
                <a:cubicBezTo>
                  <a:pt x="4207461" y="3471489"/>
                  <a:pt x="4160982" y="3415701"/>
                  <a:pt x="4248146" y="3450566"/>
                </a:cubicBezTo>
                <a:cubicBezTo>
                  <a:pt x="4259473" y="3455097"/>
                  <a:pt x="4262919" y="3471397"/>
                  <a:pt x="4274025" y="3476445"/>
                </a:cubicBezTo>
                <a:cubicBezTo>
                  <a:pt x="4295611" y="3486257"/>
                  <a:pt x="4343036" y="3493698"/>
                  <a:pt x="4343036" y="3493698"/>
                </a:cubicBezTo>
                <a:cubicBezTo>
                  <a:pt x="4354538" y="3499449"/>
                  <a:pt x="4365722" y="3505885"/>
                  <a:pt x="4377542" y="3510951"/>
                </a:cubicBezTo>
                <a:cubicBezTo>
                  <a:pt x="4385900" y="3514533"/>
                  <a:pt x="4396321" y="3513898"/>
                  <a:pt x="4403421" y="3519578"/>
                </a:cubicBezTo>
                <a:cubicBezTo>
                  <a:pt x="4460166" y="3564975"/>
                  <a:pt x="4360190" y="3535377"/>
                  <a:pt x="4472432" y="3554083"/>
                </a:cubicBezTo>
                <a:cubicBezTo>
                  <a:pt x="4506938" y="3571336"/>
                  <a:pt x="4542453" y="3586702"/>
                  <a:pt x="4575949" y="3605842"/>
                </a:cubicBezTo>
                <a:cubicBezTo>
                  <a:pt x="4596077" y="3617344"/>
                  <a:pt x="4615599" y="3629979"/>
                  <a:pt x="4636334" y="3640347"/>
                </a:cubicBezTo>
                <a:cubicBezTo>
                  <a:pt x="4650184" y="3647272"/>
                  <a:pt x="4665616" y="3650675"/>
                  <a:pt x="4679466" y="3657600"/>
                </a:cubicBezTo>
                <a:cubicBezTo>
                  <a:pt x="4700201" y="3667968"/>
                  <a:pt x="4719499" y="3681005"/>
                  <a:pt x="4739851" y="3692106"/>
                </a:cubicBezTo>
                <a:cubicBezTo>
                  <a:pt x="4751140" y="3698264"/>
                  <a:pt x="4763657" y="3702226"/>
                  <a:pt x="4774357" y="3709359"/>
                </a:cubicBezTo>
                <a:cubicBezTo>
                  <a:pt x="4789677" y="3719572"/>
                  <a:pt x="4801325" y="3735048"/>
                  <a:pt x="4817489" y="3743864"/>
                </a:cubicBezTo>
                <a:cubicBezTo>
                  <a:pt x="4833455" y="3752572"/>
                  <a:pt x="4852461" y="3754122"/>
                  <a:pt x="4869248" y="3761117"/>
                </a:cubicBezTo>
                <a:cubicBezTo>
                  <a:pt x="4887053" y="3768536"/>
                  <a:pt x="4904144" y="3777628"/>
                  <a:pt x="4921006" y="3786996"/>
                </a:cubicBezTo>
                <a:cubicBezTo>
                  <a:pt x="4955926" y="3806396"/>
                  <a:pt x="4992990" y="3822856"/>
                  <a:pt x="5024523" y="3847381"/>
                </a:cubicBezTo>
                <a:lnTo>
                  <a:pt x="5102161" y="3907766"/>
                </a:lnTo>
                <a:cubicBezTo>
                  <a:pt x="5120837" y="3982474"/>
                  <a:pt x="5092665" y="3906897"/>
                  <a:pt x="5145293" y="3959525"/>
                </a:cubicBezTo>
                <a:cubicBezTo>
                  <a:pt x="5151723" y="3965955"/>
                  <a:pt x="5148634" y="3978005"/>
                  <a:pt x="5153919" y="3985404"/>
                </a:cubicBezTo>
                <a:cubicBezTo>
                  <a:pt x="5163374" y="3998640"/>
                  <a:pt x="5176923" y="4008408"/>
                  <a:pt x="5188425" y="4019910"/>
                </a:cubicBezTo>
                <a:cubicBezTo>
                  <a:pt x="5197051" y="4040038"/>
                  <a:pt x="5203270" y="4061379"/>
                  <a:pt x="5214304" y="4080295"/>
                </a:cubicBezTo>
                <a:cubicBezTo>
                  <a:pt x="5243270" y="4129950"/>
                  <a:pt x="5249662" y="4115866"/>
                  <a:pt x="5283315" y="4157932"/>
                </a:cubicBezTo>
                <a:cubicBezTo>
                  <a:pt x="5296268" y="4174124"/>
                  <a:pt x="5306954" y="4192031"/>
                  <a:pt x="5317821" y="4209691"/>
                </a:cubicBezTo>
                <a:cubicBezTo>
                  <a:pt x="5329971" y="4229435"/>
                  <a:pt x="5338192" y="4251701"/>
                  <a:pt x="5352327" y="4270076"/>
                </a:cubicBezTo>
                <a:cubicBezTo>
                  <a:pt x="5367203" y="4289415"/>
                  <a:pt x="5386832" y="4304581"/>
                  <a:pt x="5404085" y="4321834"/>
                </a:cubicBezTo>
                <a:cubicBezTo>
                  <a:pt x="5414793" y="4359312"/>
                  <a:pt x="5415986" y="4390699"/>
                  <a:pt x="5447217" y="4416725"/>
                </a:cubicBezTo>
                <a:cubicBezTo>
                  <a:pt x="5454203" y="4422546"/>
                  <a:pt x="5464470" y="4422476"/>
                  <a:pt x="5473097" y="4425351"/>
                </a:cubicBezTo>
                <a:cubicBezTo>
                  <a:pt x="5475972" y="4433977"/>
                  <a:pt x="5477657" y="4443097"/>
                  <a:pt x="5481723" y="4451230"/>
                </a:cubicBezTo>
                <a:cubicBezTo>
                  <a:pt x="5486360" y="4460503"/>
                  <a:pt x="5494892" y="4467580"/>
                  <a:pt x="5498976" y="4477110"/>
                </a:cubicBezTo>
                <a:cubicBezTo>
                  <a:pt x="5503646" y="4488007"/>
                  <a:pt x="5504345" y="4500216"/>
                  <a:pt x="5507602" y="4511615"/>
                </a:cubicBezTo>
                <a:cubicBezTo>
                  <a:pt x="5510100" y="4520358"/>
                  <a:pt x="5512647" y="4529137"/>
                  <a:pt x="5516229" y="4537495"/>
                </a:cubicBezTo>
                <a:cubicBezTo>
                  <a:pt x="5521294" y="4549314"/>
                  <a:pt x="5528966" y="4559960"/>
                  <a:pt x="5533481" y="4572000"/>
                </a:cubicBezTo>
                <a:cubicBezTo>
                  <a:pt x="5537644" y="4583101"/>
                  <a:pt x="5535531" y="4596641"/>
                  <a:pt x="5542108" y="4606506"/>
                </a:cubicBezTo>
                <a:cubicBezTo>
                  <a:pt x="5547859" y="4615132"/>
                  <a:pt x="5559361" y="4618008"/>
                  <a:pt x="5567987" y="4623759"/>
                </a:cubicBezTo>
                <a:cubicBezTo>
                  <a:pt x="5572362" y="4641259"/>
                  <a:pt x="5577818" y="4666825"/>
                  <a:pt x="5585240" y="4684144"/>
                </a:cubicBezTo>
                <a:cubicBezTo>
                  <a:pt x="5590305" y="4695964"/>
                  <a:pt x="5596742" y="4707147"/>
                  <a:pt x="5602493" y="4718649"/>
                </a:cubicBezTo>
                <a:cubicBezTo>
                  <a:pt x="5611719" y="4774010"/>
                  <a:pt x="5619746" y="4813459"/>
                  <a:pt x="5619746" y="4873925"/>
                </a:cubicBezTo>
                <a:cubicBezTo>
                  <a:pt x="5619746" y="5121232"/>
                  <a:pt x="5619451" y="5368629"/>
                  <a:pt x="5611119" y="5615796"/>
                </a:cubicBezTo>
                <a:cubicBezTo>
                  <a:pt x="5610106" y="5645837"/>
                  <a:pt x="5577834" y="5645684"/>
                  <a:pt x="5559361" y="5650302"/>
                </a:cubicBezTo>
                <a:cubicBezTo>
                  <a:pt x="5547859" y="5656053"/>
                  <a:pt x="5536896" y="5663040"/>
                  <a:pt x="5524855" y="5667555"/>
                </a:cubicBezTo>
                <a:cubicBezTo>
                  <a:pt x="5492091" y="5679841"/>
                  <a:pt x="5454730" y="5678547"/>
                  <a:pt x="5421338" y="5684808"/>
                </a:cubicBezTo>
                <a:cubicBezTo>
                  <a:pt x="5398032" y="5689178"/>
                  <a:pt x="5375431" y="5696729"/>
                  <a:pt x="5352327" y="5702061"/>
                </a:cubicBezTo>
                <a:cubicBezTo>
                  <a:pt x="5338040" y="5705358"/>
                  <a:pt x="5323508" y="5707507"/>
                  <a:pt x="5309195" y="5710687"/>
                </a:cubicBezTo>
                <a:cubicBezTo>
                  <a:pt x="5297621" y="5713259"/>
                  <a:pt x="5286400" y="5717464"/>
                  <a:pt x="5274689" y="5719313"/>
                </a:cubicBezTo>
                <a:cubicBezTo>
                  <a:pt x="5095913" y="5747541"/>
                  <a:pt x="5197760" y="5723449"/>
                  <a:pt x="5110787" y="5745193"/>
                </a:cubicBezTo>
                <a:lnTo>
                  <a:pt x="3635670" y="5727940"/>
                </a:lnTo>
                <a:cubicBezTo>
                  <a:pt x="3589315" y="5726948"/>
                  <a:pt x="3543759" y="5715541"/>
                  <a:pt x="3497648" y="5710687"/>
                </a:cubicBezTo>
                <a:cubicBezTo>
                  <a:pt x="3443014" y="5704936"/>
                  <a:pt x="3388594" y="5696539"/>
                  <a:pt x="3333746" y="5693434"/>
                </a:cubicBezTo>
                <a:cubicBezTo>
                  <a:pt x="3236094" y="5687907"/>
                  <a:pt x="3138214" y="5687683"/>
                  <a:pt x="3040448" y="5684808"/>
                </a:cubicBezTo>
                <a:cubicBezTo>
                  <a:pt x="3014569" y="5681932"/>
                  <a:pt x="2988271" y="5681637"/>
                  <a:pt x="2962810" y="5676181"/>
                </a:cubicBezTo>
                <a:cubicBezTo>
                  <a:pt x="2947669" y="5672936"/>
                  <a:pt x="2935122" y="5660058"/>
                  <a:pt x="2919678" y="5658928"/>
                </a:cubicBezTo>
                <a:cubicBezTo>
                  <a:pt x="2816397" y="5651371"/>
                  <a:pt x="2712639" y="5653346"/>
                  <a:pt x="2609127" y="5650302"/>
                </a:cubicBezTo>
                <a:cubicBezTo>
                  <a:pt x="1884243" y="5628983"/>
                  <a:pt x="2766227" y="5648551"/>
                  <a:pt x="1246153" y="5624423"/>
                </a:cubicBezTo>
                <a:cubicBezTo>
                  <a:pt x="1240402" y="5601419"/>
                  <a:pt x="1228361" y="5579117"/>
                  <a:pt x="1228900" y="5555411"/>
                </a:cubicBezTo>
                <a:cubicBezTo>
                  <a:pt x="1237940" y="5157668"/>
                  <a:pt x="1197507" y="5295908"/>
                  <a:pt x="1254780" y="5124091"/>
                </a:cubicBezTo>
                <a:cubicBezTo>
                  <a:pt x="1257655" y="5103963"/>
                  <a:pt x="1261645" y="5083962"/>
                  <a:pt x="1263406" y="5063706"/>
                </a:cubicBezTo>
                <a:cubicBezTo>
                  <a:pt x="1276851" y="4909077"/>
                  <a:pt x="1245523" y="4965446"/>
                  <a:pt x="1289285" y="4899804"/>
                </a:cubicBezTo>
                <a:cubicBezTo>
                  <a:pt x="1308743" y="4821971"/>
                  <a:pt x="1284043" y="4838292"/>
                  <a:pt x="1332417" y="4822166"/>
                </a:cubicBezTo>
                <a:cubicBezTo>
                  <a:pt x="1338168" y="4813540"/>
                  <a:pt x="1345586" y="4805816"/>
                  <a:pt x="1349670" y="4796287"/>
                </a:cubicBezTo>
                <a:cubicBezTo>
                  <a:pt x="1354340" y="4785390"/>
                  <a:pt x="1351720" y="4771646"/>
                  <a:pt x="1358297" y="4761781"/>
                </a:cubicBezTo>
                <a:cubicBezTo>
                  <a:pt x="1364048" y="4753155"/>
                  <a:pt x="1375550" y="4750279"/>
                  <a:pt x="1384176" y="4744528"/>
                </a:cubicBezTo>
                <a:cubicBezTo>
                  <a:pt x="1404708" y="4682935"/>
                  <a:pt x="1391342" y="4707902"/>
                  <a:pt x="1418681" y="4666891"/>
                </a:cubicBezTo>
                <a:cubicBezTo>
                  <a:pt x="1424432" y="4643887"/>
                  <a:pt x="1425329" y="4619088"/>
                  <a:pt x="1435934" y="4597879"/>
                </a:cubicBezTo>
                <a:cubicBezTo>
                  <a:pt x="1441685" y="4586377"/>
                  <a:pt x="1448672" y="4575415"/>
                  <a:pt x="1453187" y="4563374"/>
                </a:cubicBezTo>
                <a:cubicBezTo>
                  <a:pt x="1482806" y="4484394"/>
                  <a:pt x="1431779" y="4578927"/>
                  <a:pt x="1487693" y="4485736"/>
                </a:cubicBezTo>
                <a:cubicBezTo>
                  <a:pt x="1503855" y="4388761"/>
                  <a:pt x="1483683" y="4478506"/>
                  <a:pt x="1522198" y="4382219"/>
                </a:cubicBezTo>
                <a:cubicBezTo>
                  <a:pt x="1526601" y="4371211"/>
                  <a:pt x="1526662" y="4358814"/>
                  <a:pt x="1530825" y="4347713"/>
                </a:cubicBezTo>
                <a:cubicBezTo>
                  <a:pt x="1535340" y="4335672"/>
                  <a:pt x="1543302" y="4325148"/>
                  <a:pt x="1548078" y="4313208"/>
                </a:cubicBezTo>
                <a:cubicBezTo>
                  <a:pt x="1578877" y="4236212"/>
                  <a:pt x="1549390" y="4285361"/>
                  <a:pt x="1582583" y="4235570"/>
                </a:cubicBezTo>
                <a:cubicBezTo>
                  <a:pt x="1585459" y="4224068"/>
                  <a:pt x="1589407" y="4212782"/>
                  <a:pt x="1591210" y="4201064"/>
                </a:cubicBezTo>
                <a:cubicBezTo>
                  <a:pt x="1595169" y="4175329"/>
                  <a:pt x="1595037" y="4149019"/>
                  <a:pt x="1599836" y="4123427"/>
                </a:cubicBezTo>
                <a:cubicBezTo>
                  <a:pt x="1603694" y="4102852"/>
                  <a:pt x="1611695" y="4083269"/>
                  <a:pt x="1617089" y="4063042"/>
                </a:cubicBezTo>
                <a:cubicBezTo>
                  <a:pt x="1623199" y="4040131"/>
                  <a:pt x="1623737" y="4015239"/>
                  <a:pt x="1634342" y="3994030"/>
                </a:cubicBezTo>
                <a:cubicBezTo>
                  <a:pt x="1667339" y="3928037"/>
                  <a:pt x="1637672" y="3992669"/>
                  <a:pt x="1668848" y="3899140"/>
                </a:cubicBezTo>
                <a:cubicBezTo>
                  <a:pt x="1673745" y="3884450"/>
                  <a:pt x="1681203" y="3870698"/>
                  <a:pt x="1686100" y="3856008"/>
                </a:cubicBezTo>
                <a:cubicBezTo>
                  <a:pt x="1691625" y="3839433"/>
                  <a:pt x="1695049" y="3812232"/>
                  <a:pt x="1703353" y="3795623"/>
                </a:cubicBezTo>
                <a:cubicBezTo>
                  <a:pt x="1707990" y="3786350"/>
                  <a:pt x="1714855" y="3778370"/>
                  <a:pt x="1720606" y="3769744"/>
                </a:cubicBezTo>
                <a:cubicBezTo>
                  <a:pt x="1725777" y="3738717"/>
                  <a:pt x="1726274" y="3719137"/>
                  <a:pt x="1737859" y="3692106"/>
                </a:cubicBezTo>
                <a:cubicBezTo>
                  <a:pt x="1755534" y="3650866"/>
                  <a:pt x="1753623" y="3668811"/>
                  <a:pt x="1763738" y="3631721"/>
                </a:cubicBezTo>
                <a:cubicBezTo>
                  <a:pt x="1769977" y="3608845"/>
                  <a:pt x="1774752" y="3585586"/>
                  <a:pt x="1780991" y="3562710"/>
                </a:cubicBezTo>
                <a:cubicBezTo>
                  <a:pt x="1783384" y="3553937"/>
                  <a:pt x="1785105" y="3544725"/>
                  <a:pt x="1789617" y="3536830"/>
                </a:cubicBezTo>
                <a:cubicBezTo>
                  <a:pt x="1796750" y="3524347"/>
                  <a:pt x="1806870" y="3513827"/>
                  <a:pt x="1815497" y="3502325"/>
                </a:cubicBezTo>
                <a:cubicBezTo>
                  <a:pt x="1817012" y="3488686"/>
                  <a:pt x="1825916" y="3395703"/>
                  <a:pt x="1832749" y="3372928"/>
                </a:cubicBezTo>
                <a:cubicBezTo>
                  <a:pt x="1836444" y="3360611"/>
                  <a:pt x="1844251" y="3349925"/>
                  <a:pt x="1850002" y="3338423"/>
                </a:cubicBezTo>
                <a:cubicBezTo>
                  <a:pt x="1855753" y="3286664"/>
                  <a:pt x="1857042" y="3234213"/>
                  <a:pt x="1867255" y="3183147"/>
                </a:cubicBezTo>
                <a:lnTo>
                  <a:pt x="1893134" y="3053751"/>
                </a:lnTo>
                <a:cubicBezTo>
                  <a:pt x="1887383" y="3001993"/>
                  <a:pt x="1883246" y="2950029"/>
                  <a:pt x="1875881" y="2898476"/>
                </a:cubicBezTo>
                <a:cubicBezTo>
                  <a:pt x="1874595" y="2889474"/>
                  <a:pt x="1873685" y="2879026"/>
                  <a:pt x="1867255" y="2872596"/>
                </a:cubicBezTo>
                <a:cubicBezTo>
                  <a:pt x="1860825" y="2866166"/>
                  <a:pt x="1850002" y="2866845"/>
                  <a:pt x="1841376" y="2863970"/>
                </a:cubicBezTo>
                <a:cubicBezTo>
                  <a:pt x="1835625" y="2855344"/>
                  <a:pt x="1832219" y="2844568"/>
                  <a:pt x="1824123" y="2838091"/>
                </a:cubicBezTo>
                <a:cubicBezTo>
                  <a:pt x="1817023" y="2832411"/>
                  <a:pt x="1807231" y="2830847"/>
                  <a:pt x="1798244" y="2829464"/>
                </a:cubicBezTo>
                <a:cubicBezTo>
                  <a:pt x="1769682" y="2825070"/>
                  <a:pt x="1740735" y="2823713"/>
                  <a:pt x="1711980" y="2820838"/>
                </a:cubicBezTo>
                <a:cubicBezTo>
                  <a:pt x="1694727" y="2815087"/>
                  <a:pt x="1678096" y="2806936"/>
                  <a:pt x="1660221" y="2803585"/>
                </a:cubicBezTo>
                <a:cubicBezTo>
                  <a:pt x="1624566" y="2796900"/>
                  <a:pt x="1462744" y="2787544"/>
                  <a:pt x="1444561" y="2786332"/>
                </a:cubicBezTo>
                <a:cubicBezTo>
                  <a:pt x="1387051" y="2777706"/>
                  <a:pt x="1327201" y="2778843"/>
                  <a:pt x="1272032" y="2760453"/>
                </a:cubicBezTo>
                <a:cubicBezTo>
                  <a:pt x="1164264" y="2724530"/>
                  <a:pt x="1221562" y="2737044"/>
                  <a:pt x="1099504" y="2725947"/>
                </a:cubicBezTo>
                <a:cubicBezTo>
                  <a:pt x="1076500" y="2714445"/>
                  <a:pt x="1054892" y="2699575"/>
                  <a:pt x="1030493" y="2691442"/>
                </a:cubicBezTo>
                <a:cubicBezTo>
                  <a:pt x="1013240" y="2685691"/>
                  <a:pt x="995825" y="2680404"/>
                  <a:pt x="978734" y="2674189"/>
                </a:cubicBezTo>
                <a:cubicBezTo>
                  <a:pt x="964181" y="2668897"/>
                  <a:pt x="950204" y="2662090"/>
                  <a:pt x="935602" y="2656936"/>
                </a:cubicBezTo>
                <a:cubicBezTo>
                  <a:pt x="901303" y="2644830"/>
                  <a:pt x="862349" y="2642605"/>
                  <a:pt x="832085" y="2622430"/>
                </a:cubicBezTo>
                <a:cubicBezTo>
                  <a:pt x="823459" y="2616679"/>
                  <a:pt x="815479" y="2609814"/>
                  <a:pt x="806206" y="2605178"/>
                </a:cubicBezTo>
                <a:cubicBezTo>
                  <a:pt x="793825" y="2598988"/>
                  <a:pt x="756884" y="2590691"/>
                  <a:pt x="745821" y="2587925"/>
                </a:cubicBezTo>
                <a:cubicBezTo>
                  <a:pt x="742946" y="2579298"/>
                  <a:pt x="743625" y="2568475"/>
                  <a:pt x="737195" y="2562045"/>
                </a:cubicBezTo>
                <a:cubicBezTo>
                  <a:pt x="730765" y="2555615"/>
                  <a:pt x="719448" y="2557486"/>
                  <a:pt x="711315" y="2553419"/>
                </a:cubicBezTo>
                <a:cubicBezTo>
                  <a:pt x="696318" y="2545921"/>
                  <a:pt x="682560" y="2536166"/>
                  <a:pt x="668183" y="2527540"/>
                </a:cubicBezTo>
                <a:cubicBezTo>
                  <a:pt x="610260" y="2440652"/>
                  <a:pt x="699979" y="2562663"/>
                  <a:pt x="616425" y="2493034"/>
                </a:cubicBezTo>
                <a:cubicBezTo>
                  <a:pt x="606546" y="2484801"/>
                  <a:pt x="607405" y="2468407"/>
                  <a:pt x="599172" y="2458528"/>
                </a:cubicBezTo>
                <a:cubicBezTo>
                  <a:pt x="586310" y="2443094"/>
                  <a:pt x="565076" y="2438537"/>
                  <a:pt x="547414" y="2432649"/>
                </a:cubicBezTo>
                <a:cubicBezTo>
                  <a:pt x="529520" y="2378972"/>
                  <a:pt x="553804" y="2428817"/>
                  <a:pt x="512908" y="2398144"/>
                </a:cubicBezTo>
                <a:cubicBezTo>
                  <a:pt x="496642" y="2385944"/>
                  <a:pt x="485078" y="2368400"/>
                  <a:pt x="469776" y="2355011"/>
                </a:cubicBezTo>
                <a:cubicBezTo>
                  <a:pt x="449196" y="2337004"/>
                  <a:pt x="442448" y="2337276"/>
                  <a:pt x="418017" y="2329132"/>
                </a:cubicBezTo>
                <a:cubicBezTo>
                  <a:pt x="403681" y="2286123"/>
                  <a:pt x="418306" y="2317138"/>
                  <a:pt x="383512" y="2277374"/>
                </a:cubicBezTo>
                <a:cubicBezTo>
                  <a:pt x="371388" y="2263518"/>
                  <a:pt x="361535" y="2247734"/>
                  <a:pt x="349006" y="2234242"/>
                </a:cubicBezTo>
                <a:cubicBezTo>
                  <a:pt x="324102" y="2207423"/>
                  <a:pt x="291669" y="2187056"/>
                  <a:pt x="271368" y="2156604"/>
                </a:cubicBezTo>
                <a:cubicBezTo>
                  <a:pt x="228888" y="2092882"/>
                  <a:pt x="249305" y="2121433"/>
                  <a:pt x="210983" y="2070340"/>
                </a:cubicBezTo>
                <a:cubicBezTo>
                  <a:pt x="181409" y="1981614"/>
                  <a:pt x="229056" y="2101558"/>
                  <a:pt x="176478" y="2035834"/>
                </a:cubicBezTo>
                <a:cubicBezTo>
                  <a:pt x="145254" y="1996804"/>
                  <a:pt x="132724" y="1948534"/>
                  <a:pt x="107466" y="1906438"/>
                </a:cubicBezTo>
                <a:cubicBezTo>
                  <a:pt x="100069" y="1894110"/>
                  <a:pt x="90213" y="1883434"/>
                  <a:pt x="81587" y="1871932"/>
                </a:cubicBezTo>
                <a:cubicBezTo>
                  <a:pt x="78712" y="1863306"/>
                  <a:pt x="75459" y="1854796"/>
                  <a:pt x="72961" y="1846053"/>
                </a:cubicBezTo>
                <a:cubicBezTo>
                  <a:pt x="69704" y="1834653"/>
                  <a:pt x="68894" y="1822491"/>
                  <a:pt x="64334" y="1811547"/>
                </a:cubicBezTo>
                <a:cubicBezTo>
                  <a:pt x="54442" y="1787807"/>
                  <a:pt x="41331" y="1765540"/>
                  <a:pt x="29829" y="1742536"/>
                </a:cubicBezTo>
                <a:cubicBezTo>
                  <a:pt x="22904" y="1728686"/>
                  <a:pt x="18327" y="1713781"/>
                  <a:pt x="12576" y="1699404"/>
                </a:cubicBezTo>
                <a:cubicBezTo>
                  <a:pt x="-5229" y="1272108"/>
                  <a:pt x="-5652" y="1366268"/>
                  <a:pt x="21202" y="681487"/>
                </a:cubicBezTo>
                <a:cubicBezTo>
                  <a:pt x="23855" y="613828"/>
                  <a:pt x="26209" y="620640"/>
                  <a:pt x="64334" y="595223"/>
                </a:cubicBezTo>
                <a:cubicBezTo>
                  <a:pt x="73324" y="568256"/>
                  <a:pt x="82044" y="534533"/>
                  <a:pt x="107466" y="517585"/>
                </a:cubicBezTo>
                <a:lnTo>
                  <a:pt x="133346" y="500332"/>
                </a:lnTo>
                <a:cubicBezTo>
                  <a:pt x="156349" y="431321"/>
                  <a:pt x="121844" y="511834"/>
                  <a:pt x="167851" y="465827"/>
                </a:cubicBezTo>
                <a:cubicBezTo>
                  <a:pt x="174281" y="459397"/>
                  <a:pt x="172411" y="448080"/>
                  <a:pt x="176478" y="439947"/>
                </a:cubicBezTo>
                <a:cubicBezTo>
                  <a:pt x="181115" y="430674"/>
                  <a:pt x="188766" y="423170"/>
                  <a:pt x="193731" y="414068"/>
                </a:cubicBezTo>
                <a:cubicBezTo>
                  <a:pt x="236589" y="335495"/>
                  <a:pt x="202322" y="353696"/>
                  <a:pt x="254115" y="336430"/>
                </a:cubicBezTo>
                <a:cubicBezTo>
                  <a:pt x="274647" y="274836"/>
                  <a:pt x="256236" y="294760"/>
                  <a:pt x="297248" y="267419"/>
                </a:cubicBezTo>
                <a:cubicBezTo>
                  <a:pt x="314740" y="214940"/>
                  <a:pt x="294459" y="268220"/>
                  <a:pt x="323127" y="215661"/>
                </a:cubicBezTo>
                <a:cubicBezTo>
                  <a:pt x="368416" y="132631"/>
                  <a:pt x="332112" y="159409"/>
                  <a:pt x="392138" y="129396"/>
                </a:cubicBezTo>
                <a:cubicBezTo>
                  <a:pt x="397889" y="120770"/>
                  <a:pt x="401589" y="110344"/>
                  <a:pt x="409391" y="103517"/>
                </a:cubicBezTo>
                <a:cubicBezTo>
                  <a:pt x="424996" y="89863"/>
                  <a:pt x="443896" y="80513"/>
                  <a:pt x="461149" y="69011"/>
                </a:cubicBezTo>
                <a:cubicBezTo>
                  <a:pt x="497719" y="44631"/>
                  <a:pt x="477768" y="56390"/>
                  <a:pt x="521534" y="34506"/>
                </a:cubicBezTo>
                <a:cubicBezTo>
                  <a:pt x="531070" y="5899"/>
                  <a:pt x="571855" y="5751"/>
                  <a:pt x="581919" y="0"/>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lt1"/>
              </a:solidFill>
              <a:effectLst/>
              <a:uLnTx/>
              <a:uFillTx/>
              <a:latin typeface="+mn-lt"/>
              <a:ea typeface="+mn-ea"/>
              <a:cs typeface="+mn-cs"/>
            </a:endParaRPr>
          </a:p>
        </p:txBody>
      </p:sp>
      <p:sp>
        <p:nvSpPr>
          <p:cNvPr id="69636" name="Metin kutusu 4"/>
          <p:cNvSpPr txBox="1"/>
          <p:nvPr/>
        </p:nvSpPr>
        <p:spPr>
          <a:xfrm>
            <a:off x="1908175" y="6235700"/>
            <a:ext cx="4760913" cy="338138"/>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tr-TR" altLang="tr-TR" sz="1600" dirty="0">
                <a:cs typeface="Calibri" panose="020F0502020204030204" pitchFamily="34" charset="0"/>
              </a:rPr>
              <a:t>Aygen B, et al. </a:t>
            </a:r>
            <a:r>
              <a:rPr lang="tr-TR" altLang="tr-TR" sz="1600" i="1" dirty="0">
                <a:cs typeface="Calibri" panose="020F0502020204030204" pitchFamily="34" charset="0"/>
              </a:rPr>
              <a:t>Turk J Gastroenterol </a:t>
            </a:r>
            <a:r>
              <a:rPr lang="tr-TR" altLang="tr-TR" sz="1600" dirty="0">
                <a:cs typeface="Calibri" panose="020F0502020204030204" pitchFamily="34" charset="0"/>
              </a:rPr>
              <a:t>2018; 29: 259-69</a:t>
            </a:r>
            <a:endParaRPr lang="tr-TR" altLang="tr-TR" sz="1600" dirty="0">
              <a:ea typeface="Calibri" panose="020F050202020403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0658" name="Picture 12"/>
          <p:cNvPicPr>
            <a:picLocks noChangeAspect="1"/>
          </p:cNvPicPr>
          <p:nvPr/>
        </p:nvPicPr>
        <p:blipFill>
          <a:blip r:embed="rId1"/>
          <a:stretch>
            <a:fillRect/>
          </a:stretch>
        </p:blipFill>
        <p:spPr>
          <a:xfrm>
            <a:off x="649288" y="1628775"/>
            <a:ext cx="8064500" cy="4394200"/>
          </a:xfrm>
          <a:prstGeom prst="rect">
            <a:avLst/>
          </a:prstGeom>
          <a:noFill/>
          <a:ln w="9525">
            <a:noFill/>
          </a:ln>
        </p:spPr>
      </p:pic>
      <p:sp>
        <p:nvSpPr>
          <p:cNvPr id="70659" name="Rectangle 2"/>
          <p:cNvSpPr/>
          <p:nvPr/>
        </p:nvSpPr>
        <p:spPr>
          <a:xfrm>
            <a:off x="971550" y="1701800"/>
            <a:ext cx="7634288" cy="424815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50000"/>
              </a:lnSpc>
              <a:spcBef>
                <a:spcPct val="0"/>
              </a:spcBef>
              <a:buFontTx/>
              <a:buNone/>
            </a:pPr>
            <a:r>
              <a:rPr lang="tr-TR" altLang="tr-TR" sz="1800" dirty="0">
                <a:solidFill>
                  <a:srgbClr val="042F6E"/>
                </a:solidFill>
              </a:rPr>
              <a:t>İmmünosüpresif ilaç tedavisi veya sitotoksik kemoterapi veya monoklonal antikor tedavisi uygulanmakta olan hastalarda, ALT yüksekliği, HBV DNA pozitifliği ve </a:t>
            </a:r>
            <a:r>
              <a:rPr lang="tr-TR" altLang="tr-TR" sz="1800" b="1" dirty="0">
                <a:solidFill>
                  <a:srgbClr val="042F6E"/>
                </a:solidFill>
              </a:rPr>
              <a:t>karaciğer biyopsisi koşulu aranmaksızın </a:t>
            </a:r>
            <a:r>
              <a:rPr lang="tr-TR" altLang="tr-TR" sz="1800" dirty="0">
                <a:solidFill>
                  <a:srgbClr val="042F6E"/>
                </a:solidFill>
              </a:rPr>
              <a:t>uygulanmakta olan diğer tedavisi süresince </a:t>
            </a:r>
            <a:r>
              <a:rPr lang="tr-TR" altLang="tr-TR" sz="1800" b="1" dirty="0">
                <a:solidFill>
                  <a:srgbClr val="042F6E"/>
                </a:solidFill>
              </a:rPr>
              <a:t>ETV, TDF, TAF kullanılabilir.</a:t>
            </a:r>
            <a:endParaRPr lang="tr-TR" altLang="tr-TR" sz="1800" b="1" dirty="0">
              <a:solidFill>
                <a:srgbClr val="042F6E"/>
              </a:solidFill>
            </a:endParaRPr>
          </a:p>
          <a:p>
            <a:pPr marL="0" lvl="0" indent="0" eaLnBrk="1" hangingPunct="1">
              <a:lnSpc>
                <a:spcPct val="150000"/>
              </a:lnSpc>
              <a:spcBef>
                <a:spcPct val="0"/>
              </a:spcBef>
              <a:buFontTx/>
              <a:buNone/>
            </a:pPr>
            <a:endParaRPr lang="tr-TR" altLang="tr-TR" sz="1800" dirty="0">
              <a:solidFill>
                <a:srgbClr val="042F6E"/>
              </a:solidFill>
            </a:endParaRPr>
          </a:p>
          <a:p>
            <a:pPr marL="0" lvl="0" indent="0" eaLnBrk="1" hangingPunct="1">
              <a:lnSpc>
                <a:spcPct val="150000"/>
              </a:lnSpc>
              <a:spcBef>
                <a:spcPct val="0"/>
              </a:spcBef>
              <a:buFontTx/>
              <a:buNone/>
            </a:pPr>
            <a:r>
              <a:rPr lang="tr-TR" altLang="tr-TR" sz="1800" b="1" dirty="0">
                <a:solidFill>
                  <a:srgbClr val="042F6E"/>
                </a:solidFill>
              </a:rPr>
              <a:t>HBsAg (+) / HBsAg (-) &amp; Anti HBc (+) </a:t>
            </a:r>
            <a:r>
              <a:rPr lang="tr-TR" altLang="tr-TR" sz="1800" dirty="0">
                <a:solidFill>
                  <a:srgbClr val="042F6E"/>
                </a:solidFill>
              </a:rPr>
              <a:t>durumlarında ALT yüksekliği ve karaciğer biyopsisi koşulu aranmaksızın OAV kullanılabilir. </a:t>
            </a:r>
            <a:endParaRPr lang="tr-TR" altLang="tr-TR" sz="1800" dirty="0">
              <a:solidFill>
                <a:srgbClr val="042F6E"/>
              </a:solidFill>
            </a:endParaRPr>
          </a:p>
          <a:p>
            <a:pPr marL="0" lvl="0" indent="0" eaLnBrk="1" hangingPunct="1">
              <a:lnSpc>
                <a:spcPct val="150000"/>
              </a:lnSpc>
              <a:spcBef>
                <a:spcPct val="0"/>
              </a:spcBef>
              <a:buFontTx/>
              <a:buNone/>
            </a:pPr>
            <a:endParaRPr lang="tr-TR" altLang="tr-TR" sz="1800" dirty="0">
              <a:solidFill>
                <a:srgbClr val="042F6E"/>
              </a:solidFill>
            </a:endParaRPr>
          </a:p>
          <a:p>
            <a:pPr marL="0" lvl="0" indent="0" eaLnBrk="1" hangingPunct="1">
              <a:lnSpc>
                <a:spcPct val="150000"/>
              </a:lnSpc>
              <a:spcBef>
                <a:spcPct val="0"/>
              </a:spcBef>
              <a:buFontTx/>
              <a:buNone/>
            </a:pPr>
            <a:r>
              <a:rPr lang="tr-TR" altLang="tr-TR" sz="1800" dirty="0">
                <a:solidFill>
                  <a:srgbClr val="042F6E"/>
                </a:solidFill>
              </a:rPr>
              <a:t>Söz konusu tedavilerin bitiminden sonraki en fazla </a:t>
            </a:r>
            <a:r>
              <a:rPr lang="tr-TR" altLang="tr-TR" sz="1800" b="1" dirty="0">
                <a:solidFill>
                  <a:srgbClr val="042F6E"/>
                </a:solidFill>
              </a:rPr>
              <a:t>12 ay boyunca </a:t>
            </a:r>
            <a:r>
              <a:rPr lang="tr-TR" altLang="tr-TR" sz="1800" dirty="0">
                <a:solidFill>
                  <a:srgbClr val="042F6E"/>
                </a:solidFill>
              </a:rPr>
              <a:t>da OAV tedavi kullanılabilir. </a:t>
            </a:r>
            <a:endParaRPr lang="tr-TR" altLang="tr-TR" sz="1800" dirty="0">
              <a:solidFill>
                <a:srgbClr val="042F6E"/>
              </a:solidFill>
            </a:endParaRPr>
          </a:p>
        </p:txBody>
      </p:sp>
      <p:pic>
        <p:nvPicPr>
          <p:cNvPr id="70660" name="Picture 7"/>
          <p:cNvPicPr>
            <a:picLocks noChangeAspect="1"/>
          </p:cNvPicPr>
          <p:nvPr/>
        </p:nvPicPr>
        <p:blipFill>
          <a:blip r:embed="rId2"/>
          <a:stretch>
            <a:fillRect/>
          </a:stretch>
        </p:blipFill>
        <p:spPr>
          <a:xfrm>
            <a:off x="668338" y="404813"/>
            <a:ext cx="8064500" cy="1079500"/>
          </a:xfrm>
          <a:prstGeom prst="rect">
            <a:avLst/>
          </a:prstGeom>
          <a:noFill/>
          <a:ln w="9525">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074" name="Object 2"/>
          <p:cNvGraphicFramePr>
            <a:graphicFrameLocks noChangeAspect="1"/>
          </p:cNvGraphicFramePr>
          <p:nvPr>
            <p:custDataLst>
              <p:tags r:id="rId1"/>
            </p:custDataLst>
          </p:nvPr>
        </p:nvGraphicFramePr>
        <p:xfrm>
          <a:off x="179705" y="116205"/>
          <a:ext cx="7231380" cy="6570345"/>
        </p:xfrm>
        <a:graphic>
          <a:graphicData uri="http://schemas.openxmlformats.org/presentationml/2006/ole">
            <mc:AlternateContent xmlns:mc="http://schemas.openxmlformats.org/markup-compatibility/2006">
              <mc:Choice xmlns:v="urn:schemas-microsoft-com:vml" Requires="v">
                <p:oleObj spid="_x0000_s1025" name="Acrobat Document" r:id="rId2" imgW="4618355" imgH="6532245" progId="AcroExch.Document.DC">
                  <p:embed/>
                </p:oleObj>
              </mc:Choice>
              <mc:Fallback>
                <p:oleObj name="Acrobat Document" r:id="rId2" imgW="4618355" imgH="6532245" progId="AcroExch.Document.DC">
                  <p:embed/>
                  <p:pic>
                    <p:nvPicPr>
                      <p:cNvPr id="0" name="Picture 1024"/>
                      <p:cNvPicPr>
                        <a:picLocks noChangeAspect="1"/>
                      </p:cNvPicPr>
                      <p:nvPr/>
                    </p:nvPicPr>
                    <p:blipFill>
                      <a:blip r:embed="rId3"/>
                      <a:stretch>
                        <a:fillRect/>
                      </a:stretch>
                    </p:blipFill>
                    <p:spPr>
                      <a:xfrm>
                        <a:off x="179705" y="116205"/>
                        <a:ext cx="7231380" cy="6570345"/>
                      </a:xfrm>
                      <a:prstGeom prst="rect">
                        <a:avLst/>
                      </a:prstGeom>
                      <a:noFill/>
                      <a:ln w="9525">
                        <a:noFill/>
                      </a:ln>
                    </p:spPr>
                  </p:pic>
                </p:oleObj>
              </mc:Fallback>
            </mc:AlternateContent>
          </a:graphicData>
        </a:graphic>
      </p:graphicFrame>
      <p:sp>
        <p:nvSpPr>
          <p:cNvPr id="6" name="Oval Belirtme Çizgisi 3"/>
          <p:cNvSpPr/>
          <p:nvPr/>
        </p:nvSpPr>
        <p:spPr>
          <a:xfrm>
            <a:off x="6516370" y="1772920"/>
            <a:ext cx="2499995" cy="2616200"/>
          </a:xfrm>
          <a:prstGeom prst="wedgeEllipseCallout">
            <a:avLst>
              <a:gd name="adj1" fmla="val -111614"/>
              <a:gd name="adj2" fmla="val 63613"/>
            </a:avLst>
          </a:prstGeom>
          <a:noFill/>
          <a:ln w="38100">
            <a:solidFill>
              <a:srgbClr val="FF0000"/>
            </a:solidFill>
          </a:ln>
          <a:extLst>
            <a:ext uri="{909E8E84-426E-40DD-AFC4-6F175D3DCCD1}">
              <a14:hiddenFill xmlns:a14="http://schemas.microsoft.com/office/drawing/2010/main">
                <a:solidFill>
                  <a:srgbClr val="FF0000"/>
                </a:solidFill>
              </a14:hiddenFill>
            </a:ext>
          </a:extLst>
        </p:spPr>
        <p:style>
          <a:lnRef idx="2">
            <a:schemeClr val="accent6"/>
          </a:lnRef>
          <a:fillRef idx="1">
            <a:schemeClr val="lt1"/>
          </a:fillRef>
          <a:effectRef idx="0">
            <a:schemeClr val="accent6"/>
          </a:effectRef>
          <a:fontRef idx="minor">
            <a:schemeClr val="dk1"/>
          </a:fontRef>
        </p:style>
        <p:txBody>
          <a:bodyPr rtlCol="0" anchor="ctr"/>
          <a:p>
            <a:pPr algn="ctr">
              <a:lnSpc>
                <a:spcPct val="150000"/>
              </a:lnSpc>
            </a:pPr>
            <a:r>
              <a:rPr lang="tr-TR" sz="2400" dirty="0" smtClean="0">
                <a:latin typeface="Calibri" panose="020F0502020204030204" pitchFamily="34" charset="0"/>
                <a:cs typeface="Calibri" panose="020F0502020204030204" pitchFamily="34" charset="0"/>
              </a:rPr>
              <a:t>Hocam sadece şuraya </a:t>
            </a:r>
            <a:r>
              <a:rPr lang="tr-TR" sz="2400" b="1" dirty="0" smtClean="0">
                <a:latin typeface="Calibri" panose="020F0502020204030204" pitchFamily="34" charset="0"/>
                <a:cs typeface="Calibri" panose="020F0502020204030204" pitchFamily="34" charset="0"/>
              </a:rPr>
              <a:t>imza </a:t>
            </a:r>
            <a:r>
              <a:rPr lang="tr-TR" sz="2400" dirty="0" smtClean="0">
                <a:latin typeface="Calibri" panose="020F0502020204030204" pitchFamily="34" charset="0"/>
                <a:cs typeface="Calibri" panose="020F0502020204030204" pitchFamily="34" charset="0"/>
              </a:rPr>
              <a:t>attıracaktım</a:t>
            </a:r>
            <a:endParaRPr lang="tr-TR" sz="24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p:cNvPicPr>
            <a:picLocks noChangeAspect="1"/>
          </p:cNvPicPr>
          <p:nvPr>
            <p:ph idx="1"/>
          </p:nvPr>
        </p:nvPicPr>
        <p:blipFill>
          <a:blip r:embed="rId1"/>
          <a:stretch>
            <a:fillRect/>
          </a:stretch>
        </p:blipFill>
        <p:spPr>
          <a:xfrm>
            <a:off x="178435" y="3357245"/>
            <a:ext cx="8808085" cy="3315970"/>
          </a:xfrm>
          <a:prstGeom prst="rect">
            <a:avLst/>
          </a:prstGeom>
        </p:spPr>
      </p:pic>
      <p:pic>
        <p:nvPicPr>
          <p:cNvPr id="2" name="Picture 1"/>
          <p:cNvPicPr>
            <a:picLocks noChangeAspect="1"/>
          </p:cNvPicPr>
          <p:nvPr/>
        </p:nvPicPr>
        <p:blipFill>
          <a:blip r:embed="rId2"/>
          <a:stretch>
            <a:fillRect/>
          </a:stretch>
        </p:blipFill>
        <p:spPr>
          <a:xfrm>
            <a:off x="179070" y="116840"/>
            <a:ext cx="8842375" cy="32092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3730" name="1 Başlık"/>
          <p:cNvSpPr>
            <a:spLocks noGrp="1"/>
          </p:cNvSpPr>
          <p:nvPr>
            <p:ph type="title" hasCustomPrompt="1"/>
          </p:nvPr>
        </p:nvSpPr>
        <p:spPr>
          <a:xfrm>
            <a:off x="1187450" y="762000"/>
            <a:ext cx="1727200" cy="652463"/>
          </a:xfrm>
        </p:spPr>
        <p:txBody>
          <a:bodyPr vert="horz" wrap="square" lIns="91440" tIns="45720" rIns="91440" bIns="45720" anchor="ctr" anchorCtr="0"/>
          <a:p>
            <a:pPr algn="l"/>
            <a:r>
              <a:rPr lang="tr-TR" altLang="tr-TR" sz="2800" b="1" dirty="0"/>
              <a:t>Sonuç</a:t>
            </a:r>
            <a:endParaRPr lang="tr-TR" altLang="tr-TR" sz="2800" b="1" dirty="0"/>
          </a:p>
        </p:txBody>
      </p:sp>
      <p:sp>
        <p:nvSpPr>
          <p:cNvPr id="73731" name="2 İçerik Yer Tutucusu"/>
          <p:cNvSpPr>
            <a:spLocks noGrp="1"/>
          </p:cNvSpPr>
          <p:nvPr>
            <p:ph idx="1" hasCustomPrompt="1"/>
          </p:nvPr>
        </p:nvSpPr>
        <p:spPr>
          <a:xfrm>
            <a:off x="611188" y="1844675"/>
            <a:ext cx="8013700" cy="4525963"/>
          </a:xfrm>
        </p:spPr>
        <p:txBody>
          <a:bodyPr vert="horz" wrap="square" lIns="91440" tIns="45720" rIns="91440" bIns="45720" anchor="t" anchorCtr="0"/>
          <a:p>
            <a:pPr>
              <a:lnSpc>
                <a:spcPct val="150000"/>
              </a:lnSpc>
              <a:spcBef>
                <a:spcPct val="0"/>
              </a:spcBef>
            </a:pPr>
            <a:r>
              <a:rPr lang="tr-TR" altLang="tr-TR" sz="2000" b="1" dirty="0"/>
              <a:t>AHB</a:t>
            </a:r>
            <a:r>
              <a:rPr lang="tr-TR" altLang="tr-TR" sz="2000" dirty="0"/>
              <a:t> ve </a:t>
            </a:r>
            <a:r>
              <a:rPr lang="tr-TR" altLang="tr-TR" sz="2000" b="1" dirty="0"/>
              <a:t>KHB akut alevlenmesini </a:t>
            </a:r>
            <a:r>
              <a:rPr lang="tr-TR" altLang="tr-TR" sz="2000" dirty="0"/>
              <a:t>ayırt etmede hiçbir test tek başına </a:t>
            </a:r>
            <a:r>
              <a:rPr lang="tr-TR" altLang="tr-TR" sz="2000" b="1" dirty="0"/>
              <a:t>yeterli olmamaktadır.</a:t>
            </a:r>
            <a:endParaRPr lang="tr-TR" altLang="tr-TR" sz="2000" b="1" dirty="0"/>
          </a:p>
          <a:p>
            <a:pPr>
              <a:lnSpc>
                <a:spcPct val="150000"/>
              </a:lnSpc>
              <a:spcBef>
                <a:spcPct val="0"/>
              </a:spcBef>
            </a:pPr>
            <a:r>
              <a:rPr lang="tr-TR" altLang="tr-TR" sz="2000" dirty="0"/>
              <a:t>İyi bir </a:t>
            </a:r>
            <a:r>
              <a:rPr lang="tr-TR" altLang="tr-TR" sz="2000" b="1" dirty="0"/>
              <a:t>öykü</a:t>
            </a:r>
            <a:r>
              <a:rPr lang="tr-TR" altLang="tr-TR" sz="2000" dirty="0"/>
              <a:t> alınmalı ve hastanın </a:t>
            </a:r>
            <a:r>
              <a:rPr lang="tr-TR" altLang="tr-TR" sz="2000" b="1" dirty="0"/>
              <a:t>altta yatan koşulları </a:t>
            </a:r>
            <a:r>
              <a:rPr lang="tr-TR" altLang="tr-TR" sz="2000" dirty="0"/>
              <a:t>değerlendirilmelidir.</a:t>
            </a:r>
            <a:endParaRPr lang="tr-TR" altLang="tr-TR" sz="2000" dirty="0"/>
          </a:p>
          <a:p>
            <a:pPr>
              <a:lnSpc>
                <a:spcPct val="150000"/>
              </a:lnSpc>
              <a:spcBef>
                <a:spcPct val="0"/>
              </a:spcBef>
            </a:pPr>
            <a:r>
              <a:rPr lang="tr-TR" altLang="tr-TR" sz="2000" dirty="0"/>
              <a:t>KHB hastalarında farkındalık yaratarak </a:t>
            </a:r>
            <a:r>
              <a:rPr lang="tr-TR" altLang="tr-TR" sz="2000" b="1" dirty="0"/>
              <a:t>3-4 ay aralıklı kontrole çağrılmalıdır</a:t>
            </a:r>
            <a:endParaRPr lang="tr-TR" altLang="tr-TR" sz="2000" b="1" dirty="0"/>
          </a:p>
          <a:p>
            <a:pPr>
              <a:lnSpc>
                <a:spcPct val="150000"/>
              </a:lnSpc>
              <a:spcBef>
                <a:spcPct val="0"/>
              </a:spcBef>
            </a:pPr>
            <a:r>
              <a:rPr lang="tr-TR" altLang="tr-TR" sz="2000" dirty="0"/>
              <a:t>Erken dönemde - </a:t>
            </a:r>
            <a:r>
              <a:rPr lang="tr-TR" altLang="tr-TR" sz="2000" b="1" dirty="0"/>
              <a:t>immünosüpresif tedaviden </a:t>
            </a:r>
            <a:r>
              <a:rPr lang="tr-TR" altLang="tr-TR" sz="2000" dirty="0"/>
              <a:t>önce -  </a:t>
            </a:r>
            <a:r>
              <a:rPr lang="tr-TR" altLang="tr-TR" sz="2000" b="1" dirty="0"/>
              <a:t>antiviral </a:t>
            </a:r>
            <a:r>
              <a:rPr lang="tr-TR" altLang="tr-TR" sz="2000" dirty="0"/>
              <a:t>tedavi başlanmalıdır ve hastalar diğer kronik hastalıkları gibi yakından izlenmelidir.</a:t>
            </a:r>
            <a:endParaRPr lang="tr-TR" altLang="tr-TR" sz="2000" dirty="0"/>
          </a:p>
        </p:txBody>
      </p:sp>
      <p:pic>
        <p:nvPicPr>
          <p:cNvPr id="73732" name="Picture 2"/>
          <p:cNvPicPr>
            <a:picLocks noChangeAspect="1"/>
          </p:cNvPicPr>
          <p:nvPr/>
        </p:nvPicPr>
        <p:blipFill>
          <a:blip r:embed="rId1"/>
          <a:stretch>
            <a:fillRect/>
          </a:stretch>
        </p:blipFill>
        <p:spPr>
          <a:xfrm>
            <a:off x="6084888" y="138113"/>
            <a:ext cx="2794000" cy="1562100"/>
          </a:xfrm>
          <a:prstGeom prst="rect">
            <a:avLst/>
          </a:prstGeom>
          <a:noFill/>
          <a:ln w="9525">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Resim 4" descr="gökyüzü, bulut, resim, kişi, şahıs içeren bir resim&#10;&#10;Açıklama otomatik olarak oluşturuldu"/>
          <p:cNvPicPr>
            <a:picLocks noChangeAspect="1"/>
          </p:cNvPicPr>
          <p:nvPr/>
        </p:nvPicPr>
        <p:blipFill rotWithShape="1">
          <a:blip r:embed="rId1"/>
          <a:srcRect l="18950" r="23370" b="1"/>
          <a:stretch>
            <a:fillRect/>
          </a:stretch>
        </p:blipFill>
        <p:spPr>
          <a:xfrm>
            <a:off x="-3" y="-4"/>
            <a:ext cx="565098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3" name="Metin kutusu 5"/>
          <p:cNvSpPr txBox="1">
            <a:spLocks noChangeArrowheads="1"/>
          </p:cNvSpPr>
          <p:nvPr/>
        </p:nvSpPr>
        <p:spPr bwMode="auto">
          <a:xfrm>
            <a:off x="4211638" y="5228590"/>
            <a:ext cx="4897438" cy="884238"/>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defRPr/>
            </a:pPr>
            <a:r>
              <a:rPr kumimoji="0" lang="en-US" altLang="tr-TR" sz="1800" b="0" i="0" u="none" strike="noStrike" kern="1200" cap="none" spc="0" normalizeH="0" baseline="0" noProof="0" dirty="0" err="1">
                <a:ln>
                  <a:noFill/>
                </a:ln>
                <a:solidFill>
                  <a:srgbClr val="FF0000"/>
                </a:solidFill>
                <a:effectLst/>
                <a:uLnTx/>
                <a:uFillTx/>
                <a:latin typeface="Kristen ITC" panose="03050502040202030202" pitchFamily="66" charset="0"/>
                <a:ea typeface="+mj-ea"/>
                <a:cs typeface="+mj-cs"/>
              </a:rPr>
              <a:t>Isınan</a:t>
            </a:r>
            <a:r>
              <a:rPr kumimoji="0" lang="en-US" altLang="tr-TR" sz="1800" b="0" i="0" u="none" strike="noStrike" kern="1200" cap="none" spc="0" normalizeH="0" baseline="0" noProof="0" dirty="0">
                <a:ln>
                  <a:noFill/>
                </a:ln>
                <a:solidFill>
                  <a:srgbClr val="FF0000"/>
                </a:solidFill>
                <a:effectLst/>
                <a:uLnTx/>
                <a:uFillTx/>
                <a:latin typeface="Kristen ITC" panose="03050502040202030202" pitchFamily="66" charset="0"/>
                <a:ea typeface="+mj-ea"/>
                <a:cs typeface="+mj-cs"/>
              </a:rPr>
              <a:t> </a:t>
            </a:r>
            <a:r>
              <a:rPr kumimoji="0" lang="en-US" altLang="tr-TR" sz="1800" b="0" i="0" u="none" strike="noStrike" kern="1200" cap="none" spc="0" normalizeH="0" baseline="0" noProof="0" dirty="0" err="1">
                <a:ln>
                  <a:noFill/>
                </a:ln>
                <a:solidFill>
                  <a:srgbClr val="FF0000"/>
                </a:solidFill>
                <a:effectLst/>
                <a:uLnTx/>
                <a:uFillTx/>
                <a:latin typeface="Kristen ITC" panose="03050502040202030202" pitchFamily="66" charset="0"/>
                <a:ea typeface="+mj-ea"/>
                <a:cs typeface="+mj-cs"/>
              </a:rPr>
              <a:t>bir</a:t>
            </a:r>
            <a:r>
              <a:rPr kumimoji="0" lang="en-US" altLang="tr-TR" sz="1800" b="0" i="0" u="none" strike="noStrike" kern="1200" cap="none" spc="0" normalizeH="0" baseline="0" noProof="0" dirty="0">
                <a:ln>
                  <a:noFill/>
                </a:ln>
                <a:solidFill>
                  <a:srgbClr val="FF0000"/>
                </a:solidFill>
                <a:effectLst/>
                <a:uLnTx/>
                <a:uFillTx/>
                <a:latin typeface="Kristen ITC" panose="03050502040202030202" pitchFamily="66" charset="0"/>
                <a:ea typeface="+mj-ea"/>
                <a:cs typeface="+mj-cs"/>
              </a:rPr>
              <a:t> </a:t>
            </a:r>
            <a:r>
              <a:rPr kumimoji="0" lang="en-US" altLang="tr-TR" sz="1800" b="0" i="0" u="none" strike="noStrike" kern="1200" cap="none" spc="0" normalizeH="0" baseline="0" noProof="0" dirty="0" err="1">
                <a:ln>
                  <a:noFill/>
                </a:ln>
                <a:solidFill>
                  <a:srgbClr val="FF0000"/>
                </a:solidFill>
                <a:effectLst/>
                <a:uLnTx/>
                <a:uFillTx/>
                <a:latin typeface="Kristen ITC" panose="03050502040202030202" pitchFamily="66" charset="0"/>
                <a:ea typeface="+mj-ea"/>
                <a:cs typeface="+mj-cs"/>
              </a:rPr>
              <a:t>gezegende</a:t>
            </a:r>
            <a:r>
              <a:rPr kumimoji="0" lang="tr-TR" altLang="tr-TR" sz="1800" b="0" i="0" u="none" strike="noStrike" kern="1200" cap="none" spc="0" normalizeH="0" baseline="0" noProof="0" dirty="0">
                <a:ln>
                  <a:noFill/>
                </a:ln>
                <a:solidFill>
                  <a:srgbClr val="FF0000"/>
                </a:solidFill>
                <a:effectLst/>
                <a:uLnTx/>
                <a:uFillTx/>
                <a:latin typeface="Kristen ITC" panose="03050502040202030202" pitchFamily="66" charset="0"/>
                <a:ea typeface="+mj-ea"/>
                <a:cs typeface="+mj-cs"/>
              </a:rPr>
              <a:t> </a:t>
            </a:r>
            <a:endParaRPr kumimoji="0" lang="tr-TR" altLang="tr-TR" sz="1800" b="0" i="0" u="none" strike="noStrike" kern="1200" cap="none" spc="0" normalizeH="0" baseline="0" noProof="0" dirty="0">
              <a:ln>
                <a:noFill/>
              </a:ln>
              <a:solidFill>
                <a:srgbClr val="FF0000"/>
              </a:solidFill>
              <a:effectLst/>
              <a:uLnTx/>
              <a:uFillTx/>
              <a:latin typeface="Kristen ITC" panose="03050502040202030202" pitchFamily="66" charset="0"/>
              <a:ea typeface="+mj-ea"/>
              <a:cs typeface="+mj-cs"/>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tr-TR" altLang="tr-TR" sz="1800" b="1" i="0" u="none" strike="noStrike" kern="1200" cap="none" spc="0" normalizeH="0" baseline="0" noProof="0" dirty="0">
                <a:ln>
                  <a:noFill/>
                </a:ln>
                <a:solidFill>
                  <a:srgbClr val="FF0000"/>
                </a:solidFill>
                <a:effectLst/>
                <a:uLnTx/>
                <a:uFillTx/>
                <a:latin typeface="Kristen ITC" panose="03050502040202030202" pitchFamily="66" charset="0"/>
                <a:ea typeface="+mn-ea"/>
                <a:cs typeface="+mn-cs"/>
              </a:rPr>
              <a:t>Birlikte </a:t>
            </a:r>
            <a:r>
              <a:rPr kumimoji="0" lang="tr-TR" altLang="tr-TR" sz="1800" b="1" i="0" u="none" strike="noStrike" kern="1200" cap="none" spc="0" normalizeH="0" baseline="0" noProof="0" dirty="0">
                <a:ln>
                  <a:noFill/>
                </a:ln>
                <a:solidFill>
                  <a:srgbClr val="FFC000"/>
                </a:solidFill>
                <a:effectLst/>
                <a:uLnTx/>
                <a:uFillTx/>
                <a:latin typeface="Kristen ITC" panose="03050502040202030202" pitchFamily="66" charset="0"/>
                <a:ea typeface="+mn-ea"/>
                <a:cs typeface="+mn-cs"/>
              </a:rPr>
              <a:t>mutlu</a:t>
            </a:r>
            <a:r>
              <a:rPr kumimoji="0" lang="tr-TR" altLang="tr-TR" sz="1800" b="1" i="0" u="none" strike="noStrike" kern="1200" cap="none" spc="0" normalizeH="0" baseline="0" noProof="0" dirty="0">
                <a:ln>
                  <a:noFill/>
                </a:ln>
                <a:solidFill>
                  <a:srgbClr val="FF0000"/>
                </a:solidFill>
                <a:effectLst/>
                <a:uLnTx/>
                <a:uFillTx/>
                <a:latin typeface="Kristen ITC" panose="03050502040202030202" pitchFamily="66" charset="0"/>
                <a:ea typeface="+mn-ea"/>
                <a:cs typeface="+mn-cs"/>
              </a:rPr>
              <a:t> </a:t>
            </a:r>
            <a:r>
              <a:rPr kumimoji="0" lang="tr-TR" altLang="tr-TR" sz="1800" b="1" i="0" u="none" strike="noStrike" kern="1200" cap="none" spc="0" normalizeH="0" baseline="0" noProof="0" dirty="0">
                <a:ln>
                  <a:noFill/>
                </a:ln>
                <a:solidFill>
                  <a:schemeClr val="accent5">
                    <a:lumMod val="50000"/>
                  </a:schemeClr>
                </a:solidFill>
                <a:effectLst/>
                <a:uLnTx/>
                <a:uFillTx/>
                <a:latin typeface="Kristen ITC" panose="03050502040202030202" pitchFamily="66" charset="0"/>
                <a:ea typeface="+mn-ea"/>
                <a:cs typeface="+mn-cs"/>
              </a:rPr>
              <a:t>ve</a:t>
            </a:r>
            <a:r>
              <a:rPr kumimoji="0" lang="tr-TR" altLang="tr-TR" sz="1800" b="1" i="0" u="none" strike="noStrike" kern="1200" cap="none" spc="0" normalizeH="0" baseline="0" noProof="0" dirty="0">
                <a:ln>
                  <a:noFill/>
                </a:ln>
                <a:solidFill>
                  <a:srgbClr val="FF0000"/>
                </a:solidFill>
                <a:effectLst/>
                <a:uLnTx/>
                <a:uFillTx/>
                <a:latin typeface="Kristen ITC" panose="03050502040202030202" pitchFamily="66" charset="0"/>
                <a:ea typeface="+mn-ea"/>
                <a:cs typeface="+mn-cs"/>
              </a:rPr>
              <a:t> </a:t>
            </a:r>
            <a:r>
              <a:rPr kumimoji="0" lang="tr-TR" altLang="tr-TR" sz="1800" b="1" i="0" u="none" strike="noStrike" kern="1200" cap="none" spc="0" normalizeH="0" baseline="0" noProof="0" dirty="0">
                <a:ln>
                  <a:noFill/>
                </a:ln>
                <a:solidFill>
                  <a:schemeClr val="accent2">
                    <a:lumMod val="60000"/>
                    <a:lumOff val="40000"/>
                  </a:schemeClr>
                </a:solidFill>
                <a:effectLst/>
                <a:uLnTx/>
                <a:uFillTx/>
                <a:latin typeface="Kristen ITC" panose="03050502040202030202" pitchFamily="66" charset="0"/>
                <a:ea typeface="+mn-ea"/>
                <a:cs typeface="+mn-cs"/>
              </a:rPr>
              <a:t>sağlıklı</a:t>
            </a:r>
            <a:r>
              <a:rPr kumimoji="0" lang="tr-TR" altLang="tr-TR" sz="1800" b="1" i="0" u="none" strike="noStrike" kern="1200" cap="none" spc="0" normalizeH="0" baseline="0" noProof="0" dirty="0">
                <a:ln>
                  <a:noFill/>
                </a:ln>
                <a:solidFill>
                  <a:srgbClr val="FF0000"/>
                </a:solidFill>
                <a:effectLst/>
                <a:uLnTx/>
                <a:uFillTx/>
                <a:latin typeface="Kristen ITC" panose="03050502040202030202" pitchFamily="66" charset="0"/>
                <a:ea typeface="+mn-ea"/>
                <a:cs typeface="+mn-cs"/>
              </a:rPr>
              <a:t> </a:t>
            </a:r>
            <a:r>
              <a:rPr kumimoji="0" lang="tr-TR" altLang="tr-TR" sz="1800" b="1" i="0" u="none" strike="noStrike" kern="1200" cap="none" spc="0" normalizeH="0" baseline="0" noProof="0" dirty="0">
                <a:ln>
                  <a:noFill/>
                </a:ln>
                <a:solidFill>
                  <a:srgbClr val="33CCFF"/>
                </a:solidFill>
                <a:effectLst/>
                <a:uLnTx/>
                <a:uFillTx/>
                <a:latin typeface="Kristen ITC" panose="03050502040202030202" pitchFamily="66" charset="0"/>
                <a:ea typeface="+mn-ea"/>
                <a:cs typeface="+mn-cs"/>
              </a:rPr>
              <a:t>yaşam</a:t>
            </a:r>
            <a:r>
              <a:rPr kumimoji="0" lang="tr-TR" altLang="tr-TR" sz="1800" b="1" i="0" u="none" strike="noStrike" kern="1200" cap="none" spc="0" normalizeH="0" baseline="0" noProof="0" dirty="0">
                <a:ln>
                  <a:noFill/>
                </a:ln>
                <a:solidFill>
                  <a:srgbClr val="FF0000"/>
                </a:solidFill>
                <a:effectLst/>
                <a:uLnTx/>
                <a:uFillTx/>
                <a:latin typeface="Kristen ITC" panose="03050502040202030202" pitchFamily="66" charset="0"/>
                <a:ea typeface="+mn-ea"/>
                <a:cs typeface="+mn-cs"/>
              </a:rPr>
              <a:t> </a:t>
            </a:r>
            <a:r>
              <a:rPr kumimoji="0" lang="tr-TR" altLang="tr-TR" sz="1800" b="1" i="0" u="none" strike="noStrike" kern="1200" cap="none" spc="0" normalizeH="0" baseline="0" noProof="0" dirty="0">
                <a:ln>
                  <a:noFill/>
                </a:ln>
                <a:solidFill>
                  <a:srgbClr val="00B050"/>
                </a:solidFill>
                <a:effectLst/>
                <a:uLnTx/>
                <a:uFillTx/>
                <a:latin typeface="Kristen ITC" panose="03050502040202030202" pitchFamily="66" charset="0"/>
                <a:ea typeface="+mn-ea"/>
                <a:cs typeface="+mn-cs"/>
              </a:rPr>
              <a:t>mümkün</a:t>
            </a:r>
            <a:r>
              <a:rPr kumimoji="0" lang="tr-TR" altLang="tr-TR" sz="1800" b="1" i="0" u="none" strike="noStrike" kern="1200" cap="none" spc="0" normalizeH="0" baseline="0" noProof="0" dirty="0">
                <a:ln>
                  <a:noFill/>
                </a:ln>
                <a:solidFill>
                  <a:srgbClr val="FF0000"/>
                </a:solidFill>
                <a:effectLst/>
                <a:uLnTx/>
                <a:uFillTx/>
                <a:latin typeface="Kristen ITC" panose="03050502040202030202" pitchFamily="66" charset="0"/>
                <a:ea typeface="+mn-ea"/>
                <a:cs typeface="+mn-cs"/>
              </a:rPr>
              <a:t>…</a:t>
            </a:r>
            <a:endParaRPr kumimoji="0" lang="tr-TR" altLang="tr-TR" sz="1800" b="1" i="0" u="none" strike="noStrike" kern="1200" cap="none" spc="0" normalizeH="0" baseline="0" noProof="0" dirty="0">
              <a:ln>
                <a:noFill/>
              </a:ln>
              <a:solidFill>
                <a:srgbClr val="FF0000"/>
              </a:solidFill>
              <a:effectLst/>
              <a:uLnTx/>
              <a:uFillTx/>
              <a:latin typeface="Kristen ITC" panose="03050502040202030202" pitchFamily="66" charset="0"/>
              <a:ea typeface="+mn-ea"/>
              <a:cs typeface="+mn-cs"/>
            </a:endParaRPr>
          </a:p>
        </p:txBody>
      </p:sp>
      <p:pic>
        <p:nvPicPr>
          <p:cNvPr id="61444" name="Resim 2"/>
          <p:cNvPicPr>
            <a:picLocks noChangeAspect="1"/>
          </p:cNvPicPr>
          <p:nvPr/>
        </p:nvPicPr>
        <p:blipFill>
          <a:blip r:embed="rId2"/>
          <a:stretch>
            <a:fillRect/>
          </a:stretch>
        </p:blipFill>
        <p:spPr>
          <a:xfrm>
            <a:off x="5723890" y="1842135"/>
            <a:ext cx="3373755" cy="3297555"/>
          </a:xfrm>
          <a:prstGeom prst="rect">
            <a:avLst/>
          </a:prstGeom>
          <a:noFill/>
          <a:ln w="9525">
            <a:noFill/>
          </a:ln>
        </p:spPr>
      </p:pic>
      <p:pic>
        <p:nvPicPr>
          <p:cNvPr id="58370" name="Picture 7"/>
          <p:cNvPicPr>
            <a:picLocks noChangeAspect="1"/>
          </p:cNvPicPr>
          <p:nvPr/>
        </p:nvPicPr>
        <p:blipFill>
          <a:blip r:embed="rId3"/>
          <a:stretch>
            <a:fillRect/>
          </a:stretch>
        </p:blipFill>
        <p:spPr>
          <a:xfrm>
            <a:off x="7411085" y="188595"/>
            <a:ext cx="1696720" cy="932815"/>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6" name="Başlık 1"/>
          <p:cNvSpPr>
            <a:spLocks noGrp="1"/>
          </p:cNvSpPr>
          <p:nvPr>
            <p:ph type="title" hasCustomPrompt="1"/>
          </p:nvPr>
        </p:nvSpPr>
        <p:spPr>
          <a:xfrm>
            <a:off x="2519363" y="273050"/>
            <a:ext cx="4038600" cy="890588"/>
          </a:xfrm>
        </p:spPr>
        <p:txBody>
          <a:bodyPr vert="horz" wrap="square" lIns="91440" tIns="45720" rIns="91440" bIns="45720" anchor="ctr" anchorCtr="0"/>
          <a:p>
            <a:r>
              <a:rPr lang="tr-TR" altLang="tr-TR" sz="2800" b="1" dirty="0"/>
              <a:t>Laboratuvar </a:t>
            </a:r>
            <a:endParaRPr lang="tr-TR" altLang="tr-TR" sz="2800" b="1" dirty="0"/>
          </a:p>
        </p:txBody>
      </p:sp>
      <p:sp>
        <p:nvSpPr>
          <p:cNvPr id="3" name="İçerik Yer Tutucusu 2"/>
          <p:cNvSpPr>
            <a:spLocks noGrp="1"/>
          </p:cNvSpPr>
          <p:nvPr>
            <p:ph sz="half" idx="1" hasCustomPrompt="1"/>
          </p:nvPr>
        </p:nvSpPr>
        <p:spPr>
          <a:xfrm>
            <a:off x="971550" y="1163638"/>
            <a:ext cx="4038600" cy="5367338"/>
          </a:xfrm>
        </p:spPr>
        <p:txBody>
          <a:bodyPr vert="horz" wrap="square" lIns="91440" tIns="45720" rIns="91440" bIns="45720" numCol="1" anchor="t" anchorCtr="0" compatLnSpc="1">
            <a:normAutofit fontScale="92500" lnSpcReduction="10000"/>
          </a:bodyPr>
          <a:lstStyle/>
          <a:p>
            <a:pPr marL="342900" marR="0" lvl="0" indent="-342900" algn="l" defTabSz="914400" rtl="0" eaLnBrk="0" fontAlgn="base" latinLnBrk="0" hangingPunct="0">
              <a:lnSpc>
                <a:spcPct val="170000"/>
              </a:lnSpc>
              <a:spcBef>
                <a:spcPts val="0"/>
              </a:spcBef>
              <a:spcAft>
                <a:spcPts val="0"/>
              </a:spcAft>
              <a:buClrTx/>
              <a:buSzTx/>
              <a:buFont typeface="Arial" panose="020B0604020202020204" pitchFamily="34" charset="0"/>
              <a:buChar char="•"/>
              <a:defRPr/>
            </a:pPr>
            <a:r>
              <a:rPr kumimoji="0" lang="tr-TR" sz="2200" b="0"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rPr>
              <a:t>Lökosit: 5120 </a:t>
            </a:r>
            <a:r>
              <a:rPr kumimoji="0" lang="tr-TR" sz="2200" b="0" i="0" u="none" strike="noStrike" kern="1200" cap="none" spc="0" normalizeH="0" baseline="0" noProof="0" dirty="0">
                <a:ln>
                  <a:noFill/>
                </a:ln>
                <a:solidFill>
                  <a:schemeClr val="tx1"/>
                </a:solidFill>
                <a:effectLst/>
                <a:uLnTx/>
                <a:uFillTx/>
                <a:latin typeface="+mn-lt"/>
                <a:ea typeface="+mn-ea"/>
                <a:cs typeface="+mn-cs"/>
              </a:rPr>
              <a:t>/mm</a:t>
            </a:r>
            <a:r>
              <a:rPr kumimoji="0" lang="tr-TR" sz="2200" b="0" i="0" u="none" strike="noStrike" kern="1200" cap="none" spc="0" normalizeH="0" baseline="30000" noProof="0" dirty="0">
                <a:ln>
                  <a:noFill/>
                </a:ln>
                <a:solidFill>
                  <a:schemeClr val="tx1"/>
                </a:solidFill>
                <a:effectLst/>
                <a:uLnTx/>
                <a:uFillTx/>
                <a:latin typeface="+mn-lt"/>
                <a:ea typeface="+mn-ea"/>
                <a:cs typeface="+mn-cs"/>
              </a:rPr>
              <a:t>3</a:t>
            </a:r>
            <a:endParaRPr kumimoji="0" lang="tr-TR" sz="2200" b="0"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endParaRPr>
          </a:p>
          <a:p>
            <a:pPr marL="342900" marR="0" lvl="0" indent="-342900" algn="l" defTabSz="914400" rtl="0" eaLnBrk="0" fontAlgn="base" latinLnBrk="0" hangingPunct="0">
              <a:lnSpc>
                <a:spcPct val="170000"/>
              </a:lnSpc>
              <a:spcBef>
                <a:spcPts val="0"/>
              </a:spcBef>
              <a:spcAft>
                <a:spcPts val="0"/>
              </a:spcAft>
              <a:buClrTx/>
              <a:buSzTx/>
              <a:buFont typeface="Arial" panose="020B0604020202020204" pitchFamily="34" charset="0"/>
              <a:buChar char="•"/>
              <a:defRPr/>
            </a:pPr>
            <a:r>
              <a:rPr kumimoji="0" lang="tr-TR" sz="2200" b="1" i="0" u="none" strike="noStrike" kern="1200" cap="none" spc="0" normalizeH="0" baseline="0" noProof="0" dirty="0" err="1">
                <a:ln>
                  <a:noFill/>
                </a:ln>
                <a:solidFill>
                  <a:schemeClr val="tx1"/>
                </a:solidFill>
                <a:effectLst/>
                <a:uLnTx/>
                <a:uFillTx/>
                <a:latin typeface="+mn-lt"/>
                <a:ea typeface="+mn-ea"/>
                <a:cs typeface="Times New Roman" panose="02020603050405020304" pitchFamily="18" charset="0"/>
              </a:rPr>
              <a:t>Hb</a:t>
            </a:r>
            <a:r>
              <a:rPr kumimoji="0" lang="tr-TR" sz="2200" b="1"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rPr>
              <a:t>: 10.6 g/</a:t>
            </a:r>
            <a:r>
              <a:rPr kumimoji="0" lang="tr-TR" sz="2200" b="1" i="0" u="none" strike="noStrike" kern="1200" cap="none" spc="0" normalizeH="0" baseline="0" noProof="0" dirty="0" err="1">
                <a:ln>
                  <a:noFill/>
                </a:ln>
                <a:solidFill>
                  <a:schemeClr val="tx1"/>
                </a:solidFill>
                <a:effectLst/>
                <a:uLnTx/>
                <a:uFillTx/>
                <a:latin typeface="+mn-lt"/>
                <a:ea typeface="+mn-ea"/>
                <a:cs typeface="Times New Roman" panose="02020603050405020304" pitchFamily="18" charset="0"/>
              </a:rPr>
              <a:t>dL</a:t>
            </a:r>
            <a:endParaRPr kumimoji="0" lang="tr-TR" sz="2200" b="1"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endParaRPr>
          </a:p>
          <a:p>
            <a:pPr marL="342900" marR="0" lvl="0" indent="-342900" algn="l" defTabSz="914400" rtl="0" eaLnBrk="0" fontAlgn="base" latinLnBrk="0" hangingPunct="0">
              <a:lnSpc>
                <a:spcPct val="170000"/>
              </a:lnSpc>
              <a:spcBef>
                <a:spcPts val="0"/>
              </a:spcBef>
              <a:spcAft>
                <a:spcPts val="0"/>
              </a:spcAft>
              <a:buClrTx/>
              <a:buSzTx/>
              <a:buFont typeface="Arial" panose="020B0604020202020204" pitchFamily="34" charset="0"/>
              <a:buChar char="•"/>
              <a:defRPr/>
            </a:pPr>
            <a:r>
              <a:rPr kumimoji="0" lang="tr-TR" sz="2200" b="1" i="0" u="none" strike="noStrike" kern="1200" cap="none" spc="0" normalizeH="0" baseline="0" noProof="0" dirty="0" err="1">
                <a:ln>
                  <a:noFill/>
                </a:ln>
                <a:solidFill>
                  <a:schemeClr val="tx1"/>
                </a:solidFill>
                <a:effectLst/>
                <a:uLnTx/>
                <a:uFillTx/>
                <a:latin typeface="+mn-lt"/>
                <a:ea typeface="+mn-ea"/>
                <a:cs typeface="Times New Roman" panose="02020603050405020304" pitchFamily="18" charset="0"/>
              </a:rPr>
              <a:t>Htc</a:t>
            </a:r>
            <a:r>
              <a:rPr kumimoji="0" lang="tr-TR" sz="2200" b="1"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rPr>
              <a:t>: %31.8</a:t>
            </a:r>
            <a:endParaRPr kumimoji="0" lang="tr-TR" sz="2200" b="1"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endParaRPr>
          </a:p>
          <a:p>
            <a:pPr marL="342900" marR="0" lvl="0" indent="-342900" algn="l" defTabSz="914400" rtl="0" eaLnBrk="1" fontAlgn="auto" latinLnBrk="0" hangingPunct="1">
              <a:lnSpc>
                <a:spcPct val="170000"/>
              </a:lnSpc>
              <a:spcBef>
                <a:spcPts val="0"/>
              </a:spcBef>
              <a:spcAft>
                <a:spcPts val="0"/>
              </a:spcAft>
              <a:buClrTx/>
              <a:buSzTx/>
              <a:buFont typeface="Arial" panose="020B0604020202020204" pitchFamily="34" charset="0"/>
              <a:buChar char="•"/>
              <a:defRPr/>
            </a:pPr>
            <a:r>
              <a:rPr kumimoji="0" lang="tr-TR" sz="2200" b="1"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rPr>
              <a:t>Trombosit: 131 000</a:t>
            </a:r>
            <a:r>
              <a:rPr kumimoji="0" lang="tr-TR" sz="2200" b="1" i="0" u="none" strike="noStrike" kern="0" cap="none" spc="0" normalizeH="0" baseline="0" noProof="0" dirty="0">
                <a:ln>
                  <a:noFill/>
                </a:ln>
                <a:solidFill>
                  <a:sysClr val="windowText" lastClr="000000"/>
                </a:solidFill>
                <a:effectLst/>
                <a:uLnTx/>
                <a:uFillTx/>
                <a:latin typeface="+mn-lt"/>
                <a:ea typeface="+mn-ea"/>
                <a:cs typeface="+mn-cs"/>
              </a:rPr>
              <a:t>/mm</a:t>
            </a:r>
            <a:r>
              <a:rPr kumimoji="0" lang="tr-TR" sz="2200" b="1" i="0" u="none" strike="noStrike" kern="0" cap="none" spc="0" normalizeH="0" baseline="30000" noProof="0" dirty="0">
                <a:ln>
                  <a:noFill/>
                </a:ln>
                <a:solidFill>
                  <a:sysClr val="windowText" lastClr="000000"/>
                </a:solidFill>
                <a:effectLst/>
                <a:uLnTx/>
                <a:uFillTx/>
                <a:latin typeface="+mn-lt"/>
                <a:ea typeface="+mn-ea"/>
                <a:cs typeface="+mn-cs"/>
              </a:rPr>
              <a:t>3</a:t>
            </a:r>
            <a:endParaRPr kumimoji="0" lang="tr-TR" sz="2200" b="1"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endParaRPr>
          </a:p>
          <a:p>
            <a:pPr marL="342900" marR="0" lvl="0" indent="-342900" algn="l" defTabSz="914400" rtl="0" eaLnBrk="0" fontAlgn="base" latinLnBrk="0" hangingPunct="0">
              <a:lnSpc>
                <a:spcPct val="170000"/>
              </a:lnSpc>
              <a:spcBef>
                <a:spcPts val="0"/>
              </a:spcBef>
              <a:spcAft>
                <a:spcPts val="0"/>
              </a:spcAft>
              <a:buClrTx/>
              <a:buSzTx/>
              <a:buFont typeface="Arial" panose="020B0604020202020204" pitchFamily="34" charset="0"/>
              <a:buChar char="•"/>
              <a:defRPr/>
            </a:pPr>
            <a:r>
              <a:rPr kumimoji="0" lang="tr-TR" sz="2200" b="0"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rPr>
              <a:t>T. pr otein:6. 41 g/</a:t>
            </a:r>
            <a:r>
              <a:rPr kumimoji="0" lang="tr-TR" sz="2200" b="0" i="0" u="none" strike="noStrike" kern="1200" cap="none" spc="0" normalizeH="0" baseline="0" noProof="0" dirty="0" err="1">
                <a:ln>
                  <a:noFill/>
                </a:ln>
                <a:solidFill>
                  <a:schemeClr val="tx1"/>
                </a:solidFill>
                <a:effectLst/>
                <a:uLnTx/>
                <a:uFillTx/>
                <a:latin typeface="+mn-lt"/>
                <a:ea typeface="+mn-ea"/>
                <a:cs typeface="Times New Roman" panose="02020603050405020304" pitchFamily="18" charset="0"/>
              </a:rPr>
              <a:t>dL</a:t>
            </a:r>
            <a:endParaRPr kumimoji="0" lang="tr-TR" sz="2200" b="0"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endParaRPr>
          </a:p>
          <a:p>
            <a:pPr marL="342900" marR="0" lvl="0" indent="-342900" algn="l" defTabSz="914400" rtl="0" eaLnBrk="0" fontAlgn="base" latinLnBrk="0" hangingPunct="0">
              <a:lnSpc>
                <a:spcPct val="170000"/>
              </a:lnSpc>
              <a:spcBef>
                <a:spcPts val="0"/>
              </a:spcBef>
              <a:spcAft>
                <a:spcPts val="0"/>
              </a:spcAft>
              <a:buClrTx/>
              <a:buSzTx/>
              <a:buFont typeface="Arial" panose="020B0604020202020204" pitchFamily="34" charset="0"/>
              <a:buChar char="•"/>
              <a:defRPr/>
            </a:pPr>
            <a:r>
              <a:rPr kumimoji="0" lang="tr-TR" sz="2200" b="0"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rPr>
              <a:t>Albumin: 3.56</a:t>
            </a:r>
            <a:endParaRPr kumimoji="0" lang="tr-TR" sz="2200" b="0"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endParaRPr>
          </a:p>
          <a:p>
            <a:pPr marL="342900" marR="0" lvl="0" indent="-342900" algn="l" defTabSz="914400" rtl="0" eaLnBrk="0" fontAlgn="base" latinLnBrk="0" hangingPunct="0">
              <a:lnSpc>
                <a:spcPct val="170000"/>
              </a:lnSpc>
              <a:spcBef>
                <a:spcPts val="0"/>
              </a:spcBef>
              <a:spcAft>
                <a:spcPts val="0"/>
              </a:spcAft>
              <a:buClrTx/>
              <a:buSzTx/>
              <a:buFont typeface="Arial" panose="020B0604020202020204" pitchFamily="34" charset="0"/>
              <a:buChar char="•"/>
              <a:defRPr/>
            </a:pPr>
            <a:r>
              <a:rPr kumimoji="0" lang="tr-TR" sz="2200" b="0"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rPr>
              <a:t>FT3: 2.86 </a:t>
            </a:r>
            <a:r>
              <a:rPr kumimoji="0" lang="tr-TR" sz="2200" b="0" i="0" u="none" strike="noStrike" kern="1200" cap="none" spc="0" normalizeH="0" baseline="0" noProof="0" dirty="0" err="1">
                <a:ln>
                  <a:noFill/>
                </a:ln>
                <a:solidFill>
                  <a:schemeClr val="tx1"/>
                </a:solidFill>
                <a:effectLst/>
                <a:uLnTx/>
                <a:uFillTx/>
                <a:latin typeface="+mn-lt"/>
                <a:ea typeface="+mn-ea"/>
                <a:cs typeface="Times New Roman" panose="02020603050405020304" pitchFamily="18" charset="0"/>
              </a:rPr>
              <a:t>ng</a:t>
            </a:r>
            <a:r>
              <a:rPr kumimoji="0" lang="tr-TR" sz="2200" b="0"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rPr>
              <a:t>/</a:t>
            </a:r>
            <a:r>
              <a:rPr kumimoji="0" lang="tr-TR" sz="2200" b="0" i="0" u="none" strike="noStrike" kern="1200" cap="none" spc="0" normalizeH="0" baseline="0" noProof="0" dirty="0" err="1">
                <a:ln>
                  <a:noFill/>
                </a:ln>
                <a:solidFill>
                  <a:schemeClr val="tx1"/>
                </a:solidFill>
                <a:effectLst/>
                <a:uLnTx/>
                <a:uFillTx/>
                <a:latin typeface="+mn-lt"/>
                <a:ea typeface="+mn-ea"/>
                <a:cs typeface="Times New Roman" panose="02020603050405020304" pitchFamily="18" charset="0"/>
              </a:rPr>
              <a:t>dL</a:t>
            </a:r>
            <a:endParaRPr kumimoji="0" lang="tr-TR" sz="2200" b="0"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endParaRPr>
          </a:p>
          <a:p>
            <a:pPr marL="342900" marR="0" lvl="0" indent="-342900" algn="l" defTabSz="914400" rtl="0" eaLnBrk="0" fontAlgn="base" latinLnBrk="0" hangingPunct="0">
              <a:lnSpc>
                <a:spcPct val="170000"/>
              </a:lnSpc>
              <a:spcBef>
                <a:spcPts val="0"/>
              </a:spcBef>
              <a:spcAft>
                <a:spcPts val="0"/>
              </a:spcAft>
              <a:buClrTx/>
              <a:buSzTx/>
              <a:buFont typeface="Arial" panose="020B0604020202020204" pitchFamily="34" charset="0"/>
              <a:buChar char="•"/>
              <a:defRPr/>
            </a:pPr>
            <a:r>
              <a:rPr kumimoji="0" lang="tr-TR" sz="2200" b="0"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rPr>
              <a:t>TSH: 2.35 </a:t>
            </a:r>
            <a:r>
              <a:rPr kumimoji="0" lang="tr-TR" sz="2200" b="0" i="0" u="none" strike="noStrike" kern="1200" cap="none" spc="0" normalizeH="0" baseline="0" noProof="0" dirty="0" err="1">
                <a:ln>
                  <a:noFill/>
                </a:ln>
                <a:solidFill>
                  <a:schemeClr val="tx1"/>
                </a:solidFill>
                <a:effectLst/>
                <a:uLnTx/>
                <a:uFillTx/>
                <a:latin typeface="+mn-lt"/>
                <a:ea typeface="+mn-ea"/>
                <a:cs typeface="Times New Roman" panose="02020603050405020304" pitchFamily="18" charset="0"/>
              </a:rPr>
              <a:t>uIU</a:t>
            </a:r>
            <a:r>
              <a:rPr kumimoji="0" lang="tr-TR" sz="2200" b="0"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rPr>
              <a:t>/</a:t>
            </a:r>
            <a:r>
              <a:rPr kumimoji="0" lang="tr-TR" sz="2200" b="0" i="0" u="none" strike="noStrike" kern="1200" cap="none" spc="0" normalizeH="0" baseline="0" noProof="0" dirty="0" err="1">
                <a:ln>
                  <a:noFill/>
                </a:ln>
                <a:solidFill>
                  <a:schemeClr val="tx1"/>
                </a:solidFill>
                <a:effectLst/>
                <a:uLnTx/>
                <a:uFillTx/>
                <a:latin typeface="+mn-lt"/>
                <a:ea typeface="+mn-ea"/>
                <a:cs typeface="Times New Roman" panose="02020603050405020304" pitchFamily="18" charset="0"/>
              </a:rPr>
              <a:t>mL</a:t>
            </a:r>
            <a:endParaRPr kumimoji="0" lang="tr-TR" sz="2200" b="0"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endParaRPr>
          </a:p>
          <a:p>
            <a:pPr marL="342900" marR="0" lvl="0" indent="-342900" algn="l" defTabSz="914400" rtl="0" eaLnBrk="0" fontAlgn="base" latinLnBrk="0" hangingPunct="0">
              <a:lnSpc>
                <a:spcPct val="170000"/>
              </a:lnSpc>
              <a:spcBef>
                <a:spcPts val="0"/>
              </a:spcBef>
              <a:spcAft>
                <a:spcPts val="0"/>
              </a:spcAft>
              <a:buClrTx/>
              <a:buSzTx/>
              <a:buFont typeface="Arial" panose="020B0604020202020204" pitchFamily="34" charset="0"/>
              <a:buChar char="•"/>
              <a:defRPr/>
            </a:pPr>
            <a:r>
              <a:rPr kumimoji="0" lang="tr-TR" sz="2200" b="1"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rPr>
              <a:t>BUN: 38,4 mg/</a:t>
            </a:r>
            <a:r>
              <a:rPr kumimoji="0" lang="tr-TR" sz="2200" b="1" i="0" u="none" strike="noStrike" kern="1200" cap="none" spc="0" normalizeH="0" baseline="0" noProof="0" dirty="0" err="1">
                <a:ln>
                  <a:noFill/>
                </a:ln>
                <a:solidFill>
                  <a:schemeClr val="tx1"/>
                </a:solidFill>
                <a:effectLst/>
                <a:uLnTx/>
                <a:uFillTx/>
                <a:latin typeface="+mn-lt"/>
                <a:ea typeface="+mn-ea"/>
                <a:cs typeface="Times New Roman" panose="02020603050405020304" pitchFamily="18" charset="0"/>
              </a:rPr>
              <a:t>dL</a:t>
            </a:r>
            <a:endParaRPr kumimoji="0" lang="tr-TR" sz="2200" b="1"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endParaRPr>
          </a:p>
          <a:p>
            <a:pPr marL="342900" marR="0" lvl="0" indent="-342900" algn="l" defTabSz="914400" rtl="0" eaLnBrk="0" fontAlgn="base" latinLnBrk="0" hangingPunct="0">
              <a:lnSpc>
                <a:spcPct val="170000"/>
              </a:lnSpc>
              <a:spcBef>
                <a:spcPts val="0"/>
              </a:spcBef>
              <a:spcAft>
                <a:spcPts val="0"/>
              </a:spcAft>
              <a:buClrTx/>
              <a:buSzTx/>
              <a:buFont typeface="Arial" panose="020B0604020202020204" pitchFamily="34" charset="0"/>
              <a:buChar char="•"/>
              <a:defRPr/>
            </a:pPr>
            <a:r>
              <a:rPr kumimoji="0" lang="tr-TR" sz="2200" b="1" i="0" u="none" strike="noStrike" kern="1200" cap="none" spc="0" normalizeH="0" baseline="0" noProof="0" dirty="0" err="1">
                <a:ln>
                  <a:noFill/>
                </a:ln>
                <a:solidFill>
                  <a:schemeClr val="tx1"/>
                </a:solidFill>
                <a:effectLst/>
                <a:uLnTx/>
                <a:uFillTx/>
                <a:latin typeface="+mn-lt"/>
                <a:ea typeface="+mn-ea"/>
                <a:cs typeface="Times New Roman" panose="02020603050405020304" pitchFamily="18" charset="0"/>
              </a:rPr>
              <a:t>Kreatinin</a:t>
            </a:r>
            <a:r>
              <a:rPr kumimoji="0" lang="tr-TR" sz="2200" b="1"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rPr>
              <a:t>: 1.78 mg/</a:t>
            </a:r>
            <a:r>
              <a:rPr kumimoji="0" lang="tr-TR" sz="2200" b="1" i="0" u="none" strike="noStrike" kern="1200" cap="none" spc="0" normalizeH="0" baseline="0" noProof="0" dirty="0" err="1">
                <a:ln>
                  <a:noFill/>
                </a:ln>
                <a:solidFill>
                  <a:schemeClr val="tx1"/>
                </a:solidFill>
                <a:effectLst/>
                <a:uLnTx/>
                <a:uFillTx/>
                <a:latin typeface="+mn-lt"/>
                <a:ea typeface="+mn-ea"/>
                <a:cs typeface="Times New Roman" panose="02020603050405020304" pitchFamily="18" charset="0"/>
              </a:rPr>
              <a:t>dL</a:t>
            </a:r>
            <a:endParaRPr kumimoji="0" lang="tr-TR" sz="2200" b="1"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endParaRP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defRPr/>
            </a:pPr>
            <a:endParaRPr kumimoji="0" lang="tr-TR"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defRPr/>
            </a:pPr>
            <a:endParaRPr kumimoji="0" lang="tr-TR"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defRPr/>
            </a:pPr>
            <a:endParaRPr kumimoji="0" lang="tr-TR"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4" name="İçerik Yer Tutucusu 3"/>
          <p:cNvSpPr>
            <a:spLocks noGrp="1"/>
          </p:cNvSpPr>
          <p:nvPr>
            <p:ph sz="half" idx="2" hasCustomPrompt="1"/>
          </p:nvPr>
        </p:nvSpPr>
        <p:spPr>
          <a:xfrm>
            <a:off x="5219700" y="1165225"/>
            <a:ext cx="3163888" cy="4525963"/>
          </a:xfrm>
        </p:spPr>
        <p:txBody>
          <a:bodyPr vert="horz" wrap="square" lIns="91440" tIns="45720" rIns="91440" bIns="45720" numCol="1" anchor="t" anchorCtr="0" compatLnSpc="1"/>
          <a:p>
            <a:pPr fontAlgn="t">
              <a:lnSpc>
                <a:spcPct val="160000"/>
              </a:lnSpc>
              <a:spcBef>
                <a:spcPct val="0"/>
              </a:spcBef>
              <a:buClrTx/>
              <a:buSzTx/>
            </a:pPr>
            <a:r>
              <a:rPr sz="2000" b="1" kern="1200" dirty="0">
                <a:latin typeface="+mn-lt"/>
                <a:ea typeface="+mn-ea"/>
                <a:cs typeface="Times New Roman" panose="02020603050405020304" pitchFamily="18" charset="0"/>
              </a:rPr>
              <a:t>AST: 169 U/L</a:t>
            </a:r>
            <a:endParaRPr sz="2000" b="1" kern="1200" dirty="0">
              <a:latin typeface="+mn-lt"/>
              <a:ea typeface="+mn-ea"/>
              <a:cs typeface="Times New Roman" panose="02020603050405020304" pitchFamily="18" charset="0"/>
            </a:endParaRPr>
          </a:p>
          <a:p>
            <a:pPr fontAlgn="t">
              <a:lnSpc>
                <a:spcPct val="160000"/>
              </a:lnSpc>
              <a:spcBef>
                <a:spcPct val="0"/>
              </a:spcBef>
              <a:buClrTx/>
              <a:buSzTx/>
            </a:pPr>
            <a:r>
              <a:rPr sz="2000" b="1" kern="1200" dirty="0">
                <a:latin typeface="+mn-lt"/>
                <a:ea typeface="+mn-ea"/>
                <a:cs typeface="Times New Roman" panose="02020603050405020304" pitchFamily="18" charset="0"/>
              </a:rPr>
              <a:t>ALT: 286 U/L</a:t>
            </a:r>
            <a:endParaRPr sz="2000" b="1" kern="1200" dirty="0">
              <a:latin typeface="+mn-lt"/>
              <a:ea typeface="+mn-ea"/>
              <a:cs typeface="Times New Roman" panose="02020603050405020304" pitchFamily="18" charset="0"/>
            </a:endParaRPr>
          </a:p>
          <a:p>
            <a:pPr fontAlgn="t">
              <a:lnSpc>
                <a:spcPct val="160000"/>
              </a:lnSpc>
              <a:spcBef>
                <a:spcPct val="0"/>
              </a:spcBef>
              <a:buClrTx/>
              <a:buSzTx/>
            </a:pPr>
            <a:r>
              <a:rPr sz="2000" kern="1200" dirty="0">
                <a:latin typeface="+mn-lt"/>
                <a:ea typeface="+mn-ea"/>
                <a:cs typeface="Times New Roman" panose="02020603050405020304" pitchFamily="18" charset="0"/>
              </a:rPr>
              <a:t>GGT</a:t>
            </a:r>
            <a:r>
              <a:rPr sz="2000" b="1" kern="1200" dirty="0">
                <a:latin typeface="+mn-lt"/>
                <a:ea typeface="+mn-ea"/>
                <a:cs typeface="Times New Roman" panose="02020603050405020304" pitchFamily="18" charset="0"/>
              </a:rPr>
              <a:t>: 294 U/L</a:t>
            </a:r>
            <a:endParaRPr sz="2000" b="1" kern="1200" dirty="0">
              <a:latin typeface="+mn-lt"/>
              <a:ea typeface="+mn-ea"/>
              <a:cs typeface="Times New Roman" panose="02020603050405020304" pitchFamily="18" charset="0"/>
            </a:endParaRPr>
          </a:p>
          <a:p>
            <a:pPr fontAlgn="t">
              <a:lnSpc>
                <a:spcPct val="160000"/>
              </a:lnSpc>
              <a:spcBef>
                <a:spcPct val="0"/>
              </a:spcBef>
              <a:buClrTx/>
              <a:buSzTx/>
            </a:pPr>
            <a:r>
              <a:rPr sz="2000" b="1" kern="1200" dirty="0">
                <a:latin typeface="+mn-lt"/>
                <a:ea typeface="+mn-ea"/>
                <a:cs typeface="Times New Roman" panose="02020603050405020304" pitchFamily="18" charset="0"/>
              </a:rPr>
              <a:t>LDH: 221 U/L</a:t>
            </a:r>
            <a:endParaRPr sz="2000" b="1" kern="1200" dirty="0">
              <a:latin typeface="+mn-lt"/>
              <a:ea typeface="+mn-ea"/>
              <a:cs typeface="Times New Roman" panose="02020603050405020304" pitchFamily="18" charset="0"/>
            </a:endParaRPr>
          </a:p>
          <a:p>
            <a:pPr fontAlgn="t">
              <a:lnSpc>
                <a:spcPct val="160000"/>
              </a:lnSpc>
              <a:spcBef>
                <a:spcPct val="0"/>
              </a:spcBef>
              <a:buClrTx/>
              <a:buSzTx/>
            </a:pPr>
            <a:r>
              <a:rPr sz="2000" b="1" kern="1200" dirty="0">
                <a:latin typeface="+mn-lt"/>
                <a:ea typeface="+mn-ea"/>
                <a:cs typeface="Times New Roman" panose="02020603050405020304" pitchFamily="18" charset="0"/>
              </a:rPr>
              <a:t>ALP: 108 U/L</a:t>
            </a:r>
            <a:endParaRPr sz="2000" b="1" kern="1200" dirty="0">
              <a:latin typeface="+mn-lt"/>
              <a:ea typeface="+mn-ea"/>
              <a:cs typeface="Times New Roman" panose="02020603050405020304" pitchFamily="18" charset="0"/>
            </a:endParaRPr>
          </a:p>
          <a:p>
            <a:pPr fontAlgn="t">
              <a:lnSpc>
                <a:spcPct val="160000"/>
              </a:lnSpc>
              <a:spcBef>
                <a:spcPct val="0"/>
              </a:spcBef>
              <a:buClrTx/>
              <a:buSzTx/>
            </a:pPr>
            <a:r>
              <a:rPr sz="2000" kern="1200" dirty="0">
                <a:latin typeface="+mn-lt"/>
                <a:ea typeface="+mn-ea"/>
                <a:cs typeface="Times New Roman" panose="02020603050405020304" pitchFamily="18" charset="0"/>
              </a:rPr>
              <a:t>T.bil: 0.47 mg/dL</a:t>
            </a:r>
            <a:endParaRPr sz="2000" kern="1200" dirty="0">
              <a:latin typeface="+mn-lt"/>
              <a:ea typeface="+mn-ea"/>
              <a:cs typeface="Times New Roman" panose="02020603050405020304" pitchFamily="18" charset="0"/>
            </a:endParaRPr>
          </a:p>
          <a:p>
            <a:pPr fontAlgn="t">
              <a:lnSpc>
                <a:spcPct val="160000"/>
              </a:lnSpc>
              <a:spcBef>
                <a:spcPct val="0"/>
              </a:spcBef>
              <a:buClrTx/>
              <a:buSzTx/>
            </a:pPr>
            <a:r>
              <a:rPr sz="2000" kern="1200" dirty="0">
                <a:latin typeface="+mn-lt"/>
                <a:ea typeface="+mn-ea"/>
                <a:cs typeface="Times New Roman" panose="02020603050405020304" pitchFamily="18" charset="0"/>
              </a:rPr>
              <a:t>D.Bil: 0.28 mg/dL </a:t>
            </a:r>
            <a:endParaRPr sz="2000" kern="1200" dirty="0">
              <a:latin typeface="+mn-lt"/>
              <a:ea typeface="+mn-ea"/>
              <a:cs typeface="Times New Roman" panose="02020603050405020304" pitchFamily="18" charset="0"/>
            </a:endParaRPr>
          </a:p>
          <a:p>
            <a:pPr fontAlgn="t">
              <a:lnSpc>
                <a:spcPct val="160000"/>
              </a:lnSpc>
              <a:spcBef>
                <a:spcPct val="0"/>
              </a:spcBef>
              <a:buClrTx/>
              <a:buSzTx/>
            </a:pPr>
            <a:r>
              <a:rPr sz="2000" kern="1200" dirty="0">
                <a:latin typeface="+mn-lt"/>
                <a:ea typeface="+mn-ea"/>
                <a:cs typeface="Times New Roman" panose="02020603050405020304" pitchFamily="18" charset="0"/>
              </a:rPr>
              <a:t>INR: 1.08</a:t>
            </a:r>
            <a:endParaRPr sz="2000" kern="1200" dirty="0">
              <a:latin typeface="+mn-lt"/>
              <a:ea typeface="+mn-ea"/>
              <a:cs typeface="Times New Roman" panose="02020603050405020304" pitchFamily="18" charset="0"/>
            </a:endParaRPr>
          </a:p>
          <a:p>
            <a:pPr fontAlgn="t">
              <a:lnSpc>
                <a:spcPct val="160000"/>
              </a:lnSpc>
              <a:spcBef>
                <a:spcPct val="0"/>
              </a:spcBef>
              <a:buClrTx/>
              <a:buSzTx/>
            </a:pPr>
            <a:r>
              <a:rPr sz="2000" kern="1200" dirty="0">
                <a:latin typeface="+mn-lt"/>
                <a:ea typeface="+mn-ea"/>
                <a:cs typeface="Times New Roman" panose="02020603050405020304" pitchFamily="18" charset="0"/>
              </a:rPr>
              <a:t>P.zamanı: 12.7 sn</a:t>
            </a:r>
            <a:endParaRPr sz="2000" kern="1200" dirty="0">
              <a:latin typeface="+mn-lt"/>
              <a:ea typeface="+mn-ea"/>
              <a:cs typeface="Times New Roman" panose="02020603050405020304" pitchFamily="18" charset="0"/>
            </a:endParaRPr>
          </a:p>
          <a:p>
            <a:pPr fontAlgn="t">
              <a:lnSpc>
                <a:spcPct val="160000"/>
              </a:lnSpc>
              <a:spcBef>
                <a:spcPct val="0"/>
              </a:spcBef>
              <a:buClrTx/>
              <a:buSzTx/>
            </a:pPr>
            <a:endParaRPr sz="2000" kern="1200" dirty="0">
              <a:latin typeface="+mn-lt"/>
              <a:ea typeface="+mn-ea"/>
              <a:cs typeface="Times New Roman" panose="02020603050405020304" pitchFamily="18" charset="0"/>
            </a:endParaRPr>
          </a:p>
          <a:p>
            <a:pPr>
              <a:lnSpc>
                <a:spcPct val="90000"/>
              </a:lnSpc>
              <a:buClrTx/>
              <a:buSzTx/>
            </a:pPr>
            <a:endParaRPr sz="2000" kern="1200" dirty="0">
              <a:latin typeface="Times New Roman" panose="02020603050405020304" pitchFamily="18" charset="0"/>
              <a:ea typeface="Times New Roman" panose="02020603050405020304" pitchFamily="18" charset="0"/>
              <a:cs typeface="+mn-cs"/>
            </a:endParaRPr>
          </a:p>
        </p:txBody>
      </p:sp>
      <p:sp>
        <p:nvSpPr>
          <p:cNvPr id="5" name="Dikdörtgen 4"/>
          <p:cNvSpPr/>
          <p:nvPr/>
        </p:nvSpPr>
        <p:spPr>
          <a:xfrm>
            <a:off x="2636838" y="3386138"/>
            <a:ext cx="3805238" cy="461963"/>
          </a:xfrm>
          <a:custGeom>
            <a:avLst/>
            <a:gdLst>
              <a:gd name="connsiteX0" fmla="*/ 0 w 3805401"/>
              <a:gd name="connsiteY0" fmla="*/ 0 h 461665"/>
              <a:gd name="connsiteX1" fmla="*/ 543629 w 3805401"/>
              <a:gd name="connsiteY1" fmla="*/ 0 h 461665"/>
              <a:gd name="connsiteX2" fmla="*/ 1163365 w 3805401"/>
              <a:gd name="connsiteY2" fmla="*/ 0 h 461665"/>
              <a:gd name="connsiteX3" fmla="*/ 1668940 w 3805401"/>
              <a:gd name="connsiteY3" fmla="*/ 0 h 461665"/>
              <a:gd name="connsiteX4" fmla="*/ 2250623 w 3805401"/>
              <a:gd name="connsiteY4" fmla="*/ 0 h 461665"/>
              <a:gd name="connsiteX5" fmla="*/ 2756198 w 3805401"/>
              <a:gd name="connsiteY5" fmla="*/ 0 h 461665"/>
              <a:gd name="connsiteX6" fmla="*/ 3223718 w 3805401"/>
              <a:gd name="connsiteY6" fmla="*/ 0 h 461665"/>
              <a:gd name="connsiteX7" fmla="*/ 3805401 w 3805401"/>
              <a:gd name="connsiteY7" fmla="*/ 0 h 461665"/>
              <a:gd name="connsiteX8" fmla="*/ 3805401 w 3805401"/>
              <a:gd name="connsiteY8" fmla="*/ 461665 h 461665"/>
              <a:gd name="connsiteX9" fmla="*/ 3299826 w 3805401"/>
              <a:gd name="connsiteY9" fmla="*/ 461665 h 461665"/>
              <a:gd name="connsiteX10" fmla="*/ 2680090 w 3805401"/>
              <a:gd name="connsiteY10" fmla="*/ 461665 h 461665"/>
              <a:gd name="connsiteX11" fmla="*/ 2136461 w 3805401"/>
              <a:gd name="connsiteY11" fmla="*/ 461665 h 461665"/>
              <a:gd name="connsiteX12" fmla="*/ 1706994 w 3805401"/>
              <a:gd name="connsiteY12" fmla="*/ 461665 h 461665"/>
              <a:gd name="connsiteX13" fmla="*/ 1277527 w 3805401"/>
              <a:gd name="connsiteY13" fmla="*/ 461665 h 461665"/>
              <a:gd name="connsiteX14" fmla="*/ 771953 w 3805401"/>
              <a:gd name="connsiteY14" fmla="*/ 461665 h 461665"/>
              <a:gd name="connsiteX15" fmla="*/ 0 w 3805401"/>
              <a:gd name="connsiteY15" fmla="*/ 461665 h 461665"/>
              <a:gd name="connsiteX16" fmla="*/ 0 w 3805401"/>
              <a:gd name="connsiteY16"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05401" h="461665" fill="none" extrusionOk="0">
                <a:moveTo>
                  <a:pt x="0" y="0"/>
                </a:moveTo>
                <a:cubicBezTo>
                  <a:pt x="218614" y="-3695"/>
                  <a:pt x="295821" y="43849"/>
                  <a:pt x="543629" y="0"/>
                </a:cubicBezTo>
                <a:cubicBezTo>
                  <a:pt x="791437" y="-43849"/>
                  <a:pt x="897824" y="24142"/>
                  <a:pt x="1163365" y="0"/>
                </a:cubicBezTo>
                <a:cubicBezTo>
                  <a:pt x="1428906" y="-24142"/>
                  <a:pt x="1510283" y="52040"/>
                  <a:pt x="1668940" y="0"/>
                </a:cubicBezTo>
                <a:cubicBezTo>
                  <a:pt x="1827597" y="-52040"/>
                  <a:pt x="1967048" y="66313"/>
                  <a:pt x="2250623" y="0"/>
                </a:cubicBezTo>
                <a:cubicBezTo>
                  <a:pt x="2534198" y="-66313"/>
                  <a:pt x="2592704" y="38995"/>
                  <a:pt x="2756198" y="0"/>
                </a:cubicBezTo>
                <a:cubicBezTo>
                  <a:pt x="2919692" y="-38995"/>
                  <a:pt x="3065292" y="21222"/>
                  <a:pt x="3223718" y="0"/>
                </a:cubicBezTo>
                <a:cubicBezTo>
                  <a:pt x="3382144" y="-21222"/>
                  <a:pt x="3641911" y="4482"/>
                  <a:pt x="3805401" y="0"/>
                </a:cubicBezTo>
                <a:cubicBezTo>
                  <a:pt x="3827743" y="155196"/>
                  <a:pt x="3751351" y="267267"/>
                  <a:pt x="3805401" y="461665"/>
                </a:cubicBezTo>
                <a:cubicBezTo>
                  <a:pt x="3568952" y="496875"/>
                  <a:pt x="3520668" y="450485"/>
                  <a:pt x="3299826" y="461665"/>
                </a:cubicBezTo>
                <a:cubicBezTo>
                  <a:pt x="3078984" y="472845"/>
                  <a:pt x="2823178" y="446576"/>
                  <a:pt x="2680090" y="461665"/>
                </a:cubicBezTo>
                <a:cubicBezTo>
                  <a:pt x="2537002" y="476754"/>
                  <a:pt x="2267699" y="453725"/>
                  <a:pt x="2136461" y="461665"/>
                </a:cubicBezTo>
                <a:cubicBezTo>
                  <a:pt x="2005223" y="469605"/>
                  <a:pt x="1915676" y="432706"/>
                  <a:pt x="1706994" y="461665"/>
                </a:cubicBezTo>
                <a:cubicBezTo>
                  <a:pt x="1498312" y="490624"/>
                  <a:pt x="1421470" y="457798"/>
                  <a:pt x="1277527" y="461665"/>
                </a:cubicBezTo>
                <a:cubicBezTo>
                  <a:pt x="1133584" y="465532"/>
                  <a:pt x="879206" y="403236"/>
                  <a:pt x="771953" y="461665"/>
                </a:cubicBezTo>
                <a:cubicBezTo>
                  <a:pt x="664700" y="520094"/>
                  <a:pt x="292369" y="422611"/>
                  <a:pt x="0" y="461665"/>
                </a:cubicBezTo>
                <a:cubicBezTo>
                  <a:pt x="-52206" y="309657"/>
                  <a:pt x="11763" y="141233"/>
                  <a:pt x="0" y="0"/>
                </a:cubicBezTo>
                <a:close/>
              </a:path>
              <a:path w="3805401" h="461665" stroke="0" extrusionOk="0">
                <a:moveTo>
                  <a:pt x="0" y="0"/>
                </a:moveTo>
                <a:cubicBezTo>
                  <a:pt x="196102" y="-36805"/>
                  <a:pt x="304088" y="5353"/>
                  <a:pt x="467521" y="0"/>
                </a:cubicBezTo>
                <a:cubicBezTo>
                  <a:pt x="630954" y="-5353"/>
                  <a:pt x="880307" y="39039"/>
                  <a:pt x="1087257" y="0"/>
                </a:cubicBezTo>
                <a:cubicBezTo>
                  <a:pt x="1294207" y="-39039"/>
                  <a:pt x="1518049" y="13544"/>
                  <a:pt x="1706994" y="0"/>
                </a:cubicBezTo>
                <a:cubicBezTo>
                  <a:pt x="1895939" y="-13544"/>
                  <a:pt x="2021777" y="1937"/>
                  <a:pt x="2326731" y="0"/>
                </a:cubicBezTo>
                <a:cubicBezTo>
                  <a:pt x="2631685" y="-1937"/>
                  <a:pt x="2695043" y="43288"/>
                  <a:pt x="2946468" y="0"/>
                </a:cubicBezTo>
                <a:cubicBezTo>
                  <a:pt x="3197893" y="-43288"/>
                  <a:pt x="3533692" y="75372"/>
                  <a:pt x="3805401" y="0"/>
                </a:cubicBezTo>
                <a:cubicBezTo>
                  <a:pt x="3852604" y="210620"/>
                  <a:pt x="3791505" y="321989"/>
                  <a:pt x="3805401" y="461665"/>
                </a:cubicBezTo>
                <a:cubicBezTo>
                  <a:pt x="3599298" y="525534"/>
                  <a:pt x="3354611" y="421143"/>
                  <a:pt x="3223718" y="461665"/>
                </a:cubicBezTo>
                <a:cubicBezTo>
                  <a:pt x="3092825" y="502187"/>
                  <a:pt x="2945673" y="410743"/>
                  <a:pt x="2756198" y="461665"/>
                </a:cubicBezTo>
                <a:cubicBezTo>
                  <a:pt x="2566723" y="512587"/>
                  <a:pt x="2369798" y="453877"/>
                  <a:pt x="2212569" y="461665"/>
                </a:cubicBezTo>
                <a:cubicBezTo>
                  <a:pt x="2055340" y="469453"/>
                  <a:pt x="1872193" y="445738"/>
                  <a:pt x="1783102" y="461665"/>
                </a:cubicBezTo>
                <a:cubicBezTo>
                  <a:pt x="1694011" y="477592"/>
                  <a:pt x="1398363" y="403727"/>
                  <a:pt x="1239473" y="461665"/>
                </a:cubicBezTo>
                <a:cubicBezTo>
                  <a:pt x="1080583" y="519603"/>
                  <a:pt x="904518" y="461178"/>
                  <a:pt x="771953" y="461665"/>
                </a:cubicBezTo>
                <a:cubicBezTo>
                  <a:pt x="639388" y="462152"/>
                  <a:pt x="179472" y="424250"/>
                  <a:pt x="0" y="461665"/>
                </a:cubicBezTo>
                <a:cubicBezTo>
                  <a:pt x="-36029" y="303454"/>
                  <a:pt x="31828" y="230248"/>
                  <a:pt x="0" y="0"/>
                </a:cubicBezTo>
                <a:close/>
              </a:path>
            </a:pathLst>
          </a:custGeom>
          <a:solidFill>
            <a:srgbClr val="CCFF33"/>
          </a:solidFill>
          <a:ln w="38100">
            <a:solidFill>
              <a:srgbClr val="F74717"/>
            </a:solidFill>
          </a:ln>
        </p:spPr>
        <p:txBody>
          <a:bodyPr wrap="none">
            <a:spAutoFit/>
          </a:bodyPr>
          <a:lstStyle/>
          <a:p>
            <a:pPr marL="0" marR="0" lvl="0" indent="0" algn="l" defTabSz="914400" rtl="0" eaLnBrk="0" fontAlgn="t" latinLnBrk="0" hangingPunct="0">
              <a:lnSpc>
                <a:spcPct val="100000"/>
              </a:lnSpc>
              <a:spcBef>
                <a:spcPct val="0"/>
              </a:spcBef>
              <a:spcAft>
                <a:spcPct val="0"/>
              </a:spcAft>
              <a:buClrTx/>
              <a:buSzTx/>
              <a:buFontTx/>
              <a:buNone/>
              <a:defRPr/>
            </a:pPr>
            <a:r>
              <a:rPr kumimoji="0" lang="tr-TR" sz="2400" b="1"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rPr>
              <a:t>HBV DNA: 52.917.681 IU/</a:t>
            </a:r>
            <a:r>
              <a:rPr kumimoji="0" lang="tr-TR" sz="2400" b="1" i="0" u="none" strike="noStrike" kern="1200" cap="none" spc="0" normalizeH="0" baseline="0" noProof="0" dirty="0" err="1">
                <a:ln>
                  <a:noFill/>
                </a:ln>
                <a:solidFill>
                  <a:schemeClr val="tx1"/>
                </a:solidFill>
                <a:effectLst/>
                <a:uLnTx/>
                <a:uFillTx/>
                <a:latin typeface="+mn-lt"/>
                <a:ea typeface="+mn-ea"/>
                <a:cs typeface="Times New Roman" panose="02020603050405020304" pitchFamily="18" charset="0"/>
              </a:rPr>
              <a:t>mL</a:t>
            </a:r>
            <a:endParaRPr kumimoji="0" lang="tr-TR" sz="2400" b="1" i="0" u="none" strike="noStrike" kern="1200" cap="none" spc="0" normalizeH="0" baseline="0" noProof="0" dirty="0">
              <a:ln>
                <a:noFill/>
              </a:ln>
              <a:solidFill>
                <a:schemeClr val="tx1"/>
              </a:solidFill>
              <a:effectLst/>
              <a:uLnTx/>
              <a:uFillTx/>
              <a:latin typeface="+mn-lt"/>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50" name="Başlık 1"/>
          <p:cNvSpPr>
            <a:spLocks noGrp="1"/>
          </p:cNvSpPr>
          <p:nvPr>
            <p:ph type="title" hasCustomPrompt="1"/>
          </p:nvPr>
        </p:nvSpPr>
        <p:spPr>
          <a:xfrm>
            <a:off x="457200" y="487363"/>
            <a:ext cx="4264025" cy="765175"/>
          </a:xfrm>
        </p:spPr>
        <p:txBody>
          <a:bodyPr vert="horz" wrap="square" lIns="91440" tIns="45720" rIns="91440" bIns="45720" anchor="ctr" anchorCtr="0"/>
          <a:p>
            <a:r>
              <a:rPr lang="tr-TR" altLang="tr-TR" sz="2800" b="1" dirty="0"/>
              <a:t>Olgu izlem</a:t>
            </a:r>
            <a:endParaRPr lang="tr-TR" altLang="tr-TR" sz="2800" b="1" dirty="0"/>
          </a:p>
        </p:txBody>
      </p:sp>
      <p:sp>
        <p:nvSpPr>
          <p:cNvPr id="3" name="İçerik Yer Tutucusu 2"/>
          <p:cNvSpPr>
            <a:spLocks noGrp="1"/>
          </p:cNvSpPr>
          <p:nvPr>
            <p:ph idx="1" hasCustomPrompt="1"/>
          </p:nvPr>
        </p:nvSpPr>
        <p:spPr>
          <a:xfrm>
            <a:off x="611188" y="1484630"/>
            <a:ext cx="8229600" cy="4525963"/>
          </a:xfrm>
        </p:spPr>
        <p:txBody>
          <a:bodyPr vert="horz" wrap="square" lIns="91440" tIns="45720" rIns="91440" bIns="45720" numCol="1" anchor="t" anchorCtr="0" compatLnSpc="1">
            <a:normAutofit/>
          </a:body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50000"/>
              </a:lnSpc>
              <a:spcBef>
                <a:spcPts val="0"/>
              </a:spcBef>
              <a:spcAft>
                <a:spcPct val="0"/>
              </a:spcAft>
              <a:buClrTx/>
              <a:buSzTx/>
              <a:buFont typeface="Arial" panose="020B0604020202020204" pitchFamily="34" charset="0"/>
              <a:buChar char="•"/>
              <a:defRPr/>
            </a:pPr>
            <a:r>
              <a:rPr kumimoji="0" lang="tr-TR" sz="2400" b="0" i="0" u="none" strike="noStrike" kern="1200" cap="none" spc="0" normalizeH="0" baseline="0" noProof="0" dirty="0" err="1">
                <a:ln>
                  <a:noFill/>
                </a:ln>
                <a:solidFill>
                  <a:schemeClr val="tx1"/>
                </a:solidFill>
                <a:effectLst/>
                <a:uLnTx/>
                <a:uFillTx/>
                <a:latin typeface="+mn-lt"/>
                <a:ea typeface="+mn-ea"/>
                <a:cs typeface="+mn-cs"/>
              </a:rPr>
              <a:t>HBs</a:t>
            </a:r>
            <a:r>
              <a:rPr kumimoji="0" lang="tr-TR" sz="2400" b="0" i="0" u="none" strike="noStrike" kern="1200" cap="none" spc="0" normalizeH="0" baseline="0" noProof="0" dirty="0">
                <a:ln>
                  <a:noFill/>
                </a:ln>
                <a:solidFill>
                  <a:schemeClr val="tx1"/>
                </a:solidFill>
                <a:effectLst/>
                <a:uLnTx/>
                <a:uFillTx/>
                <a:latin typeface="+mn-lt"/>
                <a:ea typeface="+mn-ea"/>
                <a:cs typeface="+mn-cs"/>
              </a:rPr>
              <a:t> </a:t>
            </a:r>
            <a:r>
              <a:rPr kumimoji="0" lang="tr-TR" sz="2400" b="0" i="0" u="none" strike="noStrike" kern="1200" cap="none" spc="0" normalizeH="0" baseline="0" noProof="0" dirty="0" err="1">
                <a:ln>
                  <a:noFill/>
                </a:ln>
                <a:solidFill>
                  <a:schemeClr val="tx1"/>
                </a:solidFill>
                <a:effectLst/>
                <a:uLnTx/>
                <a:uFillTx/>
                <a:latin typeface="+mn-lt"/>
                <a:ea typeface="+mn-ea"/>
                <a:cs typeface="+mn-cs"/>
              </a:rPr>
              <a:t>Ag</a:t>
            </a:r>
            <a:r>
              <a:rPr kumimoji="0" lang="tr-TR" sz="2400" b="0" i="0" u="none" strike="noStrike" kern="1200" cap="none" spc="0" normalizeH="0" baseline="0" noProof="0" dirty="0">
                <a:ln>
                  <a:noFill/>
                </a:ln>
                <a:solidFill>
                  <a:schemeClr val="tx1"/>
                </a:solidFill>
                <a:effectLst/>
                <a:uLnTx/>
                <a:uFillTx/>
                <a:latin typeface="+mn-lt"/>
                <a:ea typeface="+mn-ea"/>
                <a:cs typeface="+mn-cs"/>
              </a:rPr>
              <a:t> </a:t>
            </a:r>
            <a:r>
              <a:rPr kumimoji="0" lang="tr-TR" sz="2400" b="1" i="0" u="none" strike="noStrike" kern="1200" cap="none" spc="0" normalizeH="0" baseline="0" noProof="0" dirty="0">
                <a:ln>
                  <a:noFill/>
                </a:ln>
                <a:solidFill>
                  <a:schemeClr val="tx1"/>
                </a:solidFill>
                <a:effectLst/>
                <a:uLnTx/>
                <a:uFillTx/>
                <a:latin typeface="+mn-lt"/>
                <a:ea typeface="+mn-ea"/>
                <a:cs typeface="+mn-cs"/>
              </a:rPr>
              <a:t>(+)</a:t>
            </a:r>
            <a:endParaRPr kumimoji="0" lang="tr-TR" sz="2400" b="1"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50000"/>
              </a:lnSpc>
              <a:spcBef>
                <a:spcPts val="0"/>
              </a:spcBef>
              <a:spcAft>
                <a:spcPct val="0"/>
              </a:spcAft>
              <a:buClrTx/>
              <a:buSzTx/>
              <a:buFont typeface="Arial" panose="020B0604020202020204" pitchFamily="34" charset="0"/>
              <a:buChar char="•"/>
              <a:defRPr/>
            </a:pPr>
            <a:r>
              <a:rPr kumimoji="0" lang="tr-TR" sz="2400" b="0" i="0" u="none" strike="noStrike" kern="1200" cap="none" spc="0" normalizeH="0" baseline="0" noProof="0" dirty="0">
                <a:ln>
                  <a:noFill/>
                </a:ln>
                <a:solidFill>
                  <a:schemeClr val="tx1"/>
                </a:solidFill>
                <a:effectLst/>
                <a:uLnTx/>
                <a:uFillTx/>
                <a:latin typeface="+mn-lt"/>
                <a:ea typeface="+mn-ea"/>
                <a:cs typeface="+mn-cs"/>
              </a:rPr>
              <a:t>Anti </a:t>
            </a:r>
            <a:r>
              <a:rPr kumimoji="0" lang="tr-TR" sz="2400" b="0" i="0" u="none" strike="noStrike" kern="1200" cap="none" spc="0" normalizeH="0" baseline="0" noProof="0" dirty="0" err="1">
                <a:ln>
                  <a:noFill/>
                </a:ln>
                <a:solidFill>
                  <a:schemeClr val="tx1"/>
                </a:solidFill>
                <a:effectLst/>
                <a:uLnTx/>
                <a:uFillTx/>
                <a:latin typeface="+mn-lt"/>
                <a:ea typeface="+mn-ea"/>
                <a:cs typeface="+mn-cs"/>
              </a:rPr>
              <a:t>HBc</a:t>
            </a:r>
            <a:r>
              <a:rPr kumimoji="0" lang="tr-TR" sz="2400" b="0" i="0" u="none" strike="noStrike" kern="1200" cap="none" spc="0" normalizeH="0" baseline="0" noProof="0" dirty="0">
                <a:ln>
                  <a:noFill/>
                </a:ln>
                <a:solidFill>
                  <a:schemeClr val="tx1"/>
                </a:solidFill>
                <a:effectLst/>
                <a:uLnTx/>
                <a:uFillTx/>
                <a:latin typeface="+mn-lt"/>
                <a:ea typeface="+mn-ea"/>
                <a:cs typeface="+mn-cs"/>
              </a:rPr>
              <a:t> </a:t>
            </a:r>
            <a:r>
              <a:rPr kumimoji="0" lang="tr-TR" sz="2400" b="0" i="0" u="none" strike="noStrike" kern="1200" cap="none" spc="0" normalizeH="0" baseline="0" noProof="0" dirty="0" err="1">
                <a:ln>
                  <a:noFill/>
                </a:ln>
                <a:solidFill>
                  <a:schemeClr val="tx1"/>
                </a:solidFill>
                <a:effectLst/>
                <a:uLnTx/>
                <a:uFillTx/>
                <a:latin typeface="+mn-lt"/>
                <a:ea typeface="+mn-ea"/>
                <a:cs typeface="+mn-cs"/>
              </a:rPr>
              <a:t>Ig</a:t>
            </a:r>
            <a:r>
              <a:rPr kumimoji="0" lang="tr-TR" sz="2400" b="0" i="0" u="none" strike="noStrike" kern="1200" cap="none" spc="0" normalizeH="0" baseline="0" noProof="0" dirty="0">
                <a:ln>
                  <a:noFill/>
                </a:ln>
                <a:solidFill>
                  <a:schemeClr val="tx1"/>
                </a:solidFill>
                <a:effectLst/>
                <a:uLnTx/>
                <a:uFillTx/>
                <a:latin typeface="+mn-lt"/>
                <a:ea typeface="+mn-ea"/>
                <a:cs typeface="+mn-cs"/>
              </a:rPr>
              <a:t> </a:t>
            </a:r>
            <a:r>
              <a:rPr kumimoji="0" lang="tr-TR" sz="2400" b="1" i="0" u="none" strike="noStrike" kern="1200" cap="none" spc="0" normalizeH="0" baseline="0" noProof="0" dirty="0">
                <a:ln>
                  <a:noFill/>
                </a:ln>
                <a:solidFill>
                  <a:schemeClr val="tx1"/>
                </a:solidFill>
                <a:effectLst/>
                <a:uLnTx/>
                <a:uFillTx/>
                <a:latin typeface="+mn-lt"/>
                <a:ea typeface="+mn-ea"/>
                <a:cs typeface="+mn-cs"/>
              </a:rPr>
              <a:t>M (+)</a:t>
            </a:r>
            <a:endParaRPr kumimoji="0" lang="tr-TR" sz="2400" b="1"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50000"/>
              </a:lnSpc>
              <a:spcBef>
                <a:spcPts val="0"/>
              </a:spcBef>
              <a:spcAft>
                <a:spcPct val="0"/>
              </a:spcAft>
              <a:buClrTx/>
              <a:buSzTx/>
              <a:buFont typeface="Arial" panose="020B0604020202020204" pitchFamily="34" charset="0"/>
              <a:buChar char="•"/>
              <a:defRPr/>
            </a:pPr>
            <a:r>
              <a:rPr kumimoji="0" lang="tr-TR" sz="2400" b="0" i="0" u="none" strike="noStrike" kern="1200" cap="none" spc="0" normalizeH="0" baseline="0" noProof="0" dirty="0">
                <a:ln>
                  <a:noFill/>
                </a:ln>
                <a:solidFill>
                  <a:schemeClr val="tx1"/>
                </a:solidFill>
                <a:effectLst/>
                <a:uLnTx/>
                <a:uFillTx/>
                <a:latin typeface="+mn-lt"/>
                <a:ea typeface="+mn-ea"/>
                <a:cs typeface="+mn-cs"/>
              </a:rPr>
              <a:t>Anti </a:t>
            </a:r>
            <a:r>
              <a:rPr kumimoji="0" lang="tr-TR" sz="2400" b="0" i="0" u="none" strike="noStrike" kern="1200" cap="none" spc="0" normalizeH="0" baseline="0" noProof="0" dirty="0" err="1">
                <a:ln>
                  <a:noFill/>
                </a:ln>
                <a:solidFill>
                  <a:schemeClr val="tx1"/>
                </a:solidFill>
                <a:effectLst/>
                <a:uLnTx/>
                <a:uFillTx/>
                <a:latin typeface="+mn-lt"/>
                <a:ea typeface="+mn-ea"/>
                <a:cs typeface="+mn-cs"/>
              </a:rPr>
              <a:t>HBc</a:t>
            </a:r>
            <a:r>
              <a:rPr kumimoji="0" lang="tr-TR" sz="2400" b="0" i="0" u="none" strike="noStrike" kern="1200" cap="none" spc="0" normalizeH="0" baseline="0" noProof="0" dirty="0">
                <a:ln>
                  <a:noFill/>
                </a:ln>
                <a:solidFill>
                  <a:schemeClr val="tx1"/>
                </a:solidFill>
                <a:effectLst/>
                <a:uLnTx/>
                <a:uFillTx/>
                <a:latin typeface="+mn-lt"/>
                <a:ea typeface="+mn-ea"/>
                <a:cs typeface="+mn-cs"/>
              </a:rPr>
              <a:t> </a:t>
            </a:r>
            <a:r>
              <a:rPr kumimoji="0" lang="tr-TR" sz="2400" b="0" i="0" u="none" strike="noStrike" kern="1200" cap="none" spc="0" normalizeH="0" baseline="0" noProof="0" dirty="0" err="1">
                <a:ln>
                  <a:noFill/>
                </a:ln>
                <a:solidFill>
                  <a:schemeClr val="tx1"/>
                </a:solidFill>
                <a:effectLst/>
                <a:uLnTx/>
                <a:uFillTx/>
                <a:latin typeface="+mn-lt"/>
                <a:ea typeface="+mn-ea"/>
                <a:cs typeface="+mn-cs"/>
              </a:rPr>
              <a:t>Ig</a:t>
            </a:r>
            <a:r>
              <a:rPr kumimoji="0" lang="tr-TR" sz="2400" b="0" i="0" u="none" strike="noStrike" kern="1200" cap="none" spc="0" normalizeH="0" baseline="0" noProof="0" dirty="0">
                <a:ln>
                  <a:noFill/>
                </a:ln>
                <a:solidFill>
                  <a:schemeClr val="tx1"/>
                </a:solidFill>
                <a:effectLst/>
                <a:uLnTx/>
                <a:uFillTx/>
                <a:latin typeface="+mn-lt"/>
                <a:ea typeface="+mn-ea"/>
                <a:cs typeface="+mn-cs"/>
              </a:rPr>
              <a:t> G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50000"/>
              </a:lnSpc>
              <a:spcBef>
                <a:spcPts val="0"/>
              </a:spcBef>
              <a:spcAft>
                <a:spcPct val="0"/>
              </a:spcAft>
              <a:buClrTx/>
              <a:buSzTx/>
              <a:buFont typeface="Arial" panose="020B0604020202020204" pitchFamily="34" charset="0"/>
              <a:buChar char="•"/>
              <a:defRPr/>
            </a:pPr>
            <a:r>
              <a:rPr kumimoji="0" lang="tr-TR" sz="2400" b="0" i="0" u="none" strike="noStrike" kern="1200" cap="none" spc="0" normalizeH="0" baseline="0" noProof="0" dirty="0" err="1">
                <a:ln>
                  <a:noFill/>
                </a:ln>
                <a:solidFill>
                  <a:schemeClr val="tx1"/>
                </a:solidFill>
                <a:effectLst/>
                <a:uLnTx/>
                <a:uFillTx/>
                <a:latin typeface="+mn-lt"/>
                <a:ea typeface="+mn-ea"/>
                <a:cs typeface="+mn-cs"/>
              </a:rPr>
              <a:t>HBe</a:t>
            </a:r>
            <a:r>
              <a:rPr kumimoji="0" lang="tr-TR" sz="2400" b="0" i="0" u="none" strike="noStrike" kern="1200" cap="none" spc="0" normalizeH="0" baseline="0" noProof="0" dirty="0">
                <a:ln>
                  <a:noFill/>
                </a:ln>
                <a:solidFill>
                  <a:schemeClr val="tx1"/>
                </a:solidFill>
                <a:effectLst/>
                <a:uLnTx/>
                <a:uFillTx/>
                <a:latin typeface="+mn-lt"/>
                <a:ea typeface="+mn-ea"/>
                <a:cs typeface="+mn-cs"/>
              </a:rPr>
              <a:t> </a:t>
            </a:r>
            <a:r>
              <a:rPr kumimoji="0" lang="tr-TR" sz="2400" b="0" i="0" u="none" strike="noStrike" kern="1200" cap="none" spc="0" normalizeH="0" baseline="0" noProof="0" dirty="0" err="1">
                <a:ln>
                  <a:noFill/>
                </a:ln>
                <a:solidFill>
                  <a:schemeClr val="tx1"/>
                </a:solidFill>
                <a:effectLst/>
                <a:uLnTx/>
                <a:uFillTx/>
                <a:latin typeface="+mn-lt"/>
                <a:ea typeface="+mn-ea"/>
                <a:cs typeface="+mn-cs"/>
              </a:rPr>
              <a:t>Ag</a:t>
            </a:r>
            <a:r>
              <a:rPr kumimoji="0" lang="tr-TR" sz="2400" b="0" i="0" u="none" strike="noStrike" kern="1200" cap="none" spc="0" normalizeH="0" baseline="0" noProof="0" dirty="0">
                <a:ln>
                  <a:noFill/>
                </a:ln>
                <a:solidFill>
                  <a:schemeClr val="tx1"/>
                </a:solidFill>
                <a:effectLst/>
                <a:uLnTx/>
                <a:uFillTx/>
                <a:latin typeface="+mn-lt"/>
                <a:ea typeface="+mn-ea"/>
                <a:cs typeface="+mn-cs"/>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50000"/>
              </a:lnSpc>
              <a:spcBef>
                <a:spcPts val="0"/>
              </a:spcBef>
              <a:spcAft>
                <a:spcPct val="0"/>
              </a:spcAft>
              <a:buClrTx/>
              <a:buSzTx/>
              <a:buFont typeface="Arial" panose="020B0604020202020204" pitchFamily="34" charset="0"/>
              <a:buChar char="•"/>
              <a:defRPr/>
            </a:pPr>
            <a:r>
              <a:rPr kumimoji="0" lang="tr-TR" sz="2400" b="0" i="0" u="none" strike="noStrike" kern="1200" cap="none" spc="0" normalizeH="0" baseline="0" noProof="0" dirty="0">
                <a:ln>
                  <a:noFill/>
                </a:ln>
                <a:solidFill>
                  <a:schemeClr val="tx1"/>
                </a:solidFill>
                <a:effectLst/>
                <a:uLnTx/>
                <a:uFillTx/>
                <a:latin typeface="+mn-lt"/>
                <a:ea typeface="+mn-ea"/>
                <a:cs typeface="+mn-cs"/>
              </a:rPr>
              <a:t>Anti- </a:t>
            </a:r>
            <a:r>
              <a:rPr kumimoji="0" lang="tr-TR" sz="2400" b="0" i="0" u="none" strike="noStrike" kern="1200" cap="none" spc="0" normalizeH="0" baseline="0" noProof="0" dirty="0" err="1">
                <a:ln>
                  <a:noFill/>
                </a:ln>
                <a:solidFill>
                  <a:schemeClr val="tx1"/>
                </a:solidFill>
                <a:effectLst/>
                <a:uLnTx/>
                <a:uFillTx/>
                <a:latin typeface="+mn-lt"/>
                <a:ea typeface="+mn-ea"/>
                <a:cs typeface="+mn-cs"/>
              </a:rPr>
              <a:t>HBs</a:t>
            </a:r>
            <a:r>
              <a:rPr kumimoji="0" lang="tr-TR" sz="2400" b="0" i="0" u="none" strike="noStrike" kern="1200" cap="none" spc="0" normalizeH="0" baseline="0" noProof="0" dirty="0">
                <a:ln>
                  <a:noFill/>
                </a:ln>
                <a:solidFill>
                  <a:schemeClr val="tx1"/>
                </a:solidFill>
                <a:effectLst/>
                <a:uLnTx/>
                <a:uFillTx/>
                <a:latin typeface="+mn-lt"/>
                <a:ea typeface="+mn-ea"/>
                <a:cs typeface="+mn-cs"/>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50000"/>
              </a:lnSpc>
              <a:spcBef>
                <a:spcPts val="0"/>
              </a:spcBef>
              <a:spcAft>
                <a:spcPct val="0"/>
              </a:spcAft>
              <a:buClrTx/>
              <a:buSzTx/>
              <a:buFont typeface="Arial" panose="020B0604020202020204" pitchFamily="34" charset="0"/>
              <a:buChar char="•"/>
              <a:defRPr/>
            </a:pPr>
            <a:r>
              <a:rPr kumimoji="0" lang="tr-TR" sz="2400" b="1" i="0" u="none" strike="noStrike" kern="1200" cap="none" spc="0" normalizeH="0" baseline="0" noProof="0" dirty="0">
                <a:ln>
                  <a:noFill/>
                </a:ln>
                <a:solidFill>
                  <a:schemeClr val="tx1"/>
                </a:solidFill>
                <a:effectLst/>
                <a:uLnTx/>
                <a:uFillTx/>
                <a:latin typeface="+mn-lt"/>
                <a:ea typeface="+mn-ea"/>
                <a:cs typeface="+mn-cs"/>
              </a:rPr>
              <a:t>HBV DNA: 52.917.681  </a:t>
            </a:r>
            <a:r>
              <a:rPr kumimoji="0" lang="tr-TR" sz="2400" b="0" i="0" u="none" strike="noStrike" kern="1200" cap="none" spc="0" normalizeH="0" baseline="0" noProof="0" dirty="0">
                <a:ln>
                  <a:noFill/>
                </a:ln>
                <a:solidFill>
                  <a:schemeClr val="tx1"/>
                </a:solidFill>
                <a:effectLst/>
                <a:uLnTx/>
                <a:uFillTx/>
                <a:latin typeface="+mn-lt"/>
                <a:ea typeface="+mn-ea"/>
                <a:cs typeface="+mn-cs"/>
              </a:rPr>
              <a:t>IU/ml</a:t>
            </a:r>
            <a:endParaRPr kumimoji="0" lang="tr-TR"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defRPr/>
            </a:pPr>
            <a:endParaRPr kumimoji="0" lang="tr-TR"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Sağ Ayraç 3"/>
          <p:cNvSpPr/>
          <p:nvPr/>
        </p:nvSpPr>
        <p:spPr>
          <a:xfrm>
            <a:off x="4721225" y="2060258"/>
            <a:ext cx="587375" cy="3168650"/>
          </a:xfrm>
          <a:prstGeom prst="rightBrace">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5" name="Oval 4"/>
          <p:cNvSpPr/>
          <p:nvPr/>
        </p:nvSpPr>
        <p:spPr>
          <a:xfrm>
            <a:off x="5510213" y="2420938"/>
            <a:ext cx="3384550" cy="3040063"/>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50000"/>
              </a:lnSpc>
              <a:spcBef>
                <a:spcPct val="0"/>
              </a:spcBef>
              <a:spcAft>
                <a:spcPct val="0"/>
              </a:spcAft>
              <a:buClrTx/>
              <a:buSzTx/>
              <a:buFontTx/>
              <a:buNone/>
              <a:defRPr/>
            </a:pPr>
            <a:r>
              <a:rPr kumimoji="0" lang="tr-TR" sz="2400" b="1" i="0" u="none" strike="noStrike" kern="1200" cap="none" spc="0" normalizeH="0" baseline="0" noProof="0" dirty="0">
                <a:ln>
                  <a:noFill/>
                </a:ln>
                <a:solidFill>
                  <a:schemeClr val="tx1"/>
                </a:solidFill>
                <a:effectLst/>
                <a:uLnTx/>
                <a:uFillTx/>
                <a:latin typeface="+mn-lt"/>
                <a:ea typeface="+mn-ea"/>
                <a:cs typeface="+mn-cs"/>
              </a:rPr>
              <a:t>ENTEKAVİR </a:t>
            </a:r>
            <a:endParaRPr kumimoji="0" lang="tr-TR" sz="24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0" fontAlgn="base" latinLnBrk="0" hangingPunct="0">
              <a:lnSpc>
                <a:spcPct val="150000"/>
              </a:lnSpc>
              <a:spcBef>
                <a:spcPct val="0"/>
              </a:spcBef>
              <a:spcAft>
                <a:spcPct val="0"/>
              </a:spcAft>
              <a:buClrTx/>
              <a:buSzTx/>
              <a:buFontTx/>
              <a:buNone/>
              <a:defRPr/>
            </a:pPr>
            <a:r>
              <a:rPr kumimoji="0" lang="tr-TR" sz="2400" b="0" i="0" u="none" strike="noStrike" kern="1200" cap="none" spc="0" normalizeH="0" baseline="0" noProof="0" dirty="0">
                <a:ln>
                  <a:noFill/>
                </a:ln>
                <a:solidFill>
                  <a:schemeClr val="tx1"/>
                </a:solidFill>
                <a:effectLst/>
                <a:uLnTx/>
                <a:uFillTx/>
                <a:latin typeface="+mn-lt"/>
                <a:ea typeface="+mn-ea"/>
                <a:cs typeface="+mn-cs"/>
              </a:rPr>
              <a:t> 1X0,5 mg  </a:t>
            </a:r>
            <a:r>
              <a:rPr kumimoji="0" lang="tr-TR" sz="2400" b="0" i="0" u="none" strike="noStrike" kern="1200" cap="none" spc="0" normalizeH="0" baseline="0" noProof="0" dirty="0" err="1">
                <a:ln>
                  <a:noFill/>
                </a:ln>
                <a:solidFill>
                  <a:schemeClr val="tx1"/>
                </a:solidFill>
                <a:effectLst/>
                <a:uLnTx/>
                <a:uFillTx/>
                <a:latin typeface="+mn-lt"/>
                <a:ea typeface="+mn-ea"/>
                <a:cs typeface="+mn-cs"/>
              </a:rPr>
              <a:t>tb</a:t>
            </a:r>
            <a:r>
              <a:rPr kumimoji="0" lang="tr-TR" sz="2400" b="0" i="0" u="none" strike="noStrike" kern="1200" cap="none" spc="0" normalizeH="0" baseline="0" noProof="0" dirty="0">
                <a:ln>
                  <a:noFill/>
                </a:ln>
                <a:solidFill>
                  <a:schemeClr val="tx1"/>
                </a:solidFill>
                <a:effectLst/>
                <a:uLnTx/>
                <a:uFillTx/>
                <a:latin typeface="+mn-lt"/>
                <a:ea typeface="+mn-ea"/>
                <a:cs typeface="+mn-cs"/>
              </a:rPr>
              <a:t>  48 saatte bir</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27654" name="Picture 1"/>
          <p:cNvPicPr>
            <a:picLocks noChangeAspect="1"/>
          </p:cNvPicPr>
          <p:nvPr/>
        </p:nvPicPr>
        <p:blipFill>
          <a:blip r:embed="rId1"/>
          <a:stretch>
            <a:fillRect/>
          </a:stretch>
        </p:blipFill>
        <p:spPr>
          <a:xfrm>
            <a:off x="6372225" y="138113"/>
            <a:ext cx="2628900" cy="1733550"/>
          </a:xfrm>
          <a:prstGeom prst="rect">
            <a:avLst/>
          </a:prstGeom>
          <a:noFill/>
          <a:ln w="9525">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8674" name="Picture 4" descr="Stethoscope"/>
          <p:cNvPicPr>
            <a:picLocks noChangeAspect="1"/>
          </p:cNvPicPr>
          <p:nvPr/>
        </p:nvPicPr>
        <p:blipFill>
          <a:blip r:embed="rId1"/>
          <a:srcRect l="23097" r="17569" b="-2"/>
          <a:stretch>
            <a:fillRect/>
          </a:stretch>
        </p:blipFill>
        <p:spPr>
          <a:xfrm>
            <a:off x="107950" y="2106613"/>
            <a:ext cx="2735263" cy="3617912"/>
          </a:xfrm>
          <a:prstGeom prst="rect">
            <a:avLst/>
          </a:prstGeom>
          <a:noFill/>
          <a:ln w="9525">
            <a:noFill/>
          </a:ln>
        </p:spPr>
      </p:pic>
      <p:sp>
        <p:nvSpPr>
          <p:cNvPr id="28675" name="İçerik Yer Tutucusu 2"/>
          <p:cNvSpPr>
            <a:spLocks noGrp="1"/>
          </p:cNvSpPr>
          <p:nvPr>
            <p:ph idx="1" hasCustomPrompt="1"/>
          </p:nvPr>
        </p:nvSpPr>
        <p:spPr>
          <a:xfrm>
            <a:off x="3203893" y="2106930"/>
            <a:ext cx="5832475" cy="3527425"/>
          </a:xfrm>
        </p:spPr>
        <p:txBody>
          <a:bodyPr vert="horz" wrap="square" lIns="91440" tIns="45720" rIns="91440" bIns="45720" anchor="t" anchorCtr="0"/>
          <a:p>
            <a:pPr marL="0" indent="0">
              <a:lnSpc>
                <a:spcPct val="150000"/>
              </a:lnSpc>
              <a:spcBef>
                <a:spcPct val="0"/>
              </a:spcBef>
              <a:buNone/>
            </a:pPr>
            <a:r>
              <a:rPr lang="tr-TR" altLang="tr-TR" b="1" dirty="0"/>
              <a:t>Hastanın tanısı nedir?</a:t>
            </a:r>
            <a:endParaRPr lang="tr-TR" altLang="tr-TR" b="1" dirty="0"/>
          </a:p>
          <a:p>
            <a:pPr marL="0" indent="0">
              <a:lnSpc>
                <a:spcPct val="150000"/>
              </a:lnSpc>
              <a:spcBef>
                <a:spcPct val="0"/>
              </a:spcBef>
              <a:buNone/>
            </a:pPr>
            <a:r>
              <a:rPr lang="tr-TR" altLang="tr-TR" dirty="0"/>
              <a:t>a. </a:t>
            </a:r>
            <a:r>
              <a:rPr lang="tr-TR" altLang="tr-TR" b="1" dirty="0"/>
              <a:t>Akut</a:t>
            </a:r>
            <a:r>
              <a:rPr lang="tr-TR" altLang="tr-TR" dirty="0"/>
              <a:t> hepatit B</a:t>
            </a:r>
            <a:endParaRPr lang="tr-TR" altLang="tr-TR" dirty="0"/>
          </a:p>
          <a:p>
            <a:pPr marL="0" indent="0">
              <a:lnSpc>
                <a:spcPct val="150000"/>
              </a:lnSpc>
              <a:spcBef>
                <a:spcPct val="0"/>
              </a:spcBef>
              <a:buNone/>
            </a:pPr>
            <a:r>
              <a:rPr lang="tr-TR" altLang="tr-TR" dirty="0"/>
              <a:t>b. Kronik hepatit B </a:t>
            </a:r>
            <a:r>
              <a:rPr lang="tr-TR" altLang="tr-TR" b="1" dirty="0"/>
              <a:t>reaktivasyonu</a:t>
            </a:r>
            <a:endParaRPr lang="tr-TR" altLang="tr-TR" b="1" dirty="0"/>
          </a:p>
          <a:p>
            <a:pPr marL="0" indent="0">
              <a:lnSpc>
                <a:spcPct val="150000"/>
              </a:lnSpc>
              <a:spcBef>
                <a:spcPct val="0"/>
              </a:spcBef>
              <a:buNone/>
            </a:pPr>
            <a:r>
              <a:rPr lang="tr-TR" altLang="tr-TR" dirty="0"/>
              <a:t>c. Fikrim yok</a:t>
            </a:r>
            <a:endParaRPr lang="tr-TR" altLang="tr-TR" dirty="0"/>
          </a:p>
        </p:txBody>
      </p:sp>
      <p:pic>
        <p:nvPicPr>
          <p:cNvPr id="28676" name="Resim 4"/>
          <p:cNvPicPr>
            <a:picLocks noChangeAspect="1"/>
          </p:cNvPicPr>
          <p:nvPr/>
        </p:nvPicPr>
        <p:blipFill>
          <a:blip r:embed="rId2"/>
          <a:stretch>
            <a:fillRect/>
          </a:stretch>
        </p:blipFill>
        <p:spPr>
          <a:xfrm>
            <a:off x="6927850" y="209550"/>
            <a:ext cx="1928813" cy="1779588"/>
          </a:xfrm>
          <a:prstGeom prst="rect">
            <a:avLst/>
          </a:prstGeom>
          <a:noFill/>
          <a:ln w="9525">
            <a:noFill/>
          </a:ln>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9698" name="Picture 2"/>
          <p:cNvPicPr>
            <a:picLocks noChangeAspect="1"/>
          </p:cNvPicPr>
          <p:nvPr/>
        </p:nvPicPr>
        <p:blipFill>
          <a:blip r:embed="rId1"/>
          <a:stretch>
            <a:fillRect/>
          </a:stretch>
        </p:blipFill>
        <p:spPr>
          <a:xfrm>
            <a:off x="684213" y="692150"/>
            <a:ext cx="7559675" cy="4697413"/>
          </a:xfrm>
          <a:prstGeom prst="rect">
            <a:avLst/>
          </a:prstGeom>
          <a:noFill/>
          <a:ln w="9525">
            <a:noFill/>
          </a:ln>
        </p:spPr>
      </p:pic>
      <p:sp>
        <p:nvSpPr>
          <p:cNvPr id="5" name="TextBox 4"/>
          <p:cNvSpPr txBox="1"/>
          <p:nvPr/>
        </p:nvSpPr>
        <p:spPr>
          <a:xfrm>
            <a:off x="1331913" y="115888"/>
            <a:ext cx="5903913" cy="506413"/>
          </a:xfrm>
          <a:prstGeom prst="rect">
            <a:avLst/>
          </a:prstGeom>
          <a:noFill/>
        </p:spPr>
        <p:txBody>
          <a:bodyPr>
            <a:spAutoFit/>
          </a:bodyPr>
          <a:p>
            <a:pPr algn="ctr">
              <a:lnSpc>
                <a:spcPct val="150000"/>
              </a:lnSpc>
              <a:spcAft>
                <a:spcPts val="1000"/>
              </a:spcAft>
              <a:buNone/>
            </a:pPr>
            <a:r>
              <a:rPr sz="2000" b="1" dirty="0">
                <a:solidFill>
                  <a:srgbClr val="000000"/>
                </a:solidFill>
                <a:latin typeface="Calibri" panose="020F0502020204030204" pitchFamily="34" charset="0"/>
                <a:cs typeface="Times New Roman" panose="02020603050405020304" pitchFamily="18" charset="0"/>
              </a:rPr>
              <a:t>Hepatit B virusu yaşam döngüsü ve Kronikleşme</a:t>
            </a:r>
            <a:endParaRPr sz="2000" b="1" dirty="0">
              <a:latin typeface="Calibri" panose="020F0502020204030204" pitchFamily="34" charset="0"/>
              <a:ea typeface="Calibri" panose="020F0502020204030204" pitchFamily="34" charset="0"/>
            </a:endParaRPr>
          </a:p>
        </p:txBody>
      </p:sp>
      <p:sp>
        <p:nvSpPr>
          <p:cNvPr id="7" name="TextBox 6"/>
          <p:cNvSpPr txBox="1"/>
          <p:nvPr/>
        </p:nvSpPr>
        <p:spPr>
          <a:xfrm>
            <a:off x="971550" y="5516563"/>
            <a:ext cx="7129463" cy="881063"/>
          </a:xfrm>
          <a:prstGeom prst="rect">
            <a:avLst/>
          </a:prstGeom>
          <a:noFill/>
        </p:spPr>
        <p:txBody>
          <a:bodyPr>
            <a:spAutoFit/>
          </a:bodyPr>
          <a:p>
            <a:pPr>
              <a:lnSpc>
                <a:spcPct val="150000"/>
              </a:lnSpc>
              <a:buNone/>
            </a:pPr>
            <a:r>
              <a:rPr lang="tr-TR" altLang="tr-TR" b="1" dirty="0">
                <a:latin typeface="Calibri" panose="020F0502020204030204" pitchFamily="34" charset="0"/>
                <a:cs typeface="Calibri" panose="020F0502020204030204" pitchFamily="34" charset="0"/>
              </a:rPr>
              <a:t>Kronik HBV infeksiyonu</a:t>
            </a:r>
            <a:r>
              <a:rPr lang="tr-TR" altLang="tr-TR" dirty="0">
                <a:latin typeface="Calibri" panose="020F0502020204030204" pitchFamily="34" charset="0"/>
                <a:cs typeface="Calibri" panose="020F0502020204030204" pitchFamily="34" charset="0"/>
              </a:rPr>
              <a:t>: </a:t>
            </a:r>
            <a:r>
              <a:rPr lang="tr-TR" altLang="tr-TR" b="1" dirty="0">
                <a:latin typeface="Calibri" panose="020F0502020204030204" pitchFamily="34" charset="0"/>
                <a:cs typeface="Calibri" panose="020F0502020204030204" pitchFamily="34" charset="0"/>
              </a:rPr>
              <a:t>HBs Ag</a:t>
            </a:r>
            <a:r>
              <a:rPr lang="tr-TR" altLang="tr-TR" dirty="0">
                <a:latin typeface="Calibri" panose="020F0502020204030204" pitchFamily="34" charset="0"/>
                <a:cs typeface="Calibri" panose="020F0502020204030204" pitchFamily="34" charset="0"/>
              </a:rPr>
              <a:t>’nin </a:t>
            </a:r>
            <a:r>
              <a:rPr lang="tr-TR" altLang="tr-TR" b="1" dirty="0">
                <a:latin typeface="Calibri" panose="020F0502020204030204" pitchFamily="34" charset="0"/>
                <a:cs typeface="Calibri" panose="020F0502020204030204" pitchFamily="34" charset="0"/>
              </a:rPr>
              <a:t>en az 6 ay</a:t>
            </a:r>
            <a:r>
              <a:rPr lang="tr-TR" altLang="tr-TR" dirty="0">
                <a:latin typeface="Calibri" panose="020F0502020204030204" pitchFamily="34" charset="0"/>
                <a:cs typeface="Calibri" panose="020F0502020204030204" pitchFamily="34" charset="0"/>
              </a:rPr>
              <a:t> serumda saptanması</a:t>
            </a:r>
            <a:endParaRPr lang="tr-TR" altLang="tr-TR" dirty="0">
              <a:latin typeface="Calibri" panose="020F0502020204030204" pitchFamily="34" charset="0"/>
              <a:cs typeface="Calibri" panose="020F0502020204030204" pitchFamily="34" charset="0"/>
            </a:endParaRPr>
          </a:p>
          <a:p>
            <a:pPr>
              <a:lnSpc>
                <a:spcPct val="150000"/>
              </a:lnSpc>
              <a:buFont typeface="Wingdings" panose="05000000000000000000" pitchFamily="2" charset="2"/>
              <a:buChar char="ü"/>
            </a:pPr>
            <a:r>
              <a:rPr dirty="0">
                <a:latin typeface="Calibri" panose="020F0502020204030204" pitchFamily="34" charset="0"/>
                <a:cs typeface="Calibri" panose="020F0502020204030204" pitchFamily="34" charset="0"/>
              </a:rPr>
              <a:t>Hastaların çoğunluğu </a:t>
            </a:r>
            <a:r>
              <a:rPr b="1" dirty="0">
                <a:latin typeface="Calibri" panose="020F0502020204030204" pitchFamily="34" charset="0"/>
                <a:cs typeface="Calibri" panose="020F0502020204030204" pitchFamily="34" charset="0"/>
              </a:rPr>
              <a:t>asemptomatik</a:t>
            </a:r>
            <a:endParaRPr dirty="0">
              <a:latin typeface="Calibri" panose="020F0502020204030204" pitchFamily="34" charset="0"/>
              <a:ea typeface="Calibri" panose="020F050202020403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10" name="Title 1"/>
          <p:cNvSpPr>
            <a:spLocks noGrp="1"/>
          </p:cNvSpPr>
          <p:nvPr>
            <p:ph type="title" hasCustomPrompt="1"/>
          </p:nvPr>
        </p:nvSpPr>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2800" b="1" i="0" u="none" strike="noStrike" kern="1200" cap="none" spc="0" normalizeH="0" baseline="0" noProof="0" dirty="0">
                <a:ln>
                  <a:noFill/>
                </a:ln>
                <a:solidFill>
                  <a:schemeClr val="tx1"/>
                </a:solidFill>
                <a:effectLst/>
                <a:uLnTx/>
                <a:uFillTx/>
                <a:latin typeface="+mn-lt"/>
                <a:ea typeface="+mj-ea"/>
                <a:cs typeface="+mj-cs"/>
              </a:rPr>
              <a:t>HBV </a:t>
            </a:r>
            <a:r>
              <a:rPr kumimoji="0" lang="en-US" altLang="en-US" sz="2800" b="1" i="0" u="none" strike="noStrike" kern="1200" cap="none" spc="0" normalizeH="0" baseline="0" noProof="0" dirty="0" err="1">
                <a:ln>
                  <a:noFill/>
                </a:ln>
                <a:solidFill>
                  <a:schemeClr val="tx1"/>
                </a:solidFill>
                <a:effectLst/>
                <a:uLnTx/>
                <a:uFillTx/>
                <a:latin typeface="+mn-lt"/>
                <a:ea typeface="+mj-ea"/>
                <a:cs typeface="+mj-cs"/>
              </a:rPr>
              <a:t>Repli</a:t>
            </a:r>
            <a:r>
              <a:rPr kumimoji="0" lang="tr-TR" altLang="en-US" sz="2800" b="1" i="0" u="none" strike="noStrike" kern="1200" cap="none" spc="0" normalizeH="0" baseline="0" noProof="0" dirty="0">
                <a:ln>
                  <a:noFill/>
                </a:ln>
                <a:solidFill>
                  <a:schemeClr val="tx1"/>
                </a:solidFill>
                <a:effectLst/>
                <a:uLnTx/>
                <a:uFillTx/>
                <a:latin typeface="+mn-lt"/>
                <a:ea typeface="+mj-ea"/>
                <a:cs typeface="+mj-cs"/>
              </a:rPr>
              <a:t>kasyon Döngüsü</a:t>
            </a:r>
            <a:endParaRPr kumimoji="0" lang="nl-NL" altLang="tr-TR" sz="2800" b="1" i="0" u="none" strike="noStrike" kern="1200" cap="none" spc="0" normalizeH="0" baseline="0" noProof="0" dirty="0">
              <a:ln>
                <a:noFill/>
              </a:ln>
              <a:solidFill>
                <a:schemeClr val="tx1"/>
              </a:solidFill>
              <a:effectLst/>
              <a:uLnTx/>
              <a:uFillTx/>
              <a:latin typeface="+mn-lt"/>
              <a:ea typeface="+mj-ea"/>
              <a:cs typeface="+mj-cs"/>
            </a:endParaRPr>
          </a:p>
        </p:txBody>
      </p:sp>
      <p:grpSp>
        <p:nvGrpSpPr>
          <p:cNvPr id="22531" name="Group 46"/>
          <p:cNvGrpSpPr/>
          <p:nvPr/>
        </p:nvGrpSpPr>
        <p:grpSpPr>
          <a:xfrm>
            <a:off x="2139950" y="2894013"/>
            <a:ext cx="4999038" cy="2949575"/>
            <a:chOff x="-2971800" y="-22529"/>
            <a:chExt cx="4495800" cy="2653259"/>
          </a:xfrm>
        </p:grpSpPr>
        <p:sp>
          <p:nvSpPr>
            <p:cNvPr id="3" name="Oval 2"/>
            <p:cNvSpPr/>
            <p:nvPr/>
          </p:nvSpPr>
          <p:spPr>
            <a:xfrm>
              <a:off x="-2971800" y="-22529"/>
              <a:ext cx="4495800" cy="2653259"/>
            </a:xfrm>
            <a:prstGeom prst="ellipse">
              <a:avLst/>
            </a:prstGeom>
            <a:gradFill flip="none" rotWithShape="1">
              <a:gsLst>
                <a:gs pos="0">
                  <a:schemeClr val="bg1"/>
                </a:gs>
                <a:gs pos="100000">
                  <a:schemeClr val="bg2">
                    <a:lumMod val="90000"/>
                  </a:schemeClr>
                </a:gs>
              </a:gsLst>
              <a:path path="circle">
                <a:fillToRect l="50000" t="50000" r="50000" b="50000"/>
              </a:path>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90000"/>
                </a:lnSpc>
                <a:spcBef>
                  <a:spcPct val="0"/>
                </a:spcBef>
                <a:spcAft>
                  <a:spcPct val="0"/>
                </a:spcAft>
                <a:buClrTx/>
                <a:buSzTx/>
                <a:buFontTx/>
                <a:buNone/>
                <a:defRPr/>
              </a:pPr>
              <a:endParaRPr kumimoji="0" 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23" name="Oval 22"/>
            <p:cNvSpPr/>
            <p:nvPr/>
          </p:nvSpPr>
          <p:spPr>
            <a:xfrm>
              <a:off x="-2389254" y="1207055"/>
              <a:ext cx="1778000" cy="1169135"/>
            </a:xfrm>
            <a:prstGeom prst="ellipse">
              <a:avLst/>
            </a:prstGeom>
            <a:gradFill flip="none" rotWithShape="1">
              <a:gsLst>
                <a:gs pos="0">
                  <a:schemeClr val="bg1"/>
                </a:gs>
                <a:gs pos="51000">
                  <a:srgbClr val="D5D5D5"/>
                </a:gs>
                <a:gs pos="100000">
                  <a:schemeClr val="bg2">
                    <a:lumMod val="25000"/>
                  </a:schemeClr>
                </a:gs>
              </a:gsLst>
              <a:path path="circle">
                <a:fillToRect r="100000" b="100000"/>
              </a:path>
              <a:tileRect l="-100000" t="-100000"/>
            </a:gradFill>
            <a:ln w="1905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90000"/>
                </a:lnSpc>
                <a:spcBef>
                  <a:spcPct val="0"/>
                </a:spcBef>
                <a:spcAft>
                  <a:spcPct val="0"/>
                </a:spcAft>
                <a:buClrTx/>
                <a:buSzTx/>
                <a:buFontTx/>
                <a:buNone/>
                <a:defRPr/>
              </a:pPr>
              <a:endParaRPr kumimoji="0" lang="en-US" sz="1800" b="0" i="0" u="none" strike="noStrike" kern="1200" cap="none" spc="0" normalizeH="0" baseline="0" noProof="0" dirty="0">
                <a:ln>
                  <a:noFill/>
                </a:ln>
                <a:solidFill>
                  <a:schemeClr val="lt1"/>
                </a:solidFill>
                <a:effectLst/>
                <a:uLnTx/>
                <a:uFillTx/>
                <a:latin typeface="+mn-lt"/>
                <a:ea typeface="+mn-ea"/>
                <a:cs typeface="+mn-cs"/>
              </a:endParaRPr>
            </a:p>
          </p:txBody>
        </p:sp>
      </p:grpSp>
      <p:sp>
        <p:nvSpPr>
          <p:cNvPr id="6" name="Pentagon 5"/>
          <p:cNvSpPr/>
          <p:nvPr/>
        </p:nvSpPr>
        <p:spPr>
          <a:xfrm>
            <a:off x="925513" y="2971800"/>
            <a:ext cx="2362200" cy="804863"/>
          </a:xfrm>
          <a:prstGeom prst="homePlate">
            <a:avLst/>
          </a:prstGeom>
          <a:solidFill>
            <a:srgbClr val="CC000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90000"/>
              </a:lnSpc>
              <a:spcBef>
                <a:spcPct val="0"/>
              </a:spcBef>
              <a:spcAft>
                <a:spcPct val="0"/>
              </a:spcAft>
              <a:buClrTx/>
              <a:buSzTx/>
              <a:buFontTx/>
              <a:buNone/>
              <a:defRPr/>
            </a:pPr>
            <a:r>
              <a:rPr kumimoji="0" lang="en-US" sz="2400" b="1" i="0" u="none" strike="noStrike" kern="1200" cap="none" spc="0" normalizeH="0" baseline="0" noProof="0" dirty="0" err="1">
                <a:ln>
                  <a:noFill/>
                </a:ln>
                <a:solidFill>
                  <a:schemeClr val="lt1"/>
                </a:solidFill>
                <a:effectLst/>
                <a:uLnTx/>
                <a:uFillTx/>
                <a:latin typeface="+mn-lt"/>
                <a:ea typeface="+mn-ea"/>
                <a:cs typeface="+mn-cs"/>
              </a:rPr>
              <a:t>cccDNA</a:t>
            </a:r>
            <a:r>
              <a:rPr kumimoji="0" lang="en-US" sz="2400" b="1" i="0" u="none" strike="noStrike" kern="1200" cap="none" spc="0" normalizeH="0" baseline="0" noProof="0" dirty="0">
                <a:ln>
                  <a:noFill/>
                </a:ln>
                <a:solidFill>
                  <a:schemeClr val="lt1"/>
                </a:solidFill>
                <a:effectLst/>
                <a:uLnTx/>
                <a:uFillTx/>
                <a:latin typeface="+mn-lt"/>
                <a:ea typeface="+mn-ea"/>
                <a:cs typeface="+mn-cs"/>
              </a:rPr>
              <a:t> </a:t>
            </a:r>
            <a:endParaRPr kumimoji="0" lang="tr-TR" sz="2400" b="1" i="0" u="none" strike="noStrike" kern="1200" cap="none" spc="0" normalizeH="0" baseline="0" noProof="0" dirty="0">
              <a:ln>
                <a:noFill/>
              </a:ln>
              <a:solidFill>
                <a:schemeClr val="lt1"/>
              </a:solidFill>
              <a:effectLst/>
              <a:uLnTx/>
              <a:uFillTx/>
              <a:latin typeface="+mn-lt"/>
              <a:ea typeface="+mn-ea"/>
              <a:cs typeface="+mn-cs"/>
            </a:endParaRPr>
          </a:p>
          <a:p>
            <a:pPr marL="0" marR="0" lvl="0" indent="0" algn="ctr" defTabSz="914400" rtl="0" eaLnBrk="0" fontAlgn="base" latinLnBrk="0" hangingPunct="0">
              <a:lnSpc>
                <a:spcPct val="90000"/>
              </a:lnSpc>
              <a:spcBef>
                <a:spcPct val="0"/>
              </a:spcBef>
              <a:spcAft>
                <a:spcPct val="0"/>
              </a:spcAft>
              <a:buClrTx/>
              <a:buSzTx/>
              <a:buFontTx/>
              <a:buNone/>
              <a:defRPr/>
            </a:pPr>
            <a:r>
              <a:rPr kumimoji="0" lang="tr-TR" sz="2400" b="1" i="0" u="none" strike="noStrike" kern="1200" cap="none" spc="0" normalizeH="0" baseline="0" noProof="0" dirty="0">
                <a:ln>
                  <a:noFill/>
                </a:ln>
                <a:solidFill>
                  <a:schemeClr val="lt1"/>
                </a:solidFill>
                <a:effectLst/>
                <a:uLnTx/>
                <a:uFillTx/>
                <a:latin typeface="+mn-lt"/>
                <a:ea typeface="+mn-ea"/>
                <a:cs typeface="+mn-cs"/>
              </a:rPr>
              <a:t>ayrılma</a:t>
            </a:r>
            <a:endParaRPr kumimoji="0" lang="en-US" sz="2400" b="1" i="0" u="none" strike="noStrike" kern="1200" cap="none" spc="0" normalizeH="0" baseline="0" noProof="0" dirty="0">
              <a:ln>
                <a:noFill/>
              </a:ln>
              <a:solidFill>
                <a:schemeClr val="lt1"/>
              </a:solidFill>
              <a:effectLst/>
              <a:uLnTx/>
              <a:uFillTx/>
              <a:latin typeface="+mn-lt"/>
              <a:ea typeface="+mn-ea"/>
              <a:cs typeface="+mn-cs"/>
            </a:endParaRPr>
          </a:p>
        </p:txBody>
      </p:sp>
      <p:sp>
        <p:nvSpPr>
          <p:cNvPr id="9" name="Pentagon 8"/>
          <p:cNvSpPr/>
          <p:nvPr/>
        </p:nvSpPr>
        <p:spPr>
          <a:xfrm>
            <a:off x="615950" y="4411663"/>
            <a:ext cx="2362200" cy="803275"/>
          </a:xfrm>
          <a:prstGeom prst="homePlate">
            <a:avLst/>
          </a:prstGeom>
          <a:solidFill>
            <a:srgbClr val="CC000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90000"/>
              </a:lnSpc>
              <a:spcBef>
                <a:spcPct val="0"/>
              </a:spcBef>
              <a:spcAft>
                <a:spcPct val="0"/>
              </a:spcAft>
              <a:buClrTx/>
              <a:buSzTx/>
              <a:buFontTx/>
              <a:buNone/>
              <a:defRPr/>
            </a:pPr>
            <a:r>
              <a:rPr kumimoji="0" lang="en-US" sz="2400" b="1" i="0" u="none" strike="noStrike" kern="1200" cap="none" spc="0" normalizeH="0" baseline="0" noProof="0" dirty="0" err="1">
                <a:ln>
                  <a:noFill/>
                </a:ln>
                <a:solidFill>
                  <a:schemeClr val="lt1"/>
                </a:solidFill>
                <a:effectLst/>
                <a:uLnTx/>
                <a:uFillTx/>
                <a:latin typeface="+mn-lt"/>
                <a:ea typeface="+mn-ea"/>
                <a:cs typeface="+mn-cs"/>
              </a:rPr>
              <a:t>cccDNA</a:t>
            </a:r>
            <a:r>
              <a:rPr kumimoji="0" lang="en-US" sz="2400" b="1" i="0" u="none" strike="noStrike" kern="1200" cap="none" spc="0" normalizeH="0" baseline="0" noProof="0" dirty="0">
                <a:ln>
                  <a:noFill/>
                </a:ln>
                <a:solidFill>
                  <a:schemeClr val="lt1"/>
                </a:solidFill>
                <a:effectLst/>
                <a:uLnTx/>
                <a:uFillTx/>
                <a:latin typeface="+mn-lt"/>
                <a:ea typeface="+mn-ea"/>
                <a:cs typeface="+mn-cs"/>
              </a:rPr>
              <a:t> </a:t>
            </a:r>
            <a:endParaRPr kumimoji="0" lang="tr-TR" sz="2400" b="1" i="0" u="none" strike="noStrike" kern="1200" cap="none" spc="0" normalizeH="0" baseline="0" noProof="0" dirty="0">
              <a:ln>
                <a:noFill/>
              </a:ln>
              <a:solidFill>
                <a:schemeClr val="lt1"/>
              </a:solidFill>
              <a:effectLst/>
              <a:uLnTx/>
              <a:uFillTx/>
              <a:latin typeface="+mn-lt"/>
              <a:ea typeface="+mn-ea"/>
              <a:cs typeface="+mn-cs"/>
            </a:endParaRPr>
          </a:p>
          <a:p>
            <a:pPr marL="0" marR="0" lvl="0" indent="0" algn="ctr" defTabSz="914400" rtl="0" eaLnBrk="0" fontAlgn="base" latinLnBrk="0" hangingPunct="0">
              <a:lnSpc>
                <a:spcPct val="90000"/>
              </a:lnSpc>
              <a:spcBef>
                <a:spcPct val="0"/>
              </a:spcBef>
              <a:spcAft>
                <a:spcPct val="0"/>
              </a:spcAft>
              <a:buClrTx/>
              <a:buSzTx/>
              <a:buFontTx/>
              <a:buNone/>
              <a:defRPr/>
            </a:pPr>
            <a:r>
              <a:rPr kumimoji="0" lang="tr-TR" sz="2400" b="1" i="0" u="none" strike="noStrike" kern="1200" cap="none" spc="0" normalizeH="0" baseline="0" noProof="0" dirty="0">
                <a:ln>
                  <a:noFill/>
                </a:ln>
                <a:solidFill>
                  <a:schemeClr val="lt1"/>
                </a:solidFill>
                <a:effectLst/>
                <a:uLnTx/>
                <a:uFillTx/>
                <a:latin typeface="+mn-lt"/>
                <a:ea typeface="+mn-ea"/>
                <a:cs typeface="+mn-cs"/>
              </a:rPr>
              <a:t>dönüşüm</a:t>
            </a:r>
            <a:endParaRPr kumimoji="0" lang="en-US" sz="2400" b="1" i="0" u="none" strike="noStrike" kern="1200" cap="none" spc="0" normalizeH="0" baseline="0" noProof="0" dirty="0">
              <a:ln>
                <a:noFill/>
              </a:ln>
              <a:solidFill>
                <a:schemeClr val="lt1"/>
              </a:solidFill>
              <a:effectLst/>
              <a:uLnTx/>
              <a:uFillTx/>
              <a:latin typeface="+mn-lt"/>
              <a:ea typeface="+mn-ea"/>
              <a:cs typeface="+mn-cs"/>
            </a:endParaRPr>
          </a:p>
        </p:txBody>
      </p:sp>
      <p:sp>
        <p:nvSpPr>
          <p:cNvPr id="10" name="Rectangle 9"/>
          <p:cNvSpPr/>
          <p:nvPr/>
        </p:nvSpPr>
        <p:spPr>
          <a:xfrm>
            <a:off x="4991100" y="4076700"/>
            <a:ext cx="1790700" cy="307975"/>
          </a:xfrm>
          <a:prstGeom prst="rect">
            <a:avLst/>
          </a:prstGeom>
          <a:solidFill>
            <a:srgbClr val="A7E7FB"/>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90000"/>
              </a:lnSpc>
              <a:spcBef>
                <a:spcPct val="0"/>
              </a:spcBef>
              <a:spcAft>
                <a:spcPct val="0"/>
              </a:spcAft>
              <a:buClrTx/>
              <a:buSzTx/>
              <a:buFontTx/>
              <a:buNone/>
              <a:defRPr/>
            </a:pPr>
            <a:r>
              <a:rPr kumimoji="0" lang="en-US" sz="1800" b="1" i="0" u="none" strike="noStrike" kern="1200" cap="none" spc="0" normalizeH="0" baseline="0" noProof="0" dirty="0">
                <a:ln>
                  <a:noFill/>
                </a:ln>
                <a:solidFill>
                  <a:schemeClr val="tx1"/>
                </a:solidFill>
                <a:effectLst/>
                <a:uLnTx/>
                <a:uFillTx/>
                <a:latin typeface="+mn-lt"/>
                <a:ea typeface="+mn-ea"/>
                <a:cs typeface="+mn-cs"/>
              </a:rPr>
              <a:t>Viral </a:t>
            </a:r>
            <a:r>
              <a:rPr kumimoji="0" lang="tr-TR" sz="1800" b="1" i="0" u="none" strike="noStrike" kern="1200" cap="none" spc="0" normalizeH="0" baseline="0" noProof="0" dirty="0">
                <a:ln>
                  <a:noFill/>
                </a:ln>
                <a:solidFill>
                  <a:schemeClr val="tx1"/>
                </a:solidFill>
                <a:effectLst/>
                <a:uLnTx/>
                <a:uFillTx/>
                <a:latin typeface="+mn-lt"/>
                <a:ea typeface="+mn-ea"/>
                <a:cs typeface="+mn-cs"/>
              </a:rPr>
              <a:t>p</a:t>
            </a:r>
            <a:r>
              <a:rPr kumimoji="0" lang="en-US" sz="1800" b="1" i="0" u="none" strike="noStrike" kern="1200" cap="none" spc="0" normalizeH="0" baseline="0" noProof="0" dirty="0" err="1">
                <a:ln>
                  <a:noFill/>
                </a:ln>
                <a:solidFill>
                  <a:schemeClr val="tx1"/>
                </a:solidFill>
                <a:effectLst/>
                <a:uLnTx/>
                <a:uFillTx/>
                <a:latin typeface="+mn-lt"/>
                <a:ea typeface="+mn-ea"/>
                <a:cs typeface="+mn-cs"/>
              </a:rPr>
              <a:t>rotein</a:t>
            </a:r>
            <a:r>
              <a:rPr kumimoji="0" lang="tr-TR" sz="1800" b="1" i="0" u="none" strike="noStrike" kern="1200" cap="none" spc="0" normalizeH="0" baseline="0" noProof="0" dirty="0">
                <a:ln>
                  <a:noFill/>
                </a:ln>
                <a:solidFill>
                  <a:schemeClr val="tx1"/>
                </a:solidFill>
                <a:effectLst/>
                <a:uLnTx/>
                <a:uFillTx/>
                <a:latin typeface="+mn-lt"/>
                <a:ea typeface="+mn-ea"/>
                <a:cs typeface="+mn-cs"/>
              </a:rPr>
              <a:t>ler</a:t>
            </a:r>
            <a:endParaRPr kumimoji="0" lang="en-US" sz="1800" b="1" i="0" u="none" strike="noStrike" kern="1200" cap="none" spc="0" normalizeH="0" baseline="0" noProof="0" dirty="0">
              <a:ln>
                <a:noFill/>
              </a:ln>
              <a:solidFill>
                <a:schemeClr val="tx1"/>
              </a:solidFill>
              <a:effectLst/>
              <a:uLnTx/>
              <a:uFillTx/>
              <a:latin typeface="+mn-lt"/>
              <a:ea typeface="+mn-ea"/>
              <a:cs typeface="+mn-cs"/>
            </a:endParaRPr>
          </a:p>
        </p:txBody>
      </p:sp>
      <p:sp>
        <p:nvSpPr>
          <p:cNvPr id="11" name="Rectangle 10"/>
          <p:cNvSpPr/>
          <p:nvPr/>
        </p:nvSpPr>
        <p:spPr>
          <a:xfrm>
            <a:off x="4800600" y="5008563"/>
            <a:ext cx="1790700" cy="307975"/>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90000"/>
              </a:lnSpc>
              <a:spcBef>
                <a:spcPct val="0"/>
              </a:spcBef>
              <a:spcAft>
                <a:spcPct val="0"/>
              </a:spcAft>
              <a:buClrTx/>
              <a:buSzTx/>
              <a:buFontTx/>
              <a:buNone/>
              <a:defRPr/>
            </a:pPr>
            <a:r>
              <a:rPr kumimoji="0" lang="en-US" sz="1800" b="1" i="0" u="none" strike="noStrike" kern="1200" cap="none" spc="0" normalizeH="0" baseline="0" noProof="0" dirty="0">
                <a:ln>
                  <a:noFill/>
                </a:ln>
                <a:solidFill>
                  <a:schemeClr val="tx1"/>
                </a:solidFill>
                <a:effectLst/>
                <a:uLnTx/>
                <a:uFillTx/>
                <a:latin typeface="+mn-lt"/>
                <a:ea typeface="+mn-ea"/>
                <a:cs typeface="+mn-cs"/>
              </a:rPr>
              <a:t>Viral RNA</a:t>
            </a:r>
            <a:endParaRPr kumimoji="0" lang="en-US" sz="1800" b="1" i="0" u="none" strike="noStrike" kern="1200" cap="none" spc="0" normalizeH="0" baseline="0" noProof="0" dirty="0">
              <a:ln>
                <a:noFill/>
              </a:ln>
              <a:solidFill>
                <a:schemeClr val="tx1"/>
              </a:solidFill>
              <a:effectLst/>
              <a:uLnTx/>
              <a:uFillTx/>
              <a:latin typeface="+mn-lt"/>
              <a:ea typeface="+mn-ea"/>
              <a:cs typeface="+mn-cs"/>
            </a:endParaRPr>
          </a:p>
        </p:txBody>
      </p:sp>
      <p:sp>
        <p:nvSpPr>
          <p:cNvPr id="12" name="Rectangle 11"/>
          <p:cNvSpPr/>
          <p:nvPr/>
        </p:nvSpPr>
        <p:spPr>
          <a:xfrm>
            <a:off x="3857625" y="2884488"/>
            <a:ext cx="1790700" cy="307975"/>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90000"/>
              </a:lnSpc>
              <a:spcBef>
                <a:spcPct val="0"/>
              </a:spcBef>
              <a:spcAft>
                <a:spcPct val="0"/>
              </a:spcAft>
              <a:buClrTx/>
              <a:buSzTx/>
              <a:buFontTx/>
              <a:buNone/>
              <a:defRPr/>
            </a:pPr>
            <a:r>
              <a:rPr kumimoji="0" lang="en-US" sz="1600" b="1" i="0" u="none" strike="noStrike" kern="1200" cap="none" spc="0" normalizeH="0" baseline="0" noProof="0" dirty="0">
                <a:ln>
                  <a:noFill/>
                </a:ln>
                <a:solidFill>
                  <a:schemeClr val="tx1"/>
                </a:solidFill>
                <a:effectLst/>
                <a:uLnTx/>
                <a:uFillTx/>
                <a:latin typeface="+mn-lt"/>
                <a:ea typeface="+mn-ea"/>
                <a:cs typeface="+mn-cs"/>
              </a:rPr>
              <a:t>HEPATO</a:t>
            </a:r>
            <a:r>
              <a:rPr kumimoji="0" lang="tr-TR" sz="1600" b="1" i="0" u="none" strike="noStrike" kern="1200" cap="none" spc="0" normalizeH="0" baseline="0" noProof="0" dirty="0">
                <a:ln>
                  <a:noFill/>
                </a:ln>
                <a:solidFill>
                  <a:schemeClr val="tx1"/>
                </a:solidFill>
                <a:effectLst/>
                <a:uLnTx/>
                <a:uFillTx/>
                <a:latin typeface="+mn-lt"/>
                <a:ea typeface="+mn-ea"/>
                <a:cs typeface="+mn-cs"/>
              </a:rPr>
              <a:t>SİT</a:t>
            </a:r>
            <a:endParaRPr kumimoji="0" lang="en-US" sz="1600" b="1" i="0" u="none" strike="noStrike" kern="1200" cap="none" spc="0" normalizeH="0" baseline="0" noProof="0" dirty="0">
              <a:ln>
                <a:noFill/>
              </a:ln>
              <a:solidFill>
                <a:schemeClr val="tx1"/>
              </a:solidFill>
              <a:effectLst/>
              <a:uLnTx/>
              <a:uFillTx/>
              <a:latin typeface="+mn-lt"/>
              <a:ea typeface="+mn-ea"/>
              <a:cs typeface="+mn-cs"/>
            </a:endParaRPr>
          </a:p>
        </p:txBody>
      </p:sp>
      <p:sp>
        <p:nvSpPr>
          <p:cNvPr id="13" name="Rectangle 12"/>
          <p:cNvSpPr/>
          <p:nvPr/>
        </p:nvSpPr>
        <p:spPr>
          <a:xfrm>
            <a:off x="2805113" y="5092700"/>
            <a:ext cx="1790700" cy="307975"/>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90000"/>
              </a:lnSpc>
              <a:spcBef>
                <a:spcPct val="0"/>
              </a:spcBef>
              <a:spcAft>
                <a:spcPct val="0"/>
              </a:spcAft>
              <a:buClrTx/>
              <a:buSzTx/>
              <a:buFontTx/>
              <a:buNone/>
              <a:defRPr/>
            </a:pPr>
            <a:r>
              <a:rPr kumimoji="0" lang="en-US" sz="1600" b="1" i="0" u="none" strike="noStrike" kern="1200" cap="none" spc="0" normalizeH="0" baseline="0" noProof="0" dirty="0">
                <a:ln>
                  <a:noFill/>
                </a:ln>
                <a:solidFill>
                  <a:schemeClr val="tx1"/>
                </a:solidFill>
                <a:effectLst/>
                <a:uLnTx/>
                <a:uFillTx/>
                <a:latin typeface="+mn-lt"/>
                <a:ea typeface="+mn-ea"/>
                <a:cs typeface="+mn-cs"/>
              </a:rPr>
              <a:t>N</a:t>
            </a:r>
            <a:r>
              <a:rPr kumimoji="0" lang="tr-TR" sz="1600" b="1" i="0" u="none" strike="noStrike" kern="1200" cap="none" spc="0" normalizeH="0" baseline="0" noProof="0" dirty="0">
                <a:ln>
                  <a:noFill/>
                </a:ln>
                <a:solidFill>
                  <a:schemeClr val="tx1"/>
                </a:solidFill>
                <a:effectLst/>
                <a:uLnTx/>
                <a:uFillTx/>
                <a:latin typeface="+mn-lt"/>
                <a:ea typeface="+mn-ea"/>
                <a:cs typeface="+mn-cs"/>
              </a:rPr>
              <a:t>ük</a:t>
            </a:r>
            <a:r>
              <a:rPr kumimoji="0" lang="en-US" sz="1600" b="1" i="0" u="none" strike="noStrike" kern="1200" cap="none" spc="0" normalizeH="0" baseline="0" noProof="0" dirty="0">
                <a:ln>
                  <a:noFill/>
                </a:ln>
                <a:solidFill>
                  <a:schemeClr val="tx1"/>
                </a:solidFill>
                <a:effectLst/>
                <a:uLnTx/>
                <a:uFillTx/>
                <a:latin typeface="+mn-lt"/>
                <a:ea typeface="+mn-ea"/>
                <a:cs typeface="+mn-cs"/>
              </a:rPr>
              <a:t>le</a:t>
            </a:r>
            <a:r>
              <a:rPr kumimoji="0" lang="tr-TR" sz="1600" b="1" i="0" u="none" strike="noStrike" kern="1200" cap="none" spc="0" normalizeH="0" baseline="0" noProof="0" dirty="0">
                <a:ln>
                  <a:noFill/>
                </a:ln>
                <a:solidFill>
                  <a:schemeClr val="tx1"/>
                </a:solidFill>
                <a:effectLst/>
                <a:uLnTx/>
                <a:uFillTx/>
                <a:latin typeface="+mn-lt"/>
                <a:ea typeface="+mn-ea"/>
                <a:cs typeface="+mn-cs"/>
              </a:rPr>
              <a:t>u</a:t>
            </a:r>
            <a:r>
              <a:rPr kumimoji="0" lang="en-US" sz="1600" b="1" i="0" u="none" strike="noStrike" kern="1200" cap="none" spc="0" normalizeH="0" baseline="0" noProof="0" dirty="0">
                <a:ln>
                  <a:noFill/>
                </a:ln>
                <a:solidFill>
                  <a:schemeClr val="tx1"/>
                </a:solidFill>
                <a:effectLst/>
                <a:uLnTx/>
                <a:uFillTx/>
                <a:latin typeface="+mn-lt"/>
                <a:ea typeface="+mn-ea"/>
                <a:cs typeface="+mn-cs"/>
              </a:rPr>
              <a:t>s</a:t>
            </a:r>
            <a:endParaRPr kumimoji="0" lang="en-US" sz="1600" b="1" i="0" u="none" strike="noStrike" kern="1200" cap="none" spc="0" normalizeH="0" baseline="0" noProof="0" dirty="0">
              <a:ln>
                <a:noFill/>
              </a:ln>
              <a:solidFill>
                <a:schemeClr val="tx1"/>
              </a:solidFill>
              <a:effectLst/>
              <a:uLnTx/>
              <a:uFillTx/>
              <a:latin typeface="+mn-lt"/>
              <a:ea typeface="+mn-ea"/>
              <a:cs typeface="+mn-cs"/>
            </a:endParaRPr>
          </a:p>
        </p:txBody>
      </p:sp>
      <p:sp>
        <p:nvSpPr>
          <p:cNvPr id="14" name="Rectangle 13"/>
          <p:cNvSpPr/>
          <p:nvPr/>
        </p:nvSpPr>
        <p:spPr>
          <a:xfrm>
            <a:off x="4033838" y="1549400"/>
            <a:ext cx="795338" cy="350838"/>
          </a:xfrm>
          <a:prstGeom prst="rect">
            <a:avLst/>
          </a:prstGeom>
          <a:solidFill>
            <a:schemeClr val="bg1"/>
          </a:solidFill>
          <a:ln w="1905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90000"/>
              </a:lnSpc>
              <a:spcBef>
                <a:spcPct val="0"/>
              </a:spcBef>
              <a:spcAft>
                <a:spcPct val="0"/>
              </a:spcAft>
              <a:buClrTx/>
              <a:buSzTx/>
              <a:buFontTx/>
              <a:buNone/>
              <a:defRPr/>
            </a:pPr>
            <a:r>
              <a:rPr kumimoji="0" lang="en-US" sz="2400" b="1" i="0" u="none" strike="noStrike" kern="1200" cap="none" spc="0" normalizeH="0" baseline="0" noProof="0" dirty="0">
                <a:ln>
                  <a:noFill/>
                </a:ln>
                <a:solidFill>
                  <a:schemeClr val="tx1"/>
                </a:solidFill>
                <a:effectLst/>
                <a:uLnTx/>
                <a:uFillTx/>
                <a:latin typeface="+mn-lt"/>
                <a:ea typeface="+mn-ea"/>
                <a:cs typeface="+mn-cs"/>
              </a:rPr>
              <a:t>HBV</a:t>
            </a:r>
            <a:endParaRPr kumimoji="0" lang="en-US" sz="2400" b="1" i="0" u="none" strike="noStrike" kern="1200" cap="none" spc="0" normalizeH="0" baseline="0" noProof="0" dirty="0">
              <a:ln>
                <a:noFill/>
              </a:ln>
              <a:solidFill>
                <a:schemeClr val="tx1"/>
              </a:solidFill>
              <a:effectLst/>
              <a:uLnTx/>
              <a:uFillTx/>
              <a:latin typeface="+mn-lt"/>
              <a:ea typeface="+mn-ea"/>
              <a:cs typeface="+mn-cs"/>
            </a:endParaRPr>
          </a:p>
        </p:txBody>
      </p:sp>
      <p:sp>
        <p:nvSpPr>
          <p:cNvPr id="15" name="Rectangle 14"/>
          <p:cNvSpPr/>
          <p:nvPr/>
        </p:nvSpPr>
        <p:spPr>
          <a:xfrm>
            <a:off x="2705100" y="4652963"/>
            <a:ext cx="1790700" cy="309563"/>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90000"/>
              </a:lnSpc>
              <a:spcBef>
                <a:spcPct val="0"/>
              </a:spcBef>
              <a:spcAft>
                <a:spcPct val="0"/>
              </a:spcAft>
              <a:buClrTx/>
              <a:buSzTx/>
              <a:buFontTx/>
              <a:buNone/>
              <a:defRPr/>
            </a:pPr>
            <a:r>
              <a:rPr kumimoji="0" lang="en-US" sz="2400" b="1" i="0" u="none" strike="noStrike" kern="1200" cap="none" spc="0" normalizeH="0" baseline="0" noProof="0" dirty="0">
                <a:ln>
                  <a:noFill/>
                </a:ln>
                <a:solidFill>
                  <a:schemeClr val="tx1"/>
                </a:solidFill>
                <a:effectLst/>
                <a:uLnTx/>
                <a:uFillTx/>
                <a:latin typeface="+mn-lt"/>
                <a:ea typeface="+mn-ea"/>
                <a:cs typeface="+mn-cs"/>
              </a:rPr>
              <a:t>cccDNA</a:t>
            </a:r>
            <a:endParaRPr kumimoji="0" lang="en-US" sz="2400" b="1" i="0" u="none" strike="noStrike" kern="1200" cap="none" spc="0" normalizeH="0" baseline="0" noProof="0" dirty="0">
              <a:ln>
                <a:noFill/>
              </a:ln>
              <a:solidFill>
                <a:schemeClr val="tx1"/>
              </a:solidFill>
              <a:effectLst/>
              <a:uLnTx/>
              <a:uFillTx/>
              <a:latin typeface="+mn-lt"/>
              <a:ea typeface="+mn-ea"/>
              <a:cs typeface="+mn-cs"/>
            </a:endParaRPr>
          </a:p>
        </p:txBody>
      </p:sp>
      <p:grpSp>
        <p:nvGrpSpPr>
          <p:cNvPr id="22540" name="Group 21"/>
          <p:cNvGrpSpPr/>
          <p:nvPr/>
        </p:nvGrpSpPr>
        <p:grpSpPr>
          <a:xfrm>
            <a:off x="5213350" y="4689475"/>
            <a:ext cx="827088" cy="266700"/>
            <a:chOff x="-2123997" y="5029200"/>
            <a:chExt cx="826718" cy="266700"/>
          </a:xfrm>
        </p:grpSpPr>
        <p:cxnSp>
          <p:nvCxnSpPr>
            <p:cNvPr id="17" name="Straight Connector 16"/>
            <p:cNvCxnSpPr/>
            <p:nvPr/>
          </p:nvCxnSpPr>
          <p:spPr>
            <a:xfrm flipV="1">
              <a:off x="-2123997" y="5295900"/>
              <a:ext cx="826718" cy="0"/>
            </a:xfrm>
            <a:prstGeom prst="line">
              <a:avLst/>
            </a:prstGeom>
            <a:ln w="38100">
              <a:solidFill>
                <a:srgbClr val="7030A0"/>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936756" y="5207000"/>
              <a:ext cx="639477" cy="0"/>
            </a:xfrm>
            <a:prstGeom prst="line">
              <a:avLst/>
            </a:prstGeom>
            <a:ln w="38100">
              <a:solidFill>
                <a:srgbClr val="7030A0"/>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754274" y="5118100"/>
              <a:ext cx="456995" cy="0"/>
            </a:xfrm>
            <a:prstGeom prst="line">
              <a:avLst/>
            </a:prstGeom>
            <a:ln w="38100">
              <a:solidFill>
                <a:srgbClr val="7030A0"/>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1479760" y="5029200"/>
              <a:ext cx="182481" cy="0"/>
            </a:xfrm>
            <a:prstGeom prst="line">
              <a:avLst/>
            </a:prstGeom>
            <a:ln w="38100">
              <a:solidFill>
                <a:srgbClr val="7030A0"/>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5" name="Straight Arrow Connector 24"/>
          <p:cNvCxnSpPr/>
          <p:nvPr/>
        </p:nvCxnSpPr>
        <p:spPr>
          <a:xfrm>
            <a:off x="4090988" y="4652963"/>
            <a:ext cx="1096963" cy="0"/>
          </a:xfrm>
          <a:prstGeom prst="straightConnector1">
            <a:avLst/>
          </a:prstGeom>
          <a:ln w="38100">
            <a:solidFill>
              <a:schemeClr val="bg2">
                <a:lumMod val="50000"/>
              </a:schemeClr>
            </a:solidFill>
            <a:miter lim="800000"/>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4090988" y="3473450"/>
            <a:ext cx="1096963" cy="0"/>
          </a:xfrm>
          <a:prstGeom prst="straightConnector1">
            <a:avLst/>
          </a:prstGeom>
          <a:ln w="38100">
            <a:solidFill>
              <a:schemeClr val="bg2">
                <a:lumMod val="50000"/>
              </a:schemeClr>
            </a:solidFill>
            <a:prstDash val="sysDash"/>
            <a:miter lim="800000"/>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22543" name="Group 30"/>
          <p:cNvGrpSpPr/>
          <p:nvPr/>
        </p:nvGrpSpPr>
        <p:grpSpPr>
          <a:xfrm>
            <a:off x="3587750" y="2114550"/>
            <a:ext cx="122238" cy="2270125"/>
            <a:chOff x="3587141" y="2522321"/>
            <a:chExt cx="0" cy="1863096"/>
          </a:xfrm>
        </p:grpSpPr>
        <p:cxnSp>
          <p:nvCxnSpPr>
            <p:cNvPr id="29" name="Straight Arrow Connector 28"/>
            <p:cNvCxnSpPr/>
            <p:nvPr/>
          </p:nvCxnSpPr>
          <p:spPr>
            <a:xfrm>
              <a:off x="3587141" y="3658419"/>
              <a:ext cx="0" cy="726998"/>
            </a:xfrm>
            <a:prstGeom prst="straightConnector1">
              <a:avLst/>
            </a:prstGeom>
            <a:ln w="19050">
              <a:solidFill>
                <a:schemeClr val="accent3">
                  <a:lumMod val="75000"/>
                  <a:lumOff val="25000"/>
                </a:schemeClr>
              </a:solidFill>
              <a:miter lim="800000"/>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587141" y="2522321"/>
              <a:ext cx="0" cy="548506"/>
            </a:xfrm>
            <a:prstGeom prst="straightConnector1">
              <a:avLst/>
            </a:prstGeom>
            <a:ln w="19050">
              <a:solidFill>
                <a:schemeClr val="accent3">
                  <a:lumMod val="75000"/>
                  <a:lumOff val="25000"/>
                </a:schemeClr>
              </a:solidFill>
              <a:miter lim="800000"/>
              <a:headEnd type="none" w="med" len="med"/>
              <a:tailEnd type="triangle"/>
            </a:ln>
          </p:spPr>
          <p:style>
            <a:lnRef idx="1">
              <a:schemeClr val="accent1"/>
            </a:lnRef>
            <a:fillRef idx="0">
              <a:schemeClr val="accent1"/>
            </a:fillRef>
            <a:effectRef idx="0">
              <a:schemeClr val="accent1"/>
            </a:effectRef>
            <a:fontRef idx="minor">
              <a:schemeClr val="tx1"/>
            </a:fontRef>
          </p:style>
        </p:cxnSp>
      </p:grpSp>
      <p:grpSp>
        <p:nvGrpSpPr>
          <p:cNvPr id="22544" name="Group 31"/>
          <p:cNvGrpSpPr/>
          <p:nvPr/>
        </p:nvGrpSpPr>
        <p:grpSpPr>
          <a:xfrm flipV="1">
            <a:off x="5956300" y="2505075"/>
            <a:ext cx="0" cy="1306513"/>
            <a:chOff x="3587141" y="2721630"/>
            <a:chExt cx="0" cy="1663787"/>
          </a:xfrm>
        </p:grpSpPr>
        <p:cxnSp>
          <p:nvCxnSpPr>
            <p:cNvPr id="33" name="Straight Arrow Connector 32"/>
            <p:cNvCxnSpPr/>
            <p:nvPr/>
          </p:nvCxnSpPr>
          <p:spPr>
            <a:xfrm>
              <a:off x="3587141" y="3657637"/>
              <a:ext cx="0" cy="727780"/>
            </a:xfrm>
            <a:prstGeom prst="straightConnector1">
              <a:avLst/>
            </a:prstGeom>
            <a:ln w="19050">
              <a:solidFill>
                <a:schemeClr val="accent3">
                  <a:lumMod val="75000"/>
                  <a:lumOff val="25000"/>
                </a:schemeClr>
              </a:solidFill>
              <a:miter lim="800000"/>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3587141" y="2721630"/>
              <a:ext cx="0" cy="349739"/>
            </a:xfrm>
            <a:prstGeom prst="straightConnector1">
              <a:avLst/>
            </a:prstGeom>
            <a:ln w="19050">
              <a:solidFill>
                <a:schemeClr val="accent3">
                  <a:lumMod val="75000"/>
                  <a:lumOff val="25000"/>
                </a:schemeClr>
              </a:solidFill>
              <a:miter lim="800000"/>
              <a:headEnd type="none" w="med" len="med"/>
              <a:tailEnd type="triangle"/>
            </a:ln>
          </p:spPr>
          <p:style>
            <a:lnRef idx="1">
              <a:schemeClr val="accent1"/>
            </a:lnRef>
            <a:fillRef idx="0">
              <a:schemeClr val="accent1"/>
            </a:fillRef>
            <a:effectRef idx="0">
              <a:schemeClr val="accent1"/>
            </a:effectRef>
            <a:fontRef idx="minor">
              <a:schemeClr val="tx1"/>
            </a:fontRef>
          </p:style>
        </p:cxnSp>
      </p:grpSp>
      <p:cxnSp>
        <p:nvCxnSpPr>
          <p:cNvPr id="35" name="Straight Arrow Connector 34"/>
          <p:cNvCxnSpPr/>
          <p:nvPr/>
        </p:nvCxnSpPr>
        <p:spPr>
          <a:xfrm flipV="1">
            <a:off x="7092950" y="2260600"/>
            <a:ext cx="0" cy="1371600"/>
          </a:xfrm>
          <a:prstGeom prst="straightConnector1">
            <a:avLst/>
          </a:prstGeom>
          <a:ln w="19050">
            <a:solidFill>
              <a:schemeClr val="accent3">
                <a:lumMod val="75000"/>
                <a:lumOff val="25000"/>
              </a:schemeClr>
            </a:solidFill>
            <a:miter lim="800000"/>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5857875" y="4384675"/>
            <a:ext cx="0" cy="274638"/>
          </a:xfrm>
          <a:prstGeom prst="straightConnector1">
            <a:avLst/>
          </a:prstGeom>
          <a:ln w="19050">
            <a:solidFill>
              <a:schemeClr val="accent3">
                <a:lumMod val="75000"/>
                <a:lumOff val="25000"/>
              </a:schemeClr>
            </a:solidFill>
            <a:miter lim="800000"/>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22547" name="Picture 37"/>
          <p:cNvPicPr>
            <a:picLocks noChangeAspect="1"/>
          </p:cNvPicPr>
          <p:nvPr/>
        </p:nvPicPr>
        <p:blipFill>
          <a:blip r:embed="rId1"/>
          <a:stretch>
            <a:fillRect/>
          </a:stretch>
        </p:blipFill>
        <p:spPr>
          <a:xfrm>
            <a:off x="3387725" y="3159125"/>
            <a:ext cx="420688" cy="403225"/>
          </a:xfrm>
          <a:prstGeom prst="rect">
            <a:avLst/>
          </a:prstGeom>
          <a:noFill/>
          <a:ln w="9525">
            <a:noFill/>
          </a:ln>
        </p:spPr>
      </p:pic>
      <p:pic>
        <p:nvPicPr>
          <p:cNvPr id="22548" name="Picture 38"/>
          <p:cNvPicPr>
            <a:picLocks noChangeAspect="1"/>
          </p:cNvPicPr>
          <p:nvPr/>
        </p:nvPicPr>
        <p:blipFill>
          <a:blip r:embed="rId1"/>
          <a:stretch>
            <a:fillRect/>
          </a:stretch>
        </p:blipFill>
        <p:spPr>
          <a:xfrm>
            <a:off x="5746750" y="3159125"/>
            <a:ext cx="419100" cy="403225"/>
          </a:xfrm>
          <a:prstGeom prst="rect">
            <a:avLst/>
          </a:prstGeom>
          <a:noFill/>
          <a:ln w="9525">
            <a:noFill/>
          </a:ln>
        </p:spPr>
      </p:pic>
      <p:pic>
        <p:nvPicPr>
          <p:cNvPr id="22549" name="Picture 39"/>
          <p:cNvPicPr>
            <a:picLocks noChangeAspect="1"/>
          </p:cNvPicPr>
          <p:nvPr/>
        </p:nvPicPr>
        <p:blipFill>
          <a:blip r:embed="rId2"/>
          <a:stretch>
            <a:fillRect/>
          </a:stretch>
        </p:blipFill>
        <p:spPr>
          <a:xfrm>
            <a:off x="2951163" y="1433513"/>
            <a:ext cx="4899025" cy="874712"/>
          </a:xfrm>
          <a:prstGeom prst="rect">
            <a:avLst/>
          </a:prstGeom>
          <a:noFill/>
          <a:ln w="9525">
            <a:noFill/>
          </a:ln>
        </p:spPr>
      </p:pic>
      <p:grpSp>
        <p:nvGrpSpPr>
          <p:cNvPr id="22550" name="Group 45"/>
          <p:cNvGrpSpPr/>
          <p:nvPr/>
        </p:nvGrpSpPr>
        <p:grpSpPr>
          <a:xfrm>
            <a:off x="3251200" y="4560888"/>
            <a:ext cx="674688" cy="128587"/>
            <a:chOff x="1738704" y="2194573"/>
            <a:chExt cx="675492" cy="128196"/>
          </a:xfrm>
        </p:grpSpPr>
        <p:sp>
          <p:nvSpPr>
            <p:cNvPr id="41" name="Oval 40"/>
            <p:cNvSpPr/>
            <p:nvPr/>
          </p:nvSpPr>
          <p:spPr>
            <a:xfrm>
              <a:off x="1738704" y="2194573"/>
              <a:ext cx="128741" cy="128196"/>
            </a:xfrm>
            <a:prstGeom prst="ellipse">
              <a:avLst/>
            </a:prstGeom>
            <a:noFill/>
            <a:ln w="19050">
              <a:solidFill>
                <a:schemeClr val="accent3">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90000"/>
                </a:lnSpc>
                <a:spcBef>
                  <a:spcPct val="0"/>
                </a:spcBef>
                <a:spcAft>
                  <a:spcPct val="0"/>
                </a:spcAft>
                <a:buClrTx/>
                <a:buSzTx/>
                <a:buFontTx/>
                <a:buNone/>
                <a:defRPr/>
              </a:pPr>
              <a:endParaRPr kumimoji="0" 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42" name="Oval 41"/>
            <p:cNvSpPr/>
            <p:nvPr/>
          </p:nvSpPr>
          <p:spPr>
            <a:xfrm>
              <a:off x="1875392" y="2194573"/>
              <a:ext cx="128741" cy="128196"/>
            </a:xfrm>
            <a:prstGeom prst="ellipse">
              <a:avLst/>
            </a:prstGeom>
            <a:noFill/>
            <a:ln w="19050">
              <a:solidFill>
                <a:schemeClr val="accent3">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90000"/>
                </a:lnSpc>
                <a:spcBef>
                  <a:spcPct val="0"/>
                </a:spcBef>
                <a:spcAft>
                  <a:spcPct val="0"/>
                </a:spcAft>
                <a:buClrTx/>
                <a:buSzTx/>
                <a:buFontTx/>
                <a:buNone/>
                <a:defRPr/>
              </a:pPr>
              <a:endParaRPr kumimoji="0" 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43" name="Oval 42"/>
            <p:cNvSpPr/>
            <p:nvPr/>
          </p:nvSpPr>
          <p:spPr>
            <a:xfrm>
              <a:off x="2012079" y="2194573"/>
              <a:ext cx="128741" cy="128196"/>
            </a:xfrm>
            <a:prstGeom prst="ellipse">
              <a:avLst/>
            </a:prstGeom>
            <a:noFill/>
            <a:ln w="19050">
              <a:solidFill>
                <a:schemeClr val="accent3">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90000"/>
                </a:lnSpc>
                <a:spcBef>
                  <a:spcPct val="0"/>
                </a:spcBef>
                <a:spcAft>
                  <a:spcPct val="0"/>
                </a:spcAft>
                <a:buClrTx/>
                <a:buSzTx/>
                <a:buFontTx/>
                <a:buNone/>
                <a:defRPr/>
              </a:pPr>
              <a:endParaRPr kumimoji="0" 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44" name="Oval 43"/>
            <p:cNvSpPr/>
            <p:nvPr/>
          </p:nvSpPr>
          <p:spPr>
            <a:xfrm>
              <a:off x="2148767" y="2194573"/>
              <a:ext cx="128741" cy="128196"/>
            </a:xfrm>
            <a:prstGeom prst="ellipse">
              <a:avLst/>
            </a:prstGeom>
            <a:noFill/>
            <a:ln w="19050">
              <a:solidFill>
                <a:schemeClr val="accent3">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90000"/>
                </a:lnSpc>
                <a:spcBef>
                  <a:spcPct val="0"/>
                </a:spcBef>
                <a:spcAft>
                  <a:spcPct val="0"/>
                </a:spcAft>
                <a:buClrTx/>
                <a:buSzTx/>
                <a:buFontTx/>
                <a:buNone/>
                <a:defRPr/>
              </a:pPr>
              <a:endParaRPr kumimoji="0" 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45" name="Oval 44"/>
            <p:cNvSpPr/>
            <p:nvPr/>
          </p:nvSpPr>
          <p:spPr>
            <a:xfrm>
              <a:off x="2285455" y="2194573"/>
              <a:ext cx="128741" cy="128196"/>
            </a:xfrm>
            <a:prstGeom prst="ellipse">
              <a:avLst/>
            </a:prstGeom>
            <a:noFill/>
            <a:ln w="19050">
              <a:solidFill>
                <a:schemeClr val="accent3">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90000"/>
                </a:lnSpc>
                <a:spcBef>
                  <a:spcPct val="0"/>
                </a:spcBef>
                <a:spcAft>
                  <a:spcPct val="0"/>
                </a:spcAft>
                <a:buClrTx/>
                <a:buSzTx/>
                <a:buFontTx/>
                <a:buNone/>
                <a:defRPr/>
              </a:pPr>
              <a:endParaRPr kumimoji="0" lang="en-US" sz="1800" b="0" i="0" u="none" strike="noStrike" kern="1200" cap="none" spc="0" normalizeH="0" baseline="0" noProof="0" dirty="0">
                <a:ln>
                  <a:noFill/>
                </a:ln>
                <a:solidFill>
                  <a:schemeClr val="lt1"/>
                </a:solidFill>
                <a:effectLst/>
                <a:uLnTx/>
                <a:uFillTx/>
                <a:latin typeface="+mn-lt"/>
                <a:ea typeface="+mn-ea"/>
                <a:cs typeface="+mn-cs"/>
              </a:endParaRPr>
            </a:p>
          </p:txBody>
        </p:sp>
      </p:grpSp>
      <p:sp>
        <p:nvSpPr>
          <p:cNvPr id="7" name="Pentagon 6"/>
          <p:cNvSpPr/>
          <p:nvPr/>
        </p:nvSpPr>
        <p:spPr>
          <a:xfrm flipH="1">
            <a:off x="6223000" y="2962275"/>
            <a:ext cx="2362200" cy="804863"/>
          </a:xfrm>
          <a:prstGeom prst="homePlate">
            <a:avLst/>
          </a:prstGeom>
          <a:solidFill>
            <a:srgbClr val="CC000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90000"/>
              </a:lnSpc>
              <a:spcBef>
                <a:spcPct val="0"/>
              </a:spcBef>
              <a:spcAft>
                <a:spcPct val="0"/>
              </a:spcAft>
              <a:buClrTx/>
              <a:buSzTx/>
              <a:buFontTx/>
              <a:buNone/>
              <a:defRPr/>
            </a:pPr>
            <a:r>
              <a:rPr kumimoji="0" lang="tr-TR" sz="2400" b="1" i="0" u="none" strike="noStrike" kern="1200" cap="none" spc="0" normalizeH="0" baseline="0" noProof="0" dirty="0">
                <a:ln>
                  <a:noFill/>
                </a:ln>
                <a:solidFill>
                  <a:schemeClr val="lt1"/>
                </a:solidFill>
                <a:effectLst/>
                <a:uLnTx/>
                <a:uFillTx/>
                <a:latin typeface="+mn-lt"/>
                <a:ea typeface="+mn-ea"/>
                <a:cs typeface="+mn-cs"/>
              </a:rPr>
              <a:t>Olgun viriyon ürünleri</a:t>
            </a:r>
            <a:endParaRPr kumimoji="0" lang="en-US" sz="2400" b="1" i="0" u="none" strike="noStrike" kern="1200" cap="none" spc="0" normalizeH="0" baseline="0" noProof="0" dirty="0">
              <a:ln>
                <a:noFill/>
              </a:ln>
              <a:solidFill>
                <a:schemeClr val="lt1"/>
              </a:solidFill>
              <a:effectLst/>
              <a:uLnTx/>
              <a:uFillTx/>
              <a:latin typeface="+mn-lt"/>
              <a:ea typeface="+mn-ea"/>
              <a:cs typeface="+mn-cs"/>
            </a:endParaRPr>
          </a:p>
        </p:txBody>
      </p:sp>
      <p:sp>
        <p:nvSpPr>
          <p:cNvPr id="22552" name="Rectangle 3"/>
          <p:cNvSpPr/>
          <p:nvPr/>
        </p:nvSpPr>
        <p:spPr>
          <a:xfrm>
            <a:off x="6660198" y="5900103"/>
            <a:ext cx="2071687" cy="338137"/>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tr-TR" altLang="tr-TR" sz="1600" i="1" dirty="0">
                <a:cs typeface="Calibri" panose="020F0502020204030204" pitchFamily="34" charset="0"/>
              </a:rPr>
              <a:t>Viruses.</a:t>
            </a:r>
            <a:r>
              <a:rPr lang="tr-TR" altLang="tr-TR" sz="1600" dirty="0">
                <a:cs typeface="Calibri" panose="020F0502020204030204" pitchFamily="34" charset="0"/>
              </a:rPr>
              <a:t> 2021; 13: 951.</a:t>
            </a:r>
            <a:endParaRPr lang="tr-TR" altLang="tr-TR" sz="1600" dirty="0">
              <a:ea typeface="Calibri" panose="020F0502020204030204" pitchFamily="34" charset="0"/>
            </a:endParaRPr>
          </a:p>
        </p:txBody>
      </p:sp>
      <p:pic>
        <p:nvPicPr>
          <p:cNvPr id="22553" name="Picture 3"/>
          <p:cNvPicPr>
            <a:picLocks noChangeAspect="1"/>
          </p:cNvPicPr>
          <p:nvPr/>
        </p:nvPicPr>
        <p:blipFill>
          <a:blip r:embed="rId3"/>
          <a:stretch>
            <a:fillRect/>
          </a:stretch>
        </p:blipFill>
        <p:spPr>
          <a:xfrm>
            <a:off x="250825" y="188913"/>
            <a:ext cx="2089150" cy="159702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7" grpId="0" animBg="1"/>
    </p:bldLst>
  </p:timing>
</p:sld>
</file>

<file path=ppt/tags/tag1.xml><?xml version="1.0" encoding="utf-8"?>
<p:tagLst xmlns:p="http://schemas.openxmlformats.org/presentationml/2006/main">
  <p:tag name="KSO_WM_BEAUTIFY_FLAG" val=""/>
</p:tagLst>
</file>

<file path=ppt/theme/theme1.xml><?xml version="1.0" encoding="utf-8"?>
<a:theme xmlns:a="http://schemas.openxmlformats.org/drawingml/2006/main" name="Ofis Teması">
  <a:themeElements>
    <a:clrScheme name="Gezinti">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11516</Words>
  <Application>WPS Presentation</Application>
  <PresentationFormat>Ekran Gösterisi (4:3)</PresentationFormat>
  <Paragraphs>565</Paragraphs>
  <Slides>47</Slides>
  <Notes>7</Notes>
  <HiddenSlides>0</HiddenSlides>
  <MMClips>0</MMClips>
  <ScaleCrop>false</ScaleCrop>
  <HeadingPairs>
    <vt:vector size="8" baseType="variant">
      <vt:variant>
        <vt:lpstr>已用的字体</vt:lpstr>
      </vt:variant>
      <vt:variant>
        <vt:i4>16</vt:i4>
      </vt:variant>
      <vt:variant>
        <vt:lpstr>主题</vt:lpstr>
      </vt:variant>
      <vt:variant>
        <vt:i4>1</vt:i4>
      </vt:variant>
      <vt:variant>
        <vt:lpstr>嵌入 OLE 服务器</vt:lpstr>
      </vt:variant>
      <vt:variant>
        <vt:i4>1</vt:i4>
      </vt:variant>
      <vt:variant>
        <vt:lpstr>幻灯片标题</vt:lpstr>
      </vt:variant>
      <vt:variant>
        <vt:i4>47</vt:i4>
      </vt:variant>
    </vt:vector>
  </HeadingPairs>
  <TitlesOfParts>
    <vt:vector size="65" baseType="lpstr">
      <vt:lpstr>Arial</vt:lpstr>
      <vt:lpstr>SimSun</vt:lpstr>
      <vt:lpstr>Wingdings</vt:lpstr>
      <vt:lpstr>Calibri</vt:lpstr>
      <vt:lpstr>Trebuchet MS</vt:lpstr>
      <vt:lpstr>Times New Roman</vt:lpstr>
      <vt:lpstr>MS PGothic</vt:lpstr>
      <vt:lpstr>Microsoft YaHei</vt:lpstr>
      <vt:lpstr>Arial Unicode MS</vt:lpstr>
      <vt:lpstr>Trebuchet MS</vt:lpstr>
      <vt:lpstr>Gulim</vt:lpstr>
      <vt:lpstr>Malgun Gothic</vt:lpstr>
      <vt:lpstr>Wingdings 2</vt:lpstr>
      <vt:lpstr>Algerian</vt:lpstr>
      <vt:lpstr>Calibri</vt:lpstr>
      <vt:lpstr>Kristen ITC</vt:lpstr>
      <vt:lpstr>Ofis Teması</vt:lpstr>
      <vt:lpstr>AcroExch.Document.DC</vt:lpstr>
      <vt:lpstr>PowerPoint 演示文稿</vt:lpstr>
      <vt:lpstr>Sunum Planı</vt:lpstr>
      <vt:lpstr>Olgu 1</vt:lpstr>
      <vt:lpstr>Allojenik Kök Hücre Nakli Öncesi Hepatit Serolojileri</vt:lpstr>
      <vt:lpstr>Laboratuvar </vt:lpstr>
      <vt:lpstr>Olgu izlem</vt:lpstr>
      <vt:lpstr>PowerPoint 演示文稿</vt:lpstr>
      <vt:lpstr>PowerPoint 演示文稿</vt:lpstr>
      <vt:lpstr>HBV Replikasyon Döngüsü</vt:lpstr>
      <vt:lpstr>HBV İnfeksiyonunda Serolojik Göstergeler</vt:lpstr>
      <vt:lpstr>HBV İnfeksiyonu Seyri</vt:lpstr>
      <vt:lpstr>PowerPoint 演示文稿</vt:lpstr>
      <vt:lpstr>HBV reaktivasyonu Tanım</vt:lpstr>
      <vt:lpstr>PowerPoint 演示文稿</vt:lpstr>
      <vt:lpstr>Reaktivasyonun fazları </vt:lpstr>
      <vt:lpstr>Kronik Hepatit B Reaktivasyonu Nedenleri?</vt:lpstr>
      <vt:lpstr>HBV Reaktivasyon Nedenleri</vt:lpstr>
      <vt:lpstr>HBV Reaktivasyon Nedenleri</vt:lpstr>
      <vt:lpstr>PowerPoint 演示文稿</vt:lpstr>
      <vt:lpstr>PowerPoint 演示文稿</vt:lpstr>
      <vt:lpstr>PowerPoint 演示文稿</vt:lpstr>
      <vt:lpstr>HBV Reaktivasyon Nedenleri</vt:lpstr>
      <vt:lpstr>PowerPoint 演示文稿</vt:lpstr>
      <vt:lpstr>PowerPoint 演示文稿</vt:lpstr>
      <vt:lpstr>PowerPoint 演示文稿</vt:lpstr>
      <vt:lpstr>PowerPoint 演示文稿</vt:lpstr>
      <vt:lpstr>PowerPoint 演示文稿</vt:lpstr>
      <vt:lpstr>Kronik Hepatit B Reaktivasyonu</vt:lpstr>
      <vt:lpstr>Kronik Hepatit B Reaktivasyonunda Klinik</vt:lpstr>
      <vt:lpstr>Klinik</vt:lpstr>
      <vt:lpstr>Karaciğer Hasar/Fonksiyon Testleri</vt:lpstr>
      <vt:lpstr>İmmünolojik ve Viral Göstergeler</vt:lpstr>
      <vt:lpstr>İmmünolojik ve Viral Göstergeler</vt:lpstr>
      <vt:lpstr>İmmünolojik ve Viral Göstergeler</vt:lpstr>
      <vt:lpstr>Histopatolojik İnceleme</vt:lpstr>
      <vt:lpstr>Kronik Hepatit B Reaktivasyonu</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Sonuç</vt:lpstr>
      <vt:lpstr>PowerPoint 演示文稿</vt:lpstr>
    </vt:vector>
  </TitlesOfParts>
  <Company>atölye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20248083726</dc:creator>
  <cp:lastModifiedBy>Süda Tekin</cp:lastModifiedBy>
  <cp:revision>673</cp:revision>
  <dcterms:created xsi:type="dcterms:W3CDTF">2016-01-11T12:17:00Z</dcterms:created>
  <dcterms:modified xsi:type="dcterms:W3CDTF">2025-02-13T20:08:35Z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cdbc7bc-7315-4afd-b3fc-08b705c65f8b_Enabled">
    <vt:lpwstr>True</vt:lpwstr>
  </property>
  <property fmtid="{D5CDD505-2E9C-101B-9397-08002B2CF9AE}" pid="3" name="MSIP_Label_8cdbc7bc-7315-4afd-b3fc-08b705c65f8b_SiteId">
    <vt:lpwstr>4c716f8e-6734-42c4-abdf-e0b3608538e1</vt:lpwstr>
  </property>
  <property fmtid="{D5CDD505-2E9C-101B-9397-08002B2CF9AE}" pid="4" name="MSIP_Label_8cdbc7bc-7315-4afd-b3fc-08b705c65f8b_Owner">
    <vt:lpwstr>stekin@kuh.ku.edu.tr</vt:lpwstr>
  </property>
  <property fmtid="{D5CDD505-2E9C-101B-9397-08002B2CF9AE}" pid="5" name="MSIP_Label_8cdbc7bc-7315-4afd-b3fc-08b705c65f8b_SetDate">
    <vt:lpwstr>2021-02-10T11:24:36.3418340Z</vt:lpwstr>
  </property>
  <property fmtid="{D5CDD505-2E9C-101B-9397-08002B2CF9AE}" pid="6" name="MSIP_Label_8cdbc7bc-7315-4afd-b3fc-08b705c65f8b_Name">
    <vt:lpwstr>Genel</vt:lpwstr>
  </property>
  <property fmtid="{D5CDD505-2E9C-101B-9397-08002B2CF9AE}" pid="7" name="MSIP_Label_8cdbc7bc-7315-4afd-b3fc-08b705c65f8b_Application">
    <vt:lpwstr>Microsoft Azure Information Protection</vt:lpwstr>
  </property>
  <property fmtid="{D5CDD505-2E9C-101B-9397-08002B2CF9AE}" pid="8" name="MSIP_Label_8cdbc7bc-7315-4afd-b3fc-08b705c65f8b_ActionId">
    <vt:lpwstr>99556964-ee11-422a-a097-01c65d571b75</vt:lpwstr>
  </property>
  <property fmtid="{D5CDD505-2E9C-101B-9397-08002B2CF9AE}" pid="9" name="MSIP_Label_8cdbc7bc-7315-4afd-b3fc-08b705c65f8b_Extended_MSFT_Method">
    <vt:lpwstr>Manual</vt:lpwstr>
  </property>
  <property fmtid="{D5CDD505-2E9C-101B-9397-08002B2CF9AE}" pid="10" name="Sensitivity">
    <vt:lpwstr>Genel</vt:lpwstr>
  </property>
  <property fmtid="{D5CDD505-2E9C-101B-9397-08002B2CF9AE}" pid="11" name="ICV">
    <vt:lpwstr>017239FFFB754283B4D287B2C5A7DC98_12</vt:lpwstr>
  </property>
  <property fmtid="{D5CDD505-2E9C-101B-9397-08002B2CF9AE}" pid="12" name="KSOProductBuildVer">
    <vt:lpwstr>1033-12.2.0.19805</vt:lpwstr>
  </property>
</Properties>
</file>