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27" r:id="rId3"/>
    <p:sldId id="326" r:id="rId4"/>
    <p:sldId id="258" r:id="rId5"/>
    <p:sldId id="260" r:id="rId6"/>
    <p:sldId id="261" r:id="rId7"/>
    <p:sldId id="262" r:id="rId8"/>
    <p:sldId id="281" r:id="rId9"/>
    <p:sldId id="257" r:id="rId10"/>
    <p:sldId id="325" r:id="rId11"/>
    <p:sldId id="319" r:id="rId12"/>
    <p:sldId id="282" r:id="rId13"/>
    <p:sldId id="329" r:id="rId14"/>
    <p:sldId id="263" r:id="rId15"/>
    <p:sldId id="264" r:id="rId16"/>
    <p:sldId id="265" r:id="rId17"/>
    <p:sldId id="266" r:id="rId18"/>
    <p:sldId id="267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20" r:id="rId28"/>
    <p:sldId id="328" r:id="rId29"/>
    <p:sldId id="268" r:id="rId30"/>
    <p:sldId id="269" r:id="rId31"/>
    <p:sldId id="270" r:id="rId32"/>
    <p:sldId id="330" r:id="rId33"/>
    <p:sldId id="273" r:id="rId34"/>
    <p:sldId id="274" r:id="rId35"/>
    <p:sldId id="276" r:id="rId36"/>
    <p:sldId id="283" r:id="rId37"/>
    <p:sldId id="277" r:id="rId38"/>
    <p:sldId id="278" r:id="rId39"/>
    <p:sldId id="279" r:id="rId40"/>
    <p:sldId id="331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2" d="100"/>
          <a:sy n="62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77ED2-A3B2-49C9-97D6-7194B6D67A3E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E083-0B11-4806-B8D1-09CA830E49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6422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17.04.2014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HIV/AIDS TEDAVİSİ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.Ayşe </a:t>
            </a:r>
            <a:r>
              <a:rPr lang="tr-TR" dirty="0" err="1" smtClean="0"/>
              <a:t>Willke</a:t>
            </a:r>
            <a:r>
              <a:rPr lang="tr-TR" dirty="0" smtClean="0"/>
              <a:t> </a:t>
            </a:r>
            <a:r>
              <a:rPr lang="tr-TR" dirty="0" err="1" smtClean="0"/>
              <a:t>Topcu</a:t>
            </a:r>
            <a:endParaRPr lang="tr-TR" dirty="0" smtClean="0"/>
          </a:p>
          <a:p>
            <a:r>
              <a:rPr lang="tr-TR" dirty="0" smtClean="0"/>
              <a:t>17 Nisan 2014</a:t>
            </a:r>
          </a:p>
          <a:p>
            <a:r>
              <a:rPr lang="tr-TR" dirty="0" smtClean="0"/>
              <a:t>Çeşme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pPr>
              <a:defRPr/>
            </a:pPr>
            <a:r>
              <a:rPr lang="tr-TR" sz="4000" b="1" dirty="0" smtClean="0"/>
              <a:t>             </a:t>
            </a:r>
            <a:r>
              <a:rPr lang="tr-TR" sz="4000" b="1" dirty="0" err="1" smtClean="0"/>
              <a:t>Antiretroviral</a:t>
            </a:r>
            <a:r>
              <a:rPr lang="tr-TR" sz="4000" b="1" dirty="0" smtClean="0"/>
              <a:t> ilaçlar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208912" cy="566124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700" b="1" dirty="0" smtClean="0">
                <a:solidFill>
                  <a:srgbClr val="FF3300"/>
                </a:solidFill>
              </a:rPr>
              <a:t>NRTI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Abacavir</a:t>
            </a:r>
            <a:r>
              <a:rPr lang="en-US" sz="1800" b="1" dirty="0" smtClean="0"/>
              <a:t>		ABC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Didanosine</a:t>
            </a:r>
            <a:r>
              <a:rPr lang="en-US" sz="1800" b="1" dirty="0" smtClean="0"/>
              <a:t> 		DDI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Emtricitabine</a:t>
            </a:r>
            <a:r>
              <a:rPr lang="en-US" sz="1800" b="1" dirty="0" smtClean="0"/>
              <a:t>		FTC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Lamivudine</a:t>
            </a:r>
            <a:r>
              <a:rPr lang="en-US" sz="1800" b="1" dirty="0" smtClean="0"/>
              <a:t>		3TC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Stavudine</a:t>
            </a:r>
            <a:r>
              <a:rPr lang="en-US" sz="1800" b="1" dirty="0" smtClean="0"/>
              <a:t>		D4T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Tenofovir</a:t>
            </a:r>
            <a:r>
              <a:rPr lang="en-US" sz="1800" b="1" dirty="0" smtClean="0"/>
              <a:t>		TDF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Zidovudine</a:t>
            </a:r>
            <a:r>
              <a:rPr lang="en-US" sz="1800" b="1" dirty="0" smtClean="0"/>
              <a:t>		ZDV</a:t>
            </a:r>
            <a:endParaRPr lang="tr-TR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3TC/ABC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3TC/ABC/ZDV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3TC/ZDV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FTC/TDF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3300"/>
                </a:solidFill>
              </a:rPr>
              <a:t>NNRTI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Delavirdine</a:t>
            </a:r>
            <a:r>
              <a:rPr lang="en-US" sz="1800" b="1" dirty="0" smtClean="0"/>
              <a:t>		DLV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Efavirenz</a:t>
            </a:r>
            <a:r>
              <a:rPr lang="en-US" sz="1800" b="1" dirty="0" smtClean="0"/>
              <a:t>		EFV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Nevirapine</a:t>
            </a:r>
            <a:r>
              <a:rPr lang="tr-TR" sz="1800" b="1" dirty="0" smtClean="0"/>
              <a:t>		NVP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b="1" dirty="0" err="1" smtClean="0"/>
              <a:t>Rilpivirine</a:t>
            </a:r>
            <a:r>
              <a:rPr lang="en-US" sz="1800" b="1" dirty="0" smtClean="0"/>
              <a:t>		</a:t>
            </a:r>
            <a:r>
              <a:rPr lang="tr-TR" sz="1800" b="1" dirty="0" smtClean="0"/>
              <a:t>RPV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3300"/>
                </a:solidFill>
              </a:rPr>
              <a:t>Fusion Inhibitor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Enfuvirtide</a:t>
            </a:r>
            <a:r>
              <a:rPr lang="en-US" sz="1800" b="1" dirty="0" smtClean="0"/>
              <a:t>		</a:t>
            </a:r>
            <a:r>
              <a:rPr lang="tr-TR" sz="1800" b="1" dirty="0" smtClean="0"/>
              <a:t>ENF</a:t>
            </a:r>
          </a:p>
          <a:p>
            <a:pPr eaLnBrk="1" hangingPunct="1">
              <a:lnSpc>
                <a:spcPct val="80000"/>
              </a:lnSpc>
              <a:defRPr/>
            </a:pPr>
            <a:endParaRPr lang="tr-TR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1800" b="1" dirty="0" smtClean="0">
                <a:solidFill>
                  <a:srgbClr val="FF3300"/>
                </a:solidFill>
              </a:rPr>
              <a:t>Çoklu sınıf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EFV/FTC/TDF</a:t>
            </a:r>
            <a:endParaRPr lang="tr-TR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b="1" dirty="0" smtClean="0"/>
              <a:t>ELV/</a:t>
            </a:r>
            <a:r>
              <a:rPr lang="tr-TR" sz="1800" b="1" dirty="0" err="1" smtClean="0"/>
              <a:t>Cobi</a:t>
            </a:r>
            <a:r>
              <a:rPr lang="tr-TR" sz="1800" b="1" dirty="0" smtClean="0"/>
              <a:t>/TDF/FTC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1800" b="1" dirty="0" smtClean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0" y="1196752"/>
            <a:ext cx="3657600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3300"/>
                </a:solidFill>
                <a:latin typeface="Arial" charset="0"/>
              </a:rPr>
              <a:t>PI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Amprenavir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APV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Atazanavir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ATV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Darunavir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DRV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Fosamprenavir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tr-TR" sz="1600" b="1" dirty="0">
                <a:solidFill>
                  <a:schemeClr val="tx2"/>
                </a:solidFill>
                <a:latin typeface="Arial" charset="0"/>
              </a:rPr>
              <a:t>               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FPV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Indinavir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IDV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Lopinavir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LPV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Nelfinavir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NFV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Ritonavir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RTV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Saquinavir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 		SQV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hard gel		HGC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tablet		INV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Tipranavir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TPV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FF3300"/>
                </a:solidFill>
                <a:latin typeface="Arial" charset="0"/>
              </a:rPr>
              <a:t>CCR5 </a:t>
            </a:r>
            <a:r>
              <a:rPr lang="tr-TR" sz="1600" b="1" dirty="0" smtClean="0">
                <a:solidFill>
                  <a:srgbClr val="FF3300"/>
                </a:solidFill>
                <a:latin typeface="Arial" charset="0"/>
              </a:rPr>
              <a:t>k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ore</a:t>
            </a:r>
            <a:r>
              <a:rPr lang="tr-TR" sz="1600" b="1" dirty="0" smtClean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1600" b="1" dirty="0" err="1" smtClean="0">
                <a:solidFill>
                  <a:srgbClr val="FF3300"/>
                </a:solidFill>
                <a:latin typeface="Arial" charset="0"/>
              </a:rPr>
              <a:t>eptor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tr-TR" sz="1600" b="1" dirty="0" smtClean="0">
                <a:solidFill>
                  <a:srgbClr val="FF3300"/>
                </a:solidFill>
                <a:latin typeface="Arial" charset="0"/>
              </a:rPr>
              <a:t>a</a:t>
            </a:r>
            <a:r>
              <a:rPr lang="en-US" sz="1600" b="1" dirty="0" err="1" smtClean="0">
                <a:solidFill>
                  <a:srgbClr val="FF3300"/>
                </a:solidFill>
                <a:latin typeface="Arial" charset="0"/>
              </a:rPr>
              <a:t>ntagonist</a:t>
            </a:r>
            <a:endParaRPr lang="en-US" sz="1600" b="1" dirty="0">
              <a:solidFill>
                <a:srgbClr val="FF33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Maraviroc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MVC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16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tr-TR" sz="1600" b="1" dirty="0" smtClean="0">
                <a:solidFill>
                  <a:srgbClr val="FF3300"/>
                </a:solidFill>
                <a:latin typeface="Arial" charset="0"/>
              </a:rPr>
              <a:t>İ</a:t>
            </a:r>
            <a:r>
              <a:rPr lang="en-US" sz="1600" b="1" dirty="0" err="1" smtClean="0">
                <a:solidFill>
                  <a:srgbClr val="FF3300"/>
                </a:solidFill>
                <a:latin typeface="Arial" charset="0"/>
              </a:rPr>
              <a:t>ntegra</a:t>
            </a:r>
            <a:r>
              <a:rPr lang="tr-TR" sz="1600" b="1" dirty="0" smtClean="0">
                <a:solidFill>
                  <a:srgbClr val="FF3300"/>
                </a:solidFill>
                <a:latin typeface="Arial" charset="0"/>
              </a:rPr>
              <a:t>z</a:t>
            </a:r>
            <a:r>
              <a:rPr lang="en-US" sz="1600" b="1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rgbClr val="FF3300"/>
                </a:solidFill>
                <a:latin typeface="Arial" charset="0"/>
              </a:rPr>
              <a:t>Inhibitor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Raltegravir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		RAL</a:t>
            </a:r>
            <a:endParaRPr lang="tr-TR" sz="16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tr-TR" sz="1600" b="1" dirty="0" err="1">
                <a:solidFill>
                  <a:schemeClr val="tx2"/>
                </a:solidFill>
                <a:latin typeface="Arial" charset="0"/>
              </a:rPr>
              <a:t>Elvitegravir</a:t>
            </a:r>
            <a:r>
              <a:rPr lang="tr-TR" sz="1600" b="1" dirty="0">
                <a:solidFill>
                  <a:schemeClr val="tx2"/>
                </a:solidFill>
                <a:latin typeface="Arial" charset="0"/>
              </a:rPr>
              <a:t>		ELV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 b="1" dirty="0" err="1" smtClean="0">
                <a:solidFill>
                  <a:schemeClr val="tx2"/>
                </a:solidFill>
                <a:latin typeface="Arial" charset="0"/>
              </a:rPr>
              <a:t>Dolutegravir</a:t>
            </a:r>
            <a:r>
              <a:rPr lang="tr-TR" sz="1600" b="1" dirty="0" smtClean="0">
                <a:solidFill>
                  <a:schemeClr val="tx2"/>
                </a:solidFill>
                <a:latin typeface="Arial" charset="0"/>
              </a:rPr>
              <a:t>		DGV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tr-TR" sz="3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251520" y="5661249"/>
            <a:ext cx="842493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Atripla</a:t>
            </a:r>
            <a:r>
              <a:rPr lang="tr-TR" dirty="0" smtClean="0"/>
              <a:t>: </a:t>
            </a:r>
            <a:r>
              <a:rPr lang="tr-TR" dirty="0" err="1" smtClean="0"/>
              <a:t>Efavirenz</a:t>
            </a:r>
            <a:r>
              <a:rPr lang="tr-TR" dirty="0" smtClean="0"/>
              <a:t>+</a:t>
            </a:r>
            <a:r>
              <a:rPr lang="tr-TR" dirty="0" err="1" smtClean="0"/>
              <a:t>emtricitabine</a:t>
            </a:r>
            <a:r>
              <a:rPr lang="tr-TR" dirty="0" smtClean="0"/>
              <a:t>:</a:t>
            </a:r>
            <a:r>
              <a:rPr lang="tr-TR" dirty="0" err="1" smtClean="0"/>
              <a:t>tenofovir</a:t>
            </a:r>
            <a:r>
              <a:rPr lang="tr-TR" dirty="0" smtClean="0"/>
              <a:t> </a:t>
            </a:r>
            <a:r>
              <a:rPr lang="tr-TR" dirty="0" err="1" smtClean="0"/>
              <a:t>Eviplera</a:t>
            </a:r>
            <a:r>
              <a:rPr lang="tr-TR" dirty="0" smtClean="0"/>
              <a:t>:</a:t>
            </a:r>
            <a:r>
              <a:rPr lang="tr-TR" dirty="0" err="1" smtClean="0"/>
              <a:t>Rilpivirine</a:t>
            </a:r>
            <a:r>
              <a:rPr lang="tr-TR" dirty="0" smtClean="0"/>
              <a:t>+</a:t>
            </a:r>
            <a:r>
              <a:rPr lang="tr-TR" dirty="0" err="1" smtClean="0"/>
              <a:t>emtricitabine</a:t>
            </a:r>
            <a:r>
              <a:rPr lang="tr-TR" dirty="0" smtClean="0"/>
              <a:t>+</a:t>
            </a:r>
            <a:r>
              <a:rPr lang="tr-TR" dirty="0" err="1" smtClean="0"/>
              <a:t>tenofovir</a:t>
            </a:r>
            <a:endParaRPr lang="tr-TR" dirty="0" smtClean="0"/>
          </a:p>
          <a:p>
            <a:r>
              <a:rPr lang="tr-TR" dirty="0" err="1" smtClean="0"/>
              <a:t>Stribild</a:t>
            </a:r>
            <a:r>
              <a:rPr lang="tr-TR" dirty="0" smtClean="0"/>
              <a:t>: </a:t>
            </a:r>
            <a:r>
              <a:rPr lang="tr-TR" dirty="0" err="1" smtClean="0"/>
              <a:t>Eviltagravir</a:t>
            </a:r>
            <a:r>
              <a:rPr lang="tr-TR" dirty="0" smtClean="0"/>
              <a:t>+</a:t>
            </a:r>
            <a:r>
              <a:rPr lang="tr-TR" dirty="0" err="1" smtClean="0"/>
              <a:t>cobistat</a:t>
            </a:r>
            <a:r>
              <a:rPr lang="tr-TR" dirty="0" smtClean="0"/>
              <a:t>+</a:t>
            </a:r>
            <a:r>
              <a:rPr lang="tr-TR" dirty="0" err="1" smtClean="0"/>
              <a:t>emtricitebine</a:t>
            </a:r>
            <a:r>
              <a:rPr lang="tr-TR" dirty="0" smtClean="0"/>
              <a:t>+</a:t>
            </a:r>
            <a:r>
              <a:rPr lang="tr-TR" dirty="0" err="1" smtClean="0"/>
              <a:t>tenofovir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904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/>
              <a:t>Sorular</a:t>
            </a:r>
            <a:endParaRPr lang="tr-TR" sz="6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4400" b="1" dirty="0" smtClean="0"/>
          </a:p>
          <a:p>
            <a:r>
              <a:rPr lang="tr-TR" sz="4400" b="1" dirty="0" smtClean="0"/>
              <a:t>ART ne zaman başlanmalı?</a:t>
            </a:r>
          </a:p>
          <a:p>
            <a:r>
              <a:rPr lang="tr-TR" sz="4400" b="1" dirty="0" smtClean="0"/>
              <a:t>Ne başlanmalı?</a:t>
            </a:r>
            <a:endParaRPr lang="tr-T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Antiretroviral</a:t>
            </a:r>
            <a:r>
              <a:rPr lang="tr-TR" dirty="0" smtClean="0"/>
              <a:t> Tedavinin Amaçları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81752"/>
          </a:xfrm>
        </p:spPr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HIV/AIDS görülme sıklığını azaltmak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Sağkalım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süresini uzatmak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Yaşam kalitesini artırmak</a:t>
            </a: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İmmün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fonksiyonları onarmak, korumak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HIV RNA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sını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sürekli baskı altında tutmak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 (&lt;20-75 kopya/ml)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HIV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bulaşını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azaltmak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11560" y="5877272"/>
            <a:ext cx="755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DHHS </a:t>
            </a:r>
            <a:r>
              <a:rPr lang="tr-TR" i="1" dirty="0" err="1" smtClean="0"/>
              <a:t>Guidelines</a:t>
            </a:r>
            <a:r>
              <a:rPr lang="tr-TR" i="1" dirty="0" smtClean="0"/>
              <a:t> </a:t>
            </a:r>
            <a:r>
              <a:rPr lang="tr-TR" i="1" dirty="0" err="1" smtClean="0"/>
              <a:t>for</a:t>
            </a:r>
            <a:r>
              <a:rPr lang="tr-TR" i="1" dirty="0" smtClean="0"/>
              <a:t> </a:t>
            </a:r>
            <a:r>
              <a:rPr lang="tr-TR" i="1" dirty="0" err="1" smtClean="0"/>
              <a:t>antiretroviral</a:t>
            </a:r>
            <a:r>
              <a:rPr lang="tr-TR" i="1" dirty="0" smtClean="0"/>
              <a:t> </a:t>
            </a:r>
            <a:r>
              <a:rPr lang="tr-TR" i="1" dirty="0" err="1" smtClean="0"/>
              <a:t>therapy</a:t>
            </a:r>
            <a:r>
              <a:rPr lang="tr-TR" i="1" dirty="0" smtClean="0"/>
              <a:t> in </a:t>
            </a:r>
            <a:r>
              <a:rPr lang="tr-TR" i="1" dirty="0" err="1" smtClean="0"/>
              <a:t>adults</a:t>
            </a:r>
            <a:r>
              <a:rPr lang="tr-TR" i="1" dirty="0" smtClean="0"/>
              <a:t> </a:t>
            </a:r>
            <a:r>
              <a:rPr lang="tr-TR" i="1" dirty="0" err="1" smtClean="0"/>
              <a:t>and</a:t>
            </a:r>
            <a:r>
              <a:rPr lang="tr-TR" i="1" dirty="0" smtClean="0"/>
              <a:t> </a:t>
            </a:r>
            <a:r>
              <a:rPr lang="tr-TR" i="1" dirty="0" err="1" smtClean="0"/>
              <a:t>adolescents</a:t>
            </a:r>
            <a:r>
              <a:rPr lang="tr-TR" i="1" dirty="0" smtClean="0"/>
              <a:t>, 2012</a:t>
            </a:r>
            <a:endParaRPr lang="tr-TR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ART ne zaman başlanmalı?</a:t>
            </a:r>
            <a:br>
              <a:rPr lang="tr-TR" b="1" dirty="0" smtClean="0"/>
            </a:br>
            <a:r>
              <a:rPr lang="tr-TR" b="1" dirty="0" smtClean="0"/>
              <a:t>Kararı etkileyen faktörler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200" dirty="0" smtClean="0">
              <a:solidFill>
                <a:srgbClr val="000000"/>
              </a:solidFill>
              <a:latin typeface="Corbel"/>
            </a:endParaRPr>
          </a:p>
          <a:p>
            <a:endParaRPr lang="tr-TR" sz="1200" dirty="0" smtClean="0">
              <a:latin typeface="Corbel"/>
            </a:endParaRP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HIV ile ilişkili semptomlar 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CD4+ sayısı ve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yük 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Hastalık seyrini etkileyen diğer hastalıklar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Gebelik 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Hastalığın bulaşma olasılığı 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Hastanın isteği 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Hastanın ve ülkenin sosyoekonomik durumu </a:t>
            </a:r>
          </a:p>
          <a:p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ART başlanması önerilen HIV ile ilişkili </a:t>
            </a:r>
            <a:r>
              <a:rPr lang="tr-TR" b="1" dirty="0" err="1" smtClean="0"/>
              <a:t>semptomatik</a:t>
            </a:r>
            <a:r>
              <a:rPr lang="tr-TR" b="1" dirty="0" smtClean="0"/>
              <a:t> hastalıklar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sz="1400" dirty="0" smtClean="0">
              <a:solidFill>
                <a:srgbClr val="000000"/>
              </a:solidFill>
              <a:latin typeface="Georgia"/>
            </a:endParaRPr>
          </a:p>
          <a:p>
            <a:endParaRPr lang="tr-TR" sz="1400" dirty="0" smtClean="0">
              <a:latin typeface="Georgia"/>
            </a:endParaRPr>
          </a:p>
          <a:p>
            <a:pPr>
              <a:buFont typeface="Wingdings" pitchFamily="2" charset="2"/>
              <a:buChar char="§"/>
            </a:pPr>
            <a:r>
              <a:rPr lang="pl-PL" b="1" dirty="0" smtClean="0">
                <a:latin typeface="Georgia"/>
              </a:rPr>
              <a:t>CDC : Kategori B ve C 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Georgia"/>
              </a:rPr>
              <a:t>DSÖ : Klinik evre 3 ve 4 </a:t>
            </a:r>
          </a:p>
          <a:p>
            <a:pPr>
              <a:buFont typeface="Wingdings" pitchFamily="2" charset="2"/>
              <a:buChar char="§"/>
            </a:pPr>
            <a:r>
              <a:rPr lang="tr-TR" b="1" dirty="0" smtClean="0">
                <a:latin typeface="Georgia"/>
              </a:rPr>
              <a:t>Akut ve yeni HIV enfeksiyonu (Erken HIV enfeksiyonu) </a:t>
            </a:r>
            <a:r>
              <a:rPr lang="tr-TR" b="1" dirty="0" smtClean="0">
                <a:solidFill>
                  <a:srgbClr val="FF0000"/>
                </a:solidFill>
                <a:latin typeface="Georgia"/>
              </a:rPr>
              <a:t>(BII)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Asemptomatik</a:t>
            </a:r>
            <a:r>
              <a:rPr lang="tr-TR" dirty="0" smtClean="0"/>
              <a:t> hastada CD4 sayısına göre tedavi önerileri </a:t>
            </a:r>
            <a:endParaRPr lang="tr-T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1"/>
            <a:ext cx="8712967" cy="285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286000" y="5013176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200" dirty="0" smtClean="0">
              <a:solidFill>
                <a:srgbClr val="000000"/>
              </a:solidFill>
            </a:endParaRPr>
          </a:p>
          <a:p>
            <a:r>
              <a:rPr lang="tr-TR" sz="2000" dirty="0" smtClean="0"/>
              <a:t>+ : Tedavi edilmelidir </a:t>
            </a:r>
          </a:p>
          <a:p>
            <a:r>
              <a:rPr lang="tr-TR" sz="2000" dirty="0" smtClean="0"/>
              <a:t>± : Tedavi başlanması yararlıdır. Hastanın özel koşullarına göre tedavi önerilir </a:t>
            </a:r>
          </a:p>
          <a:p>
            <a:r>
              <a:rPr lang="tr-TR" sz="2000" dirty="0" smtClean="0"/>
              <a:t>- : Tedavi önerilmez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HIV/AIDS TANI TEDAVİ REHBERİ - TÜRKİYE </a:t>
            </a:r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9162" y="2110581"/>
            <a:ext cx="73056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Tw Cen MT"/>
              </a:rPr>
              <a:t/>
            </a:r>
            <a:br>
              <a:rPr lang="tr-TR" sz="2000" dirty="0" smtClean="0">
                <a:solidFill>
                  <a:srgbClr val="000000"/>
                </a:solidFill>
                <a:latin typeface="Tw Cen MT"/>
              </a:rPr>
            </a:br>
            <a:r>
              <a:rPr lang="tr-TR" b="1" dirty="0" err="1" smtClean="0">
                <a:latin typeface="Tw Cen MT"/>
              </a:rPr>
              <a:t>ART’nin</a:t>
            </a:r>
            <a:r>
              <a:rPr lang="tr-TR" b="1" dirty="0" smtClean="0">
                <a:latin typeface="Tw Cen MT"/>
              </a:rPr>
              <a:t> erken Başlanması Önerilen Durumlar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sz="1400" dirty="0" smtClean="0">
              <a:solidFill>
                <a:srgbClr val="000000"/>
              </a:solidFill>
              <a:latin typeface="Tw Cen MT"/>
            </a:endParaRPr>
          </a:p>
          <a:p>
            <a:endParaRPr lang="tr-TR" sz="1400" dirty="0" smtClean="0">
              <a:latin typeface="Tw Cen MT"/>
            </a:endParaRP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CD4 T hücrelerinin sayısında hızlı azalma (&gt;100 hücre/mm</a:t>
            </a:r>
            <a:r>
              <a:rPr lang="tr-TR" sz="2000" dirty="0" smtClean="0"/>
              <a:t>3</a:t>
            </a:r>
            <a:r>
              <a:rPr lang="tr-TR" dirty="0" smtClean="0"/>
              <a:t>/yıl) </a:t>
            </a:r>
            <a:r>
              <a:rPr lang="tr-TR" dirty="0" smtClean="0">
                <a:solidFill>
                  <a:srgbClr val="FF0000"/>
                </a:solidFill>
              </a:rPr>
              <a:t>(AIII) 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 smtClean="0"/>
              <a:t>Viral</a:t>
            </a:r>
            <a:r>
              <a:rPr lang="tr-TR" dirty="0" smtClean="0"/>
              <a:t> yük &gt;100 000 kopya/ml </a:t>
            </a:r>
            <a:r>
              <a:rPr lang="tr-TR" dirty="0" smtClean="0">
                <a:solidFill>
                  <a:srgbClr val="FF0000"/>
                </a:solidFill>
              </a:rPr>
              <a:t>(BII)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HIV ile ilişkili böbrek hastalığı (HIVAN) </a:t>
            </a:r>
            <a:r>
              <a:rPr lang="tr-TR" dirty="0" smtClean="0">
                <a:solidFill>
                  <a:srgbClr val="FF0000"/>
                </a:solidFill>
              </a:rPr>
              <a:t>(AII)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HIV ile ilişkili </a:t>
            </a:r>
            <a:r>
              <a:rPr lang="tr-TR" dirty="0" err="1" smtClean="0"/>
              <a:t>nörokognitiv</a:t>
            </a:r>
            <a:r>
              <a:rPr lang="tr-TR" dirty="0" smtClean="0"/>
              <a:t> (bilişsel)bozukluk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Yüksek </a:t>
            </a:r>
            <a:r>
              <a:rPr lang="tr-TR" dirty="0" err="1" smtClean="0"/>
              <a:t>kardiyovasküler</a:t>
            </a:r>
            <a:r>
              <a:rPr lang="tr-TR" dirty="0" smtClean="0"/>
              <a:t> risk 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 smtClean="0"/>
              <a:t>Malignite</a:t>
            </a:r>
            <a:r>
              <a:rPr lang="tr-TR" dirty="0" smtClean="0"/>
              <a:t> varlığı </a:t>
            </a:r>
          </a:p>
          <a:p>
            <a:pPr>
              <a:buFont typeface="Wingdings" pitchFamily="2" charset="2"/>
              <a:buChar char="§"/>
            </a:pPr>
            <a:r>
              <a:rPr lang="tr-TR" dirty="0" err="1" smtClean="0"/>
              <a:t>Otoimmün</a:t>
            </a:r>
            <a:r>
              <a:rPr lang="tr-TR" dirty="0" smtClean="0"/>
              <a:t> hastalık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&gt;50 yaş </a:t>
            </a:r>
            <a:r>
              <a:rPr lang="tr-TR" dirty="0" smtClean="0">
                <a:solidFill>
                  <a:srgbClr val="FF0000"/>
                </a:solidFill>
              </a:rPr>
              <a:t>(BIII)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Olgu sunumu İ.U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5400" dirty="0" smtClean="0">
                <a:solidFill>
                  <a:schemeClr val="hlink"/>
                </a:solidFill>
              </a:rPr>
              <a:t> </a:t>
            </a:r>
            <a:r>
              <a:rPr lang="tr-TR" sz="5400" dirty="0" smtClean="0">
                <a:latin typeface="Arial" pitchFamily="34" charset="0"/>
                <a:cs typeface="Arial" pitchFamily="34" charset="0"/>
              </a:rPr>
              <a:t>58 y, erkek hasta</a:t>
            </a:r>
          </a:p>
          <a:p>
            <a:pPr eaLnBrk="1" hangingPunct="1">
              <a:defRPr/>
            </a:pPr>
            <a:r>
              <a:rPr lang="tr-TR" sz="5400" dirty="0" smtClean="0">
                <a:latin typeface="Arial" pitchFamily="34" charset="0"/>
                <a:cs typeface="Arial" pitchFamily="34" charset="0"/>
              </a:rPr>
              <a:t>Emekli, çiftçilik yapıyor</a:t>
            </a:r>
          </a:p>
          <a:p>
            <a:pPr eaLnBrk="1" hangingPunct="1">
              <a:defRPr/>
            </a:pPr>
            <a:r>
              <a:rPr lang="tr-TR" sz="5400" dirty="0" smtClean="0">
                <a:latin typeface="Arial" pitchFamily="34" charset="0"/>
                <a:cs typeface="Arial" pitchFamily="34" charset="0"/>
              </a:rPr>
              <a:t>Bir kasabada oturuyor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HIV/AIDS Tarihçe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</a:rPr>
              <a:t>AIDS ilk kez 1981 yılında;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- Daha önceden sağlıklı olduğu bilinen homoseksüeller arasında: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	-</a:t>
            </a:r>
            <a:r>
              <a:rPr lang="tr-TR" sz="2800" i="1" dirty="0" smtClean="0"/>
              <a:t> P.</a:t>
            </a:r>
            <a:r>
              <a:rPr lang="tr-TR" sz="2800" i="1" dirty="0" err="1" smtClean="0"/>
              <a:t>jiroveci</a:t>
            </a:r>
            <a:r>
              <a:rPr lang="tr-TR" sz="2800" i="1" dirty="0" smtClean="0"/>
              <a:t> (P.</a:t>
            </a:r>
            <a:r>
              <a:rPr lang="tr-TR" sz="2800" i="1" dirty="0" err="1" smtClean="0"/>
              <a:t>carinii</a:t>
            </a:r>
            <a:r>
              <a:rPr lang="tr-TR" sz="2800" i="1" dirty="0" smtClean="0"/>
              <a:t>) </a:t>
            </a:r>
            <a:r>
              <a:rPr lang="tr-TR" sz="2800" dirty="0" err="1" smtClean="0"/>
              <a:t>pnömonisi</a:t>
            </a:r>
            <a:endParaRPr lang="tr-TR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	- </a:t>
            </a:r>
            <a:r>
              <a:rPr lang="tr-TR" sz="2800" dirty="0" err="1" smtClean="0"/>
              <a:t>Kaposi</a:t>
            </a:r>
            <a:r>
              <a:rPr lang="tr-TR" sz="2800" dirty="0" smtClean="0"/>
              <a:t> sarkomu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olgularının bildirimi ile dikkati çekmiş ve tanımlanmıştır.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- Bunu takiben;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	- Hemofili hastaları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	- Kan transfüzyonu yapılanlar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/>
              <a:t>		- i.v. ilaç bağımlıları ve bunların cinsel partnerlerinde benzer belirtilerle seyreden hastalık olguları görülmeye başlanmıştır.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Olgu sunumu İ.U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2007 yılında boğaz ağrısı ve vücudunda ( ağız içi,kulak arkası,kasıkta) bulunan lezyonları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nedeniye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KBB ve dermatoloji de muayene olmuş.</a:t>
            </a:r>
          </a:p>
          <a:p>
            <a:pPr eaLnBrk="1" hangingPunct="1"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Teşhis için lezyonlarından biyopsi yapılmış.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solidFill>
                <a:srgbClr val="FFFF66"/>
              </a:solidFill>
            </a:endParaRPr>
          </a:p>
        </p:txBody>
      </p:sp>
      <p:pic>
        <p:nvPicPr>
          <p:cNvPr id="47108" name="Picture 4" descr="S7301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48132" name="Picture 4" descr="S7301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3" y="0"/>
            <a:ext cx="9326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49156" name="Picture 4" descr="S7301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50180" name="Picture 4" descr="S7301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51204" name="Picture 1028" descr="S7301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Olgu sunumu İ.U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Yapılan biyopsi sonucu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Kaposi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sarkomu ile uyumlu gelmesi üzerine anti HIV çalışılmış.</a:t>
            </a:r>
          </a:p>
          <a:p>
            <a:pPr eaLnBrk="1" hangingPunct="1"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Enfeksiyona yönlendirilmiş</a:t>
            </a:r>
          </a:p>
          <a:p>
            <a:pPr eaLnBrk="1" hangingPunct="1"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Anti HIV pozitif gelince, kontrol anti HIV çalışılmış,pozitif bulununca PCR çalışılmış;</a:t>
            </a:r>
          </a:p>
          <a:p>
            <a:pPr lvl="1"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HIV yükü: 135.000 kopya/ml</a:t>
            </a:r>
          </a:p>
          <a:p>
            <a:pPr lvl="1">
              <a:defRPr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CD4+ hücre sayısı: 25/mm³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rgbClr val="FFFF66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tr-TR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Olgu sunumu İU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 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HIV/AIDS tanısı alan hasta tarafımızdan;</a:t>
            </a:r>
          </a:p>
          <a:p>
            <a:pPr lvl="1"/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Kaletra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(2x2)+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Truvada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(1x1)ile tedaviye alındı</a:t>
            </a:r>
          </a:p>
          <a:p>
            <a:pPr lvl="1"/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Azitromisin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1g/haftada bir gün (CD4+ hücre sayısı 50’nin üzerine çıkana kadar)</a:t>
            </a:r>
          </a:p>
          <a:p>
            <a:pPr lvl="1"/>
            <a:r>
              <a:rPr lang="tr-TR" sz="3200" dirty="0" smtClean="0">
                <a:latin typeface="Arial" pitchFamily="34" charset="0"/>
                <a:cs typeface="Arial" pitchFamily="34" charset="0"/>
              </a:rPr>
              <a:t>TMP/SMZ fort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tb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/ günde 1x1 başlandı (CD4+ hücre sayısı 200’ün üzerine çıkana kadar)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Olgu sunumu İU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sz="3600" dirty="0" smtClean="0">
                <a:latin typeface="Arial" pitchFamily="34" charset="0"/>
                <a:cs typeface="Arial" pitchFamily="34" charset="0"/>
              </a:rPr>
              <a:t>Bu tedavi ile hastanın </a:t>
            </a:r>
            <a:r>
              <a:rPr lang="tr-TR" sz="3600" dirty="0" err="1" smtClean="0">
                <a:latin typeface="Arial" pitchFamily="34" charset="0"/>
                <a:cs typeface="Arial" pitchFamily="34" charset="0"/>
              </a:rPr>
              <a:t>Kaposi</a:t>
            </a:r>
            <a:r>
              <a:rPr lang="tr-TR" sz="3600" dirty="0" smtClean="0">
                <a:latin typeface="Arial" pitchFamily="34" charset="0"/>
                <a:cs typeface="Arial" pitchFamily="34" charset="0"/>
              </a:rPr>
              <a:t> sarkomu iyileşti</a:t>
            </a:r>
          </a:p>
          <a:p>
            <a:pPr lvl="1"/>
            <a:r>
              <a:rPr lang="tr-TR" sz="3600" dirty="0" smtClean="0">
                <a:latin typeface="Arial" pitchFamily="34" charset="0"/>
                <a:cs typeface="Arial" pitchFamily="34" charset="0"/>
              </a:rPr>
              <a:t>Üç ay sonra HIV negatifleşti</a:t>
            </a:r>
          </a:p>
          <a:p>
            <a:pPr lvl="1"/>
            <a:r>
              <a:rPr lang="tr-TR" sz="3600" dirty="0" smtClean="0">
                <a:latin typeface="Arial" pitchFamily="34" charset="0"/>
                <a:cs typeface="Arial" pitchFamily="34" charset="0"/>
              </a:rPr>
              <a:t>Altı ay sonra CD4 sayısı 400/mm³ oldu</a:t>
            </a:r>
          </a:p>
          <a:p>
            <a:pPr lvl="1"/>
            <a:r>
              <a:rPr lang="tr-TR" sz="3600" dirty="0" smtClean="0">
                <a:latin typeface="Arial" pitchFamily="34" charset="0"/>
                <a:cs typeface="Arial" pitchFamily="34" charset="0"/>
              </a:rPr>
              <a:t>Hasta hala takibimizde, normal hayatını yaşıyor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>
                <a:latin typeface="Constantia" pitchFamily="18" charset="0"/>
              </a:rPr>
              <a:t>ART’nin</a:t>
            </a:r>
            <a:r>
              <a:rPr lang="tr-TR" b="1" dirty="0" smtClean="0">
                <a:latin typeface="Constantia" pitchFamily="18" charset="0"/>
              </a:rPr>
              <a:t> erken Başlanması Önerilen Durumlar</a:t>
            </a:r>
            <a:endParaRPr lang="tr-TR" b="1" dirty="0">
              <a:latin typeface="Constant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sz="1400" dirty="0" smtClean="0">
              <a:solidFill>
                <a:srgbClr val="000000"/>
              </a:solidFill>
              <a:latin typeface="Wingdings"/>
            </a:endParaRPr>
          </a:p>
          <a:p>
            <a:endParaRPr lang="tr-TR" sz="1400" dirty="0" smtClean="0">
              <a:latin typeface="Wingdings"/>
            </a:endParaRPr>
          </a:p>
          <a:p>
            <a:pPr>
              <a:buFont typeface="Wingdings" pitchFamily="2" charset="2"/>
              <a:buChar char="§"/>
            </a:pPr>
            <a:r>
              <a:rPr lang="tr-TR" sz="3200" dirty="0" smtClean="0">
                <a:latin typeface="Constantia" pitchFamily="18" charset="0"/>
              </a:rPr>
              <a:t>Kronik HBV/HIV </a:t>
            </a:r>
            <a:r>
              <a:rPr lang="tr-TR" sz="3200" dirty="0" err="1" smtClean="0">
                <a:latin typeface="Constantia" pitchFamily="18" charset="0"/>
              </a:rPr>
              <a:t>koenfeksiyonu</a:t>
            </a:r>
            <a:r>
              <a:rPr lang="tr-TR" sz="3200" dirty="0" smtClean="0">
                <a:latin typeface="Constantia" pitchFamily="18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Constantia" pitchFamily="18" charset="0"/>
              </a:rPr>
              <a:t>(AII) </a:t>
            </a:r>
          </a:p>
          <a:p>
            <a:pPr>
              <a:buFont typeface="Wingdings" pitchFamily="2" charset="2"/>
              <a:buChar char="§"/>
            </a:pPr>
            <a:r>
              <a:rPr lang="it-IT" sz="3200" dirty="0" smtClean="0">
                <a:latin typeface="Arial" pitchFamily="34" charset="0"/>
                <a:cs typeface="Arial" pitchFamily="34" charset="0"/>
              </a:rPr>
              <a:t>HBV’nin tedavi edilmesi gerekiyorsa veya CD4&lt;500 ise ART + </a:t>
            </a:r>
          </a:p>
          <a:p>
            <a:pPr>
              <a:buFont typeface="Wingdings" pitchFamily="2" charset="2"/>
              <a:buChar char="§"/>
            </a:pP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HBV’nin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tedavisi gerekmiyorsa ve CD+&gt;500 ise ART± </a:t>
            </a:r>
          </a:p>
          <a:p>
            <a:pPr>
              <a:buFont typeface="Wingdings" pitchFamily="2" charset="2"/>
              <a:buChar char="§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Kronik HCV/HIV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koenfeksiyonu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(BII) </a:t>
            </a:r>
          </a:p>
          <a:p>
            <a:pPr>
              <a:buFont typeface="Wingdings" pitchFamily="2" charset="2"/>
              <a:buChar char="§"/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Gebelik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HIV/AIDS Tarihçe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</a:rPr>
              <a:t>* 1983 yılında</a:t>
            </a:r>
            <a:r>
              <a:rPr lang="tr-TR" sz="2800" dirty="0" smtClean="0"/>
              <a:t> AIDS etkeni HIV (</a:t>
            </a:r>
            <a:r>
              <a:rPr lang="tr-TR" sz="2800" dirty="0" err="1" smtClean="0"/>
              <a:t>Human</a:t>
            </a:r>
            <a:r>
              <a:rPr lang="tr-TR" sz="2800" dirty="0" smtClean="0"/>
              <a:t> </a:t>
            </a:r>
            <a:r>
              <a:rPr lang="tr-TR" sz="2800" dirty="0" err="1" smtClean="0"/>
              <a:t>immunodeficiency</a:t>
            </a:r>
            <a:r>
              <a:rPr lang="tr-TR" sz="2800" dirty="0" smtClean="0"/>
              <a:t> </a:t>
            </a:r>
            <a:r>
              <a:rPr lang="tr-TR" sz="2800" dirty="0" err="1" smtClean="0"/>
              <a:t>virus</a:t>
            </a:r>
            <a:r>
              <a:rPr lang="tr-TR" sz="2800" dirty="0" smtClean="0"/>
              <a:t> = insan </a:t>
            </a:r>
            <a:r>
              <a:rPr lang="tr-TR" sz="2800" dirty="0" err="1" smtClean="0"/>
              <a:t>immun</a:t>
            </a:r>
            <a:r>
              <a:rPr lang="tr-TR" sz="2800" dirty="0" smtClean="0"/>
              <a:t> yetmezlik </a:t>
            </a:r>
            <a:r>
              <a:rPr lang="tr-TR" sz="2800" dirty="0" err="1" smtClean="0"/>
              <a:t>virusu</a:t>
            </a:r>
            <a:r>
              <a:rPr lang="tr-TR" sz="2800" dirty="0" smtClean="0"/>
              <a:t>) tanımlanmıştır.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</a:rPr>
              <a:t>* 1985 yılında</a:t>
            </a:r>
            <a:r>
              <a:rPr lang="tr-TR" sz="2800" dirty="0" smtClean="0"/>
              <a:t> tanı testleri kullanıma girmiştir.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</a:rPr>
              <a:t>* 1986 yılında</a:t>
            </a:r>
            <a:r>
              <a:rPr lang="tr-TR" sz="2800" dirty="0" smtClean="0"/>
              <a:t> HIV-2 saptanmıştır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</a:rPr>
              <a:t>* 1987</a:t>
            </a:r>
            <a:r>
              <a:rPr lang="tr-TR" sz="2800" dirty="0" smtClean="0"/>
              <a:t>: AZT ile tedavi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sz="2800" dirty="0" smtClean="0">
                <a:solidFill>
                  <a:srgbClr val="FF3300"/>
                </a:solidFill>
              </a:rPr>
              <a:t>*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3300"/>
                </a:solidFill>
              </a:rPr>
              <a:t>1995</a:t>
            </a:r>
            <a:r>
              <a:rPr lang="tr-TR" sz="2800" dirty="0" smtClean="0">
                <a:solidFill>
                  <a:schemeClr val="hlink"/>
                </a:solidFill>
              </a:rPr>
              <a:t> :</a:t>
            </a:r>
            <a:r>
              <a:rPr lang="tr-TR" sz="2800" dirty="0" smtClean="0"/>
              <a:t> HAART uygulamaya girmiştir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Erken tedavinin sakıncaları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ARV ilaç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toksisiteleri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yaşam kalitesini ve tedaviye uyumu olumsuz yönde etkileyebilir </a:t>
            </a:r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Erken dönemde ilaç direnci gelişmesi ileri dönemde tedavi seçeneklerini azaltabilir</a:t>
            </a:r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Ekonomik nedenler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err="1" smtClean="0">
                <a:latin typeface="Arial" pitchFamily="34" charset="0"/>
                <a:cs typeface="Arial" pitchFamily="34" charset="0"/>
              </a:rPr>
              <a:t>ART’nin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ertelenebileceği durumlar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400" dirty="0" smtClean="0">
              <a:solidFill>
                <a:srgbClr val="000000"/>
              </a:solidFill>
              <a:latin typeface="Wingdings 2"/>
            </a:endParaRPr>
          </a:p>
          <a:p>
            <a:endParaRPr lang="tr-TR" sz="1400" dirty="0" smtClean="0">
              <a:latin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Hastanın ilaç kullanma isteğinin olmaması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İlaçların teminindeki sorunlar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İlaç alımını aksatabilecek cerrahi girişim olasılığı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ART ile etkileşebilecek tedavi zorunlulukları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CD4&gt;500 hücre/mm³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“Uzun sürede ilerleme göstermeyen hastalar”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r>
              <a:rPr lang="tr-TR" sz="4400" dirty="0" smtClean="0"/>
              <a:t>2013 DHHS Rehberi Başlangıç Tedavisi</a:t>
            </a:r>
            <a:endParaRPr lang="tr-TR" sz="4400" dirty="0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700809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6052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İlk tercih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Alternatif</a:t>
                      </a:r>
                      <a:endParaRPr lang="tr-TR" dirty="0"/>
                    </a:p>
                  </a:txBody>
                  <a:tcPr/>
                </a:tc>
              </a:tr>
              <a:tr h="11717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NNRTI temelli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EFV/TDF/FTC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EFV+ABC/3TC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RPV/TDF/FTC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tr-TR" dirty="0" smtClean="0"/>
                        <a:t>veya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RPV+ABC/3TC</a:t>
                      </a:r>
                      <a:endParaRPr lang="tr-TR" dirty="0"/>
                    </a:p>
                  </a:txBody>
                  <a:tcPr/>
                </a:tc>
              </a:tr>
              <a:tr h="1982877">
                <a:tc>
                  <a:txBody>
                    <a:bodyPr/>
                    <a:lstStyle/>
                    <a:p>
                      <a:r>
                        <a:rPr lang="tr-TR" b="1" dirty="0" smtClean="0"/>
                        <a:t>PI temelli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ATV/r+TDF/FTC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DRV/r+TDF/FTC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ATV/r+ABC/3TC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DRV/r+ABC/3TC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FPR/r+(TDF/FTC</a:t>
                      </a:r>
                      <a:r>
                        <a:rPr lang="tr-TR" baseline="0" dirty="0" smtClean="0"/>
                        <a:t> veya   ABC/3TC)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baseline="0" dirty="0" smtClean="0"/>
                        <a:t>LPV/r+(TDF/FTC veya ABC/3TC)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</a:tr>
              <a:tr h="144209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INSTI temelli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RAL+TDF/FTC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EVG/COBI/TDF/FTC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DTG+ABC/3TC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DTG+TDF/FTC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dirty="0" smtClean="0"/>
                        <a:t>RAL+ABC/3TC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latin typeface="+mn-lt"/>
              </a:rPr>
              <a:t>ART rejimi seçiminde dikkate alınması gerekenler</a:t>
            </a:r>
            <a:endParaRPr lang="tr-TR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sz="1400" dirty="0" smtClean="0">
              <a:solidFill>
                <a:srgbClr val="000000"/>
              </a:solidFill>
              <a:latin typeface="Wingdings 2"/>
            </a:endParaRPr>
          </a:p>
          <a:p>
            <a:endParaRPr lang="tr-TR" sz="1400" dirty="0" smtClean="0">
              <a:latin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Primer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direnç testi sonuçları </a:t>
            </a:r>
          </a:p>
          <a:p>
            <a:pP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Cinsiyet- CD4 sayısı ve tedavi öncesi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viral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yük (NVP)(RPV)(ABC) </a:t>
            </a:r>
          </a:p>
          <a:p>
            <a:pP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Gebelik ve gebe kalma potansiyeli (EFV) </a:t>
            </a:r>
          </a:p>
          <a:p>
            <a:pP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HLA-B*5701 testi (ABC) </a:t>
            </a:r>
          </a:p>
          <a:p>
            <a:pP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-reseptör tropizm testi (MCV)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ART rejimi seçiminde dikkate alınması gerekenler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1400" dirty="0" smtClean="0">
              <a:solidFill>
                <a:srgbClr val="000000"/>
              </a:solidFill>
              <a:latin typeface="Wingdings 2"/>
            </a:endParaRPr>
          </a:p>
          <a:p>
            <a:endParaRPr lang="tr-TR" sz="1400" dirty="0" smtClean="0">
              <a:latin typeface="Wingdings 2"/>
            </a:endParaRP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Diğer ilaçlarla etkileşim ( PPİ,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rifampisin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vb.) 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Medscape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Hastadaki diğer hastalıklar</a:t>
            </a:r>
          </a:p>
          <a:p>
            <a:pPr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(KVH, KC,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renal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metabolik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psikiyatrik bozukluk, tüberküloz)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Hastanın seçimi ve ilaç uyum potansiyeli 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İlaçların uygunluğu (yemeklerle ilişkisi, tek doz kombinasyon,vb) </a:t>
            </a:r>
          </a:p>
          <a:p>
            <a:pPr>
              <a:buFont typeface="Wingdings" pitchFamily="2" charset="2"/>
              <a:buChar char="§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 smtClean="0">
                <a:solidFill>
                  <a:srgbClr val="000000"/>
                </a:solidFill>
                <a:latin typeface="Franklin Gothic Book"/>
              </a:rPr>
              <a:t/>
            </a:r>
            <a:br>
              <a:rPr lang="tr-TR" sz="2000" dirty="0" smtClean="0">
                <a:solidFill>
                  <a:srgbClr val="000000"/>
                </a:solidFill>
                <a:latin typeface="Franklin Gothic Book"/>
              </a:rPr>
            </a:br>
            <a:r>
              <a:rPr lang="en-US" sz="3600" dirty="0" err="1" smtClean="0">
                <a:latin typeface="Franklin Gothic Book"/>
              </a:rPr>
              <a:t>Immunovirologic</a:t>
            </a:r>
            <a:r>
              <a:rPr lang="en-US" sz="3600" dirty="0" smtClean="0">
                <a:latin typeface="Franklin Gothic Book"/>
              </a:rPr>
              <a:t> outcome of initial antiretroviral treatment (ART) among recently diagnosed HIV patients in Turkey: Results of HIV-TR Cohort</a:t>
            </a:r>
            <a:endParaRPr lang="tr-TR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043608" y="2996952"/>
            <a:ext cx="18095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Truvada</a:t>
            </a:r>
            <a:r>
              <a:rPr lang="tr-TR" dirty="0" smtClean="0"/>
              <a:t>+</a:t>
            </a:r>
            <a:r>
              <a:rPr lang="tr-TR" dirty="0" err="1" smtClean="0"/>
              <a:t>stocrin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499992" y="3501008"/>
            <a:ext cx="18041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Truvada</a:t>
            </a:r>
            <a:r>
              <a:rPr lang="tr-TR" dirty="0" smtClean="0"/>
              <a:t>+</a:t>
            </a:r>
            <a:r>
              <a:rPr lang="tr-TR" dirty="0" err="1" smtClean="0"/>
              <a:t>kaletra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4932040" y="3933056"/>
            <a:ext cx="124239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Combivir</a:t>
            </a:r>
            <a:r>
              <a:rPr lang="tr-TR" dirty="0" smtClean="0"/>
              <a:t>+</a:t>
            </a:r>
          </a:p>
          <a:p>
            <a:r>
              <a:rPr lang="tr-TR" dirty="0" err="1" smtClean="0"/>
              <a:t>Stocrin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483768" y="4653136"/>
            <a:ext cx="19277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Combivir</a:t>
            </a:r>
            <a:r>
              <a:rPr lang="tr-TR" dirty="0" smtClean="0"/>
              <a:t>+</a:t>
            </a:r>
            <a:r>
              <a:rPr lang="tr-TR" dirty="0" err="1" smtClean="0"/>
              <a:t>kaletra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95536" y="5445224"/>
            <a:ext cx="34401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Truvada</a:t>
            </a:r>
            <a:r>
              <a:rPr lang="tr-TR" dirty="0" smtClean="0"/>
              <a:t>+</a:t>
            </a:r>
            <a:r>
              <a:rPr lang="tr-TR" dirty="0" err="1" smtClean="0"/>
              <a:t>kaletra</a:t>
            </a:r>
            <a:r>
              <a:rPr lang="tr-TR" dirty="0" smtClean="0"/>
              <a:t>, </a:t>
            </a:r>
            <a:r>
              <a:rPr lang="tr-TR" dirty="0" err="1" smtClean="0"/>
              <a:t>prezista</a:t>
            </a:r>
            <a:r>
              <a:rPr lang="tr-TR" dirty="0" smtClean="0"/>
              <a:t>, </a:t>
            </a:r>
            <a:r>
              <a:rPr lang="tr-TR" dirty="0" err="1" smtClean="0"/>
              <a:t>norvir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059832" y="6021288"/>
            <a:ext cx="19580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Truvada</a:t>
            </a:r>
            <a:r>
              <a:rPr lang="tr-TR" dirty="0" smtClean="0"/>
              <a:t>+</a:t>
            </a:r>
            <a:r>
              <a:rPr lang="tr-TR" dirty="0" err="1" smtClean="0"/>
              <a:t>viramun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latin typeface="+mn-lt"/>
              </a:rPr>
              <a:t>Türkiyede</a:t>
            </a:r>
            <a:r>
              <a:rPr lang="tr-TR" b="1" dirty="0" smtClean="0">
                <a:latin typeface="+mn-lt"/>
              </a:rPr>
              <a:t> ilaç seçimi</a:t>
            </a:r>
            <a:endParaRPr lang="tr-TR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err="1" smtClean="0"/>
              <a:t>Truvada</a:t>
            </a:r>
            <a:r>
              <a:rPr lang="tr-TR" sz="3200" b="1" dirty="0" smtClean="0"/>
              <a:t>+</a:t>
            </a:r>
            <a:r>
              <a:rPr lang="tr-TR" sz="3200" b="1" dirty="0" err="1" smtClean="0"/>
              <a:t>Stocrin</a:t>
            </a:r>
            <a:endParaRPr lang="tr-TR" sz="3200" b="1" dirty="0" smtClean="0"/>
          </a:p>
          <a:p>
            <a:r>
              <a:rPr lang="tr-TR" sz="3200" b="1" dirty="0" err="1" smtClean="0"/>
              <a:t>Truvada</a:t>
            </a:r>
            <a:r>
              <a:rPr lang="tr-TR" sz="3200" b="1" dirty="0" smtClean="0"/>
              <a:t>+</a:t>
            </a:r>
            <a:r>
              <a:rPr lang="tr-TR" sz="3200" b="1" dirty="0" err="1" smtClean="0"/>
              <a:t>Kaletra</a:t>
            </a:r>
            <a:endParaRPr lang="tr-TR" sz="3200" b="1" dirty="0" smtClean="0"/>
          </a:p>
          <a:p>
            <a:r>
              <a:rPr lang="tr-TR" sz="3200" b="1" dirty="0" err="1" smtClean="0"/>
              <a:t>Kombivir</a:t>
            </a:r>
            <a:r>
              <a:rPr lang="tr-TR" sz="3200" b="1" dirty="0" smtClean="0"/>
              <a:t>+</a:t>
            </a:r>
            <a:r>
              <a:rPr lang="tr-TR" sz="3200" b="1" dirty="0" err="1" smtClean="0"/>
              <a:t>Stocrin</a:t>
            </a:r>
            <a:endParaRPr lang="tr-TR" sz="3200" b="1" dirty="0" smtClean="0"/>
          </a:p>
          <a:p>
            <a:r>
              <a:rPr lang="tr-TR" sz="3200" b="1" dirty="0" err="1" smtClean="0"/>
              <a:t>Kombivir</a:t>
            </a:r>
            <a:r>
              <a:rPr lang="tr-TR" sz="3200" b="1" dirty="0" smtClean="0"/>
              <a:t>+</a:t>
            </a:r>
            <a:r>
              <a:rPr lang="tr-TR" sz="3200" b="1" dirty="0" err="1" smtClean="0"/>
              <a:t>Kaletra</a:t>
            </a:r>
            <a:endParaRPr lang="tr-TR" sz="3200" b="1" dirty="0" smtClean="0"/>
          </a:p>
          <a:p>
            <a:r>
              <a:rPr lang="tr-TR" sz="3200" b="1" dirty="0" err="1" smtClean="0"/>
              <a:t>Truvada</a:t>
            </a:r>
            <a:r>
              <a:rPr lang="tr-TR" sz="3200" b="1" dirty="0" smtClean="0"/>
              <a:t>+</a:t>
            </a:r>
            <a:r>
              <a:rPr lang="tr-TR" sz="3200" b="1" dirty="0" err="1" smtClean="0"/>
              <a:t>Prezista</a:t>
            </a:r>
            <a:r>
              <a:rPr lang="tr-TR" sz="3200" b="1" dirty="0" smtClean="0"/>
              <a:t>+</a:t>
            </a:r>
            <a:r>
              <a:rPr lang="tr-TR" sz="3200" b="1" dirty="0" err="1" smtClean="0"/>
              <a:t>Norvir</a:t>
            </a:r>
            <a:endParaRPr lang="tr-TR" sz="3200" b="1" dirty="0" smtClean="0"/>
          </a:p>
          <a:p>
            <a:r>
              <a:rPr lang="tr-TR" sz="3200" b="1" dirty="0" err="1" smtClean="0"/>
              <a:t>Truvada</a:t>
            </a:r>
            <a:r>
              <a:rPr lang="tr-TR" sz="3200" b="1" dirty="0" smtClean="0"/>
              <a:t>+</a:t>
            </a:r>
            <a:r>
              <a:rPr lang="tr-TR" sz="3200" b="1" dirty="0" err="1" smtClean="0"/>
              <a:t>Viramune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400" dirty="0" smtClean="0">
                <a:solidFill>
                  <a:srgbClr val="000000"/>
                </a:solidFill>
                <a:latin typeface="Franklin Gothic Book"/>
              </a:rPr>
              <a:t/>
            </a:r>
            <a:br>
              <a:rPr lang="tr-TR" sz="2400" dirty="0" smtClean="0">
                <a:solidFill>
                  <a:srgbClr val="000000"/>
                </a:solidFill>
                <a:latin typeface="Franklin Gothic Book"/>
              </a:rPr>
            </a:br>
            <a:r>
              <a:rPr lang="tr-TR" dirty="0" smtClean="0">
                <a:latin typeface="Calibri" pitchFamily="34" charset="0"/>
              </a:rPr>
              <a:t>Ülkemizde sık kullanılan ilaçların avantaj ve dezavantajları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44824"/>
            <a:ext cx="9143999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0" y="2420888"/>
            <a:ext cx="169168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EFV</a:t>
            </a:r>
          </a:p>
          <a:p>
            <a:r>
              <a:rPr lang="tr-TR" sz="2400" b="1" dirty="0" smtClean="0"/>
              <a:t>(</a:t>
            </a:r>
            <a:r>
              <a:rPr lang="tr-TR" sz="2400" b="1" dirty="0" err="1" smtClean="0"/>
              <a:t>Stocrin</a:t>
            </a:r>
            <a:r>
              <a:rPr lang="tr-TR" sz="2400" b="1" dirty="0" smtClean="0"/>
              <a:t>®)</a:t>
            </a:r>
            <a:endParaRPr lang="tr-TR" sz="24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0" y="3861048"/>
            <a:ext cx="178093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NVP</a:t>
            </a:r>
          </a:p>
          <a:p>
            <a:r>
              <a:rPr lang="tr-TR" sz="2400" b="1" dirty="0" smtClean="0"/>
              <a:t>(</a:t>
            </a:r>
            <a:r>
              <a:rPr lang="tr-TR" sz="2400" b="1" dirty="0" err="1" smtClean="0"/>
              <a:t>Viramune</a:t>
            </a:r>
            <a:r>
              <a:rPr lang="tr-TR" sz="2400" b="1" dirty="0" smtClean="0"/>
              <a:t>®)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</a:rPr>
              <a:t>Ülkemizde sık kullanılan ilaçların avantaj ve dezavantajları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772816"/>
            <a:ext cx="9144000" cy="50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0" y="2780928"/>
            <a:ext cx="197971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LPV/r</a:t>
            </a:r>
          </a:p>
          <a:p>
            <a:r>
              <a:rPr lang="tr-TR" sz="2800" b="1" dirty="0" smtClean="0"/>
              <a:t>(</a:t>
            </a:r>
            <a:r>
              <a:rPr lang="tr-TR" sz="2800" b="1" dirty="0" err="1" smtClean="0"/>
              <a:t>Kaletra</a:t>
            </a:r>
            <a:r>
              <a:rPr lang="tr-TR" sz="2800" b="1" dirty="0" smtClean="0"/>
              <a:t>®)</a:t>
            </a:r>
            <a:endParaRPr lang="tr-TR" sz="28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0" y="5445224"/>
            <a:ext cx="197971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DRV/r</a:t>
            </a:r>
          </a:p>
          <a:p>
            <a:r>
              <a:rPr lang="tr-TR" sz="2800" b="1" dirty="0" smtClean="0"/>
              <a:t>(</a:t>
            </a:r>
            <a:r>
              <a:rPr lang="tr-TR" sz="2800" b="1" dirty="0" err="1" smtClean="0"/>
              <a:t>Prezista</a:t>
            </a:r>
            <a:r>
              <a:rPr lang="tr-TR" sz="2800" b="1" dirty="0" smtClean="0"/>
              <a:t>®+ </a:t>
            </a:r>
            <a:r>
              <a:rPr lang="tr-TR" sz="2800" b="1" dirty="0" err="1" smtClean="0"/>
              <a:t>Norvir</a:t>
            </a:r>
            <a:r>
              <a:rPr lang="tr-TR" sz="2800" b="1" dirty="0" smtClean="0"/>
              <a:t>®)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Franklin Gothic Book"/>
              </a:rPr>
              <a:t>Ülkemizde sık kullanılan ilaçların avantaj ve dezavantajları</a:t>
            </a:r>
            <a:endParaRPr lang="tr-TR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0" y="2132856"/>
            <a:ext cx="178484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TDF/FTC</a:t>
            </a:r>
          </a:p>
          <a:p>
            <a:r>
              <a:rPr lang="tr-TR" sz="2800" b="1" dirty="0" smtClean="0"/>
              <a:t>(</a:t>
            </a:r>
            <a:r>
              <a:rPr lang="tr-TR" sz="2800" b="1" dirty="0" err="1" smtClean="0"/>
              <a:t>Truvada</a:t>
            </a:r>
            <a:r>
              <a:rPr lang="tr-TR" sz="2800" b="1" dirty="0" smtClean="0"/>
              <a:t>®)</a:t>
            </a:r>
            <a:endParaRPr lang="tr-TR" sz="28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0" y="3789040"/>
            <a:ext cx="193354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ZDV/3TC</a:t>
            </a:r>
          </a:p>
          <a:p>
            <a:r>
              <a:rPr lang="tr-TR" sz="2800" b="1" dirty="0" smtClean="0"/>
              <a:t>(</a:t>
            </a:r>
            <a:r>
              <a:rPr lang="tr-TR" sz="2800" b="1" dirty="0" err="1" smtClean="0"/>
              <a:t>Combivir</a:t>
            </a:r>
            <a:r>
              <a:rPr lang="tr-TR" sz="2800" b="1" dirty="0" smtClean="0"/>
              <a:t>®)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6804" name="Picture 4" descr="DSC0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2400" y="-5829300"/>
            <a:ext cx="24688800" cy="1851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542" y="0"/>
            <a:ext cx="6024915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800" b="1" dirty="0" smtClean="0"/>
              <a:t>HIV ENFEKSİYONUNDA TEDAVİ</a:t>
            </a:r>
            <a:r>
              <a:rPr lang="tr-TR" sz="4000" b="0" dirty="0" smtClean="0"/>
              <a:t/>
            </a:r>
            <a:br>
              <a:rPr lang="tr-TR" sz="4000" b="0" dirty="0" smtClean="0"/>
            </a:br>
            <a:endParaRPr lang="tr-TR" sz="4000" b="0" dirty="0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4000" dirty="0" smtClean="0"/>
              <a:t>A) Fırsatçı enfeksiyonların tedavisi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tr-TR" sz="4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4000" dirty="0" smtClean="0"/>
              <a:t>B) </a:t>
            </a:r>
            <a:r>
              <a:rPr lang="tr-TR" sz="4000" dirty="0" err="1" smtClean="0"/>
              <a:t>Antiretroviral</a:t>
            </a:r>
            <a:r>
              <a:rPr lang="tr-TR" sz="4000" dirty="0" smtClean="0"/>
              <a:t> tedavi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YSE\Desktop\bamçag\2HIV-replication-cy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</TotalTime>
  <Words>681</Words>
  <Application>Microsoft Office PowerPoint</Application>
  <PresentationFormat>Ekran Gösterisi (4:3)</PresentationFormat>
  <Paragraphs>243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Akış</vt:lpstr>
      <vt:lpstr>HIV/AIDS TEDAVİSİ</vt:lpstr>
      <vt:lpstr>HIV/AIDS Tarihçe</vt:lpstr>
      <vt:lpstr>HIV/AIDS Tarihçe</vt:lpstr>
      <vt:lpstr>Slayt 4</vt:lpstr>
      <vt:lpstr>Slayt 5</vt:lpstr>
      <vt:lpstr>Slayt 6</vt:lpstr>
      <vt:lpstr>Slayt 7</vt:lpstr>
      <vt:lpstr>HIV ENFEKSİYONUNDA TEDAVİ </vt:lpstr>
      <vt:lpstr>Slayt 9</vt:lpstr>
      <vt:lpstr>             Antiretroviral ilaçlar</vt:lpstr>
      <vt:lpstr>Slayt 11</vt:lpstr>
      <vt:lpstr>Sorular</vt:lpstr>
      <vt:lpstr>Antiretroviral Tedavinin Amaçları</vt:lpstr>
      <vt:lpstr>ART ne zaman başlanmalı? Kararı etkileyen faktörler</vt:lpstr>
      <vt:lpstr> ART başlanması önerilen HIV ile ilişkili semptomatik hastalıklar </vt:lpstr>
      <vt:lpstr> Asemptomatik hastada CD4 sayısına göre tedavi önerileri </vt:lpstr>
      <vt:lpstr> HIV/AIDS TANI TEDAVİ REHBERİ - TÜRKİYE </vt:lpstr>
      <vt:lpstr> ART’nin erken Başlanması Önerilen Durumlar </vt:lpstr>
      <vt:lpstr>Olgu sunumu İ.U</vt:lpstr>
      <vt:lpstr>Olgu sunumu İ.U</vt:lpstr>
      <vt:lpstr>Slayt 21</vt:lpstr>
      <vt:lpstr>Slayt 22</vt:lpstr>
      <vt:lpstr>Slayt 23</vt:lpstr>
      <vt:lpstr>Slayt 24</vt:lpstr>
      <vt:lpstr>Slayt 25</vt:lpstr>
      <vt:lpstr>Olgu sunumu İ.U</vt:lpstr>
      <vt:lpstr>Olgu sunumu İU</vt:lpstr>
      <vt:lpstr>Olgu sunumu İU</vt:lpstr>
      <vt:lpstr>ART’nin erken Başlanması Önerilen Durumlar</vt:lpstr>
      <vt:lpstr> Erken tedavinin sakıncaları</vt:lpstr>
      <vt:lpstr> ART’nin ertelenebileceği durumlar</vt:lpstr>
      <vt:lpstr>2013 DHHS Rehberi Başlangıç Tedavisi</vt:lpstr>
      <vt:lpstr> ART rejimi seçiminde dikkate alınması gerekenler</vt:lpstr>
      <vt:lpstr>ART rejimi seçiminde dikkate alınması gerekenler</vt:lpstr>
      <vt:lpstr> Immunovirologic outcome of initial antiretroviral treatment (ART) among recently diagnosed HIV patients in Turkey: Results of HIV-TR Cohort</vt:lpstr>
      <vt:lpstr>Türkiyede ilaç seçimi</vt:lpstr>
      <vt:lpstr> Ülkemizde sık kullanılan ilaçların avantaj ve dezavantajları</vt:lpstr>
      <vt:lpstr>Ülkemizde sık kullanılan ilaçların avantaj ve dezavantajları</vt:lpstr>
      <vt:lpstr>Ülkemizde sık kullanılan ilaçların avantaj ve dezavantajları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HIV/AIDS TEDAVİSİ</dc:title>
  <dc:creator>AYSE</dc:creator>
  <cp:lastModifiedBy>AYSE</cp:lastModifiedBy>
  <cp:revision>70</cp:revision>
  <dcterms:created xsi:type="dcterms:W3CDTF">2014-02-08T08:02:56Z</dcterms:created>
  <dcterms:modified xsi:type="dcterms:W3CDTF">2014-04-17T05:19:09Z</dcterms:modified>
</cp:coreProperties>
</file>