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8" r:id="rId2"/>
    <p:sldId id="264" r:id="rId3"/>
    <p:sldId id="299" r:id="rId4"/>
    <p:sldId id="284" r:id="rId5"/>
    <p:sldId id="262" r:id="rId6"/>
    <p:sldId id="261" r:id="rId7"/>
    <p:sldId id="265" r:id="rId8"/>
    <p:sldId id="283" r:id="rId9"/>
    <p:sldId id="275" r:id="rId10"/>
    <p:sldId id="276" r:id="rId11"/>
    <p:sldId id="260" r:id="rId12"/>
    <p:sldId id="266" r:id="rId13"/>
    <p:sldId id="267" r:id="rId14"/>
    <p:sldId id="286" r:id="rId15"/>
    <p:sldId id="277" r:id="rId16"/>
    <p:sldId id="285" r:id="rId17"/>
    <p:sldId id="295" r:id="rId18"/>
    <p:sldId id="296" r:id="rId19"/>
    <p:sldId id="297" r:id="rId20"/>
    <p:sldId id="298" r:id="rId21"/>
    <p:sldId id="282" r:id="rId22"/>
    <p:sldId id="268" r:id="rId23"/>
    <p:sldId id="279" r:id="rId24"/>
    <p:sldId id="280" r:id="rId25"/>
    <p:sldId id="269" r:id="rId26"/>
    <p:sldId id="281" r:id="rId27"/>
    <p:sldId id="270" r:id="rId28"/>
    <p:sldId id="271" r:id="rId29"/>
    <p:sldId id="272" r:id="rId30"/>
    <p:sldId id="278" r:id="rId31"/>
    <p:sldId id="257" r:id="rId32"/>
    <p:sldId id="300" r:id="rId33"/>
    <p:sldId id="288" r:id="rId3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at"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0" d="100"/>
          <a:sy n="90" d="100"/>
        </p:scale>
        <p:origin x="-810" y="-21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4867"/>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0D6843C-1E11-40FE-BD90-6FA259462628}" type="datetimeFigureOut">
              <a:rPr lang="tr-TR"/>
              <a:pPr>
                <a:defRPr/>
              </a:pPr>
              <a:t>12.07.2013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D5DCF6B-624D-4012-85F2-083A77F90308}"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ayt Görüntüsü Yer Tutucusu 1"/>
          <p:cNvSpPr>
            <a:spLocks noGrp="1" noRot="1" noChangeAspect="1"/>
          </p:cNvSpPr>
          <p:nvPr>
            <p:ph type="sldImg"/>
          </p:nvPr>
        </p:nvSpPr>
        <p:spPr bwMode="auto">
          <a:noFill/>
          <a:ln>
            <a:solidFill>
              <a:srgbClr val="000000"/>
            </a:solidFill>
            <a:miter lim="800000"/>
            <a:headEnd/>
            <a:tailEnd/>
          </a:ln>
        </p:spPr>
      </p:sp>
      <p:sp>
        <p:nvSpPr>
          <p:cNvPr id="1536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536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C8266C-4B07-428A-8AAC-5880A67B99A6}" type="slidenum">
              <a:rPr lang="tr-TR"/>
              <a:pPr fontAlgn="base">
                <a:spcBef>
                  <a:spcPct val="0"/>
                </a:spcBef>
                <a:spcAft>
                  <a:spcPct val="0"/>
                </a:spcAft>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marL="76200" indent="-180975">
              <a:spcBef>
                <a:spcPct val="0"/>
              </a:spcBef>
            </a:pPr>
            <a:r>
              <a:rPr lang="tr-TR" sz="1100" b="1" u="sng" smtClean="0">
                <a:solidFill>
                  <a:srgbClr val="000000"/>
                </a:solidFill>
                <a:latin typeface="Arial" charset="0"/>
                <a:cs typeface="Times New Roman" pitchFamily="18" charset="0"/>
              </a:rPr>
              <a:t>Kilit Nokta</a:t>
            </a:r>
            <a:endParaRPr lang="tr-TR" b="1" u="sng" smtClean="0"/>
          </a:p>
          <a:p>
            <a:pPr marL="76200" indent="-180975">
              <a:spcBef>
                <a:spcPct val="0"/>
              </a:spcBef>
              <a:buFontTx/>
              <a:buChar char="•"/>
            </a:pPr>
            <a:r>
              <a:rPr lang="tr-TR" sz="1100" smtClean="0">
                <a:solidFill>
                  <a:srgbClr val="000000"/>
                </a:solidFill>
                <a:latin typeface="Arial" charset="0"/>
                <a:cs typeface="Times New Roman" pitchFamily="18" charset="0"/>
              </a:rPr>
              <a:t>Telaprevir Faz III çalışmaları konusundaki bir analize göre, tedavi başarısızlığından sonra bir yıl içinde hastaların çoğunda popülasyon dizi analiziyle telaprevire dirençli varyantlar artık tespit edilememekteydi ve bu durum viral direncin hastaların çoğunda zaman içinde ortadan kaybolabileceğine işaret etmektedir.</a:t>
            </a:r>
            <a:endParaRPr lang="tr-TR" smtClean="0"/>
          </a:p>
          <a:p>
            <a:pPr marL="76200" indent="-180975">
              <a:spcBef>
                <a:spcPct val="0"/>
              </a:spcBef>
              <a:buFontTx/>
              <a:buChar char="•"/>
            </a:pPr>
            <a:endParaRPr lang="tr-TR" b="1" u="sng" smtClean="0"/>
          </a:p>
          <a:p>
            <a:pPr marL="76200" indent="-180975">
              <a:spcBef>
                <a:spcPct val="0"/>
              </a:spcBef>
            </a:pPr>
            <a:r>
              <a:rPr lang="tr-TR" sz="1100" b="1" u="sng" smtClean="0">
                <a:solidFill>
                  <a:srgbClr val="000000"/>
                </a:solidFill>
                <a:latin typeface="Arial" charset="0"/>
                <a:cs typeface="Times New Roman" pitchFamily="18" charset="0"/>
              </a:rPr>
              <a:t>Notlar</a:t>
            </a:r>
            <a:endParaRPr lang="tr-TR" b="1" u="sng" smtClean="0"/>
          </a:p>
          <a:p>
            <a:pPr marL="76200" indent="-180975">
              <a:spcBef>
                <a:spcPct val="0"/>
              </a:spcBef>
              <a:buFontTx/>
              <a:buChar char="•"/>
            </a:pPr>
            <a:r>
              <a:rPr lang="tr-TR" sz="1100" smtClean="0">
                <a:solidFill>
                  <a:srgbClr val="000000"/>
                </a:solidFill>
                <a:latin typeface="Arial" charset="0"/>
                <a:cs typeface="Times New Roman" pitchFamily="18" charset="0"/>
              </a:rPr>
              <a:t>Telaprevir Faz III çalışmalarından gelen SVR elde edememiş hastalar HCV NS3 proteaz bölgesinde telaprevire dirençli varyantların gelişimi açısından takip edilmiştir. Viral popülasyonlar tedavi başarısızlığından sonra popülasyon dizi analiziyle değerlendirilmiştir. SVR elde edilemeyen 388 hastaya ait HCV popülasyon dizi analizi verileri mevcuttur. Bu hastaların 289’unun dirençli varyantlar içeren HCV’ye sahip olduğu görülmüştür.</a:t>
            </a:r>
            <a:endParaRPr lang="tr-TR" smtClean="0"/>
          </a:p>
          <a:p>
            <a:pPr marL="76200" indent="-180975">
              <a:spcBef>
                <a:spcPct val="0"/>
              </a:spcBef>
              <a:buFontTx/>
              <a:buChar char="•"/>
            </a:pPr>
            <a:r>
              <a:rPr lang="tr-TR" sz="1100" smtClean="0">
                <a:solidFill>
                  <a:srgbClr val="000000"/>
                </a:solidFill>
                <a:latin typeface="Arial" charset="0"/>
                <a:cs typeface="Times New Roman" pitchFamily="18" charset="0"/>
              </a:rPr>
              <a:t>Bir Kaplan-Meier tahminine göre, tedavi başarısızlığından 16 ay sonra WT HCV’ye sahip olma olasılığı %96’ydı. </a:t>
            </a:r>
            <a:endParaRPr lang="tr-TR" smtClean="0"/>
          </a:p>
          <a:p>
            <a:pPr marL="76200" indent="-180975">
              <a:spcBef>
                <a:spcPct val="0"/>
              </a:spcBef>
              <a:buFontTx/>
              <a:buChar char="•"/>
            </a:pPr>
            <a:r>
              <a:rPr lang="tr-TR" sz="1100" smtClean="0">
                <a:solidFill>
                  <a:srgbClr val="000000"/>
                </a:solidFill>
                <a:latin typeface="Arial" charset="0"/>
                <a:cs typeface="Times New Roman" pitchFamily="18" charset="0"/>
              </a:rPr>
              <a:t>Popülasyon dizi analiziyle WT’ye kadar geçen medyan süre 7 aydı.</a:t>
            </a:r>
            <a:endParaRPr lang="tr-TR" smtClean="0"/>
          </a:p>
          <a:p>
            <a:pPr marL="76200" indent="-180975">
              <a:spcBef>
                <a:spcPct val="0"/>
              </a:spcBef>
              <a:buFontTx/>
              <a:buChar char="•"/>
            </a:pPr>
            <a:endParaRPr lang="tr-TR" sz="1000" b="1" u="sng" smtClean="0"/>
          </a:p>
          <a:p>
            <a:pPr marL="76200" indent="-180975">
              <a:spcBef>
                <a:spcPct val="0"/>
              </a:spcBef>
            </a:pPr>
            <a:r>
              <a:rPr lang="tr-TR" b="1" u="sng" smtClean="0"/>
              <a:t>Referanslar</a:t>
            </a:r>
          </a:p>
          <a:p>
            <a:pPr marL="76200" indent="-180975">
              <a:spcBef>
                <a:spcPct val="0"/>
              </a:spcBef>
            </a:pPr>
            <a:r>
              <a:rPr lang="tr-TR" sz="1000" smtClean="0"/>
              <a:t>Sullivan JC, et al. J Hepatol 2011;54(Suppl. 1):S4.</a:t>
            </a:r>
          </a:p>
          <a:p>
            <a:pPr marL="76200" indent="-180975">
              <a:spcBef>
                <a:spcPct val="0"/>
              </a:spcBef>
              <a:buFontTx/>
              <a:buChar char="•"/>
            </a:pPr>
            <a:endParaRPr lang="tr-TR" smtClean="0"/>
          </a:p>
          <a:p>
            <a:pPr marL="76200" indent="-180975">
              <a:spcBef>
                <a:spcPct val="0"/>
              </a:spcBef>
            </a:pPr>
            <a:endParaRPr lang="tr-TR" smtClean="0"/>
          </a:p>
          <a:p>
            <a:pPr marL="76200" indent="-180975">
              <a:spcBef>
                <a:spcPct val="0"/>
              </a:spcBef>
            </a:pPr>
            <a:endParaRPr lang="tr-TR" smtClean="0"/>
          </a:p>
          <a:p>
            <a:pPr marL="76200" indent="-180975">
              <a:spcBef>
                <a:spcPct val="0"/>
              </a:spcBef>
            </a:pPr>
            <a:endParaRPr lang="tr-TR"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5314D-F452-4378-A3E8-7D7395D51BB8}" type="slidenum">
              <a:rPr lang="en-GB"/>
              <a:pPr fontAlgn="base">
                <a:spcBef>
                  <a:spcPct val="0"/>
                </a:spcBef>
                <a:spcAft>
                  <a:spcPct val="0"/>
                </a:spcAft>
              </a:pPr>
              <a:t>24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4EDA9F-66BC-414D-B37C-3FB6D9238AB5}" type="slidenum">
              <a:rPr lang="tr-TR">
                <a:latin typeface="Arial" charset="0"/>
              </a:rPr>
              <a:pPr fontAlgn="base">
                <a:spcBef>
                  <a:spcPct val="0"/>
                </a:spcBef>
                <a:spcAft>
                  <a:spcPct val="0"/>
                </a:spcAft>
              </a:pPr>
              <a:t>27</a:t>
            </a:fld>
            <a:endParaRPr lang="tr-TR">
              <a:latin typeface="Arial"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tr-TR" smtClean="0"/>
              <a:t>DNA sequencing is used to examine thethe pol region of HBV for resistance associated mutationsmmmm   m  m  </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B67F8E99-5E62-4B3B-AE7A-F0743FCCCC21}" type="datetimeFigureOut">
              <a:rPr lang="tr-TR"/>
              <a:pPr>
                <a:defRPr/>
              </a:pPr>
              <a:t>12.07.2013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905CEFC-8C9B-40A9-88B3-9E5CFF14179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C4D8876-AEF4-4EA7-8E49-90C36712E414}" type="datetimeFigureOut">
              <a:rPr lang="tr-TR"/>
              <a:pPr>
                <a:defRPr/>
              </a:pPr>
              <a:t>12.07.2013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82FB0B9-8473-4184-B7DC-E337CA1EAECD}"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715144E-FAF6-43C8-86D0-E2DC97694A4B}" type="datetimeFigureOut">
              <a:rPr lang="tr-TR"/>
              <a:pPr>
                <a:defRPr/>
              </a:pPr>
              <a:t>12.07.2013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D707D4D-CEE8-4E92-AA15-EE11B0E31BA4}"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7646BC6-8401-4FE6-B71F-1709E19FCDAF}" type="datetimeFigureOut">
              <a:rPr lang="tr-TR"/>
              <a:pPr>
                <a:defRPr/>
              </a:pPr>
              <a:t>12.07.2013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9553053-4FC5-4F40-89AC-4D794E1A8E05}"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087F081B-CE4C-4A17-BEEA-C728FF693AEA}" type="datetimeFigureOut">
              <a:rPr lang="tr-TR"/>
              <a:pPr>
                <a:defRPr/>
              </a:pPr>
              <a:t>12.07.2013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2B8E2D6-7CE4-497E-9216-F57D02D7E1C4}"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5A6D0CF1-1048-460F-AE03-9D8FCFD78A42}" type="datetimeFigureOut">
              <a:rPr lang="tr-TR"/>
              <a:pPr>
                <a:defRPr/>
              </a:pPr>
              <a:t>12.07.2013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C19CC9D-3E02-435D-80EA-87B20D28B7F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77C2D678-E53F-4432-9903-E529FB543C55}" type="datetimeFigureOut">
              <a:rPr lang="tr-TR"/>
              <a:pPr>
                <a:defRPr/>
              </a:pPr>
              <a:t>12.07.2013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A11221D1-1AB7-4CF9-8A86-8A945C356232}"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83BFC0A3-73B0-4A3C-BC45-B130B6DB1B3A}" type="datetimeFigureOut">
              <a:rPr lang="tr-TR"/>
              <a:pPr>
                <a:defRPr/>
              </a:pPr>
              <a:t>12.07.2013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2F5F3ADB-2A6C-4453-B10D-8215BF2B7772}"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7EEB3899-52C3-47A6-8FC5-EFF2F8ADFAA2}" type="datetimeFigureOut">
              <a:rPr lang="tr-TR"/>
              <a:pPr>
                <a:defRPr/>
              </a:pPr>
              <a:t>12.07.2013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BEBEE28D-DFAE-456A-85BB-453390D0662B}"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11000CE-A5A0-43D9-9EA3-084AE8100630}" type="datetimeFigureOut">
              <a:rPr lang="tr-TR"/>
              <a:pPr>
                <a:defRPr/>
              </a:pPr>
              <a:t>12.07.2013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E18D848-3CC0-43C7-AA37-81BF60E501B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4251AA8-9019-449B-983A-114A9A8A4ADD}" type="datetimeFigureOut">
              <a:rPr lang="tr-TR"/>
              <a:pPr>
                <a:defRPr/>
              </a:pPr>
              <a:t>12.07.2013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5DC4F95-49F6-478F-8645-DEC14F3B1740}"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891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1B370AA-58D8-4BDF-BF98-0D5F271ACF60}" type="datetimeFigureOut">
              <a:rPr lang="tr-TR"/>
              <a:pPr>
                <a:defRPr/>
              </a:pPr>
              <a:t>12.07.2013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BD6FA00-56E3-44A5-90CE-A7C244DFA7E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yanmurat@hot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534988" y="4244975"/>
            <a:ext cx="3244850" cy="1200150"/>
          </a:xfrm>
          <a:prstGeom prst="rect">
            <a:avLst/>
          </a:prstGeom>
          <a:noFill/>
          <a:ln w="9525">
            <a:noFill/>
            <a:miter lim="800000"/>
            <a:headEnd/>
            <a:tailEnd/>
          </a:ln>
        </p:spPr>
        <p:txBody>
          <a:bodyPr wrap="none">
            <a:spAutoFit/>
          </a:bodyPr>
          <a:lstStyle/>
          <a:p>
            <a:r>
              <a:rPr lang="tr-TR">
                <a:latin typeface="Segoe UI"/>
                <a:ea typeface="Segoe UI"/>
                <a:cs typeface="Segoe UI"/>
              </a:rPr>
              <a:t>Doç. Dr. Murat Sayan</a:t>
            </a:r>
          </a:p>
          <a:p>
            <a:r>
              <a:rPr lang="tr-TR">
                <a:latin typeface="Segoe UI"/>
                <a:ea typeface="Segoe UI"/>
                <a:cs typeface="Segoe UI"/>
              </a:rPr>
              <a:t>Kocaeli Üniv.  Araşt. Uyg. Hast.</a:t>
            </a:r>
          </a:p>
          <a:p>
            <a:r>
              <a:rPr lang="tr-TR">
                <a:solidFill>
                  <a:srgbClr val="00B0F0"/>
                </a:solidFill>
                <a:latin typeface="Segoe UI"/>
                <a:ea typeface="Segoe UI"/>
                <a:cs typeface="Segoe UI"/>
                <a:hlinkClick r:id="rId3"/>
              </a:rPr>
              <a:t>sayanmurat@hotmail.com</a:t>
            </a:r>
            <a:endParaRPr lang="tr-TR">
              <a:solidFill>
                <a:srgbClr val="00B0F0"/>
              </a:solidFill>
              <a:latin typeface="Segoe UI"/>
              <a:ea typeface="Segoe UI"/>
              <a:cs typeface="Segoe UI"/>
            </a:endParaRPr>
          </a:p>
          <a:p>
            <a:r>
              <a:rPr lang="tr-TR">
                <a:latin typeface="Segoe UI"/>
                <a:ea typeface="Segoe UI"/>
                <a:cs typeface="Segoe UI"/>
              </a:rPr>
              <a:t>Mobil: 0533 647 9020</a:t>
            </a:r>
          </a:p>
        </p:txBody>
      </p:sp>
      <p:sp>
        <p:nvSpPr>
          <p:cNvPr id="14338" name="Rectangle 5"/>
          <p:cNvSpPr>
            <a:spLocks noGrp="1" noChangeArrowheads="1"/>
          </p:cNvSpPr>
          <p:nvPr>
            <p:ph type="subTitle" idx="1"/>
          </p:nvPr>
        </p:nvSpPr>
        <p:spPr>
          <a:xfrm>
            <a:off x="395288" y="333375"/>
            <a:ext cx="8458200" cy="1190625"/>
          </a:xfrm>
        </p:spPr>
        <p:txBody>
          <a:bodyPr/>
          <a:lstStyle/>
          <a:p>
            <a:r>
              <a:rPr lang="tr-TR" sz="4000" smtClean="0">
                <a:solidFill>
                  <a:srgbClr val="0070C0"/>
                </a:solidFill>
                <a:latin typeface="Segoe UI"/>
                <a:ea typeface="Segoe UI"/>
                <a:cs typeface="Segoe UI"/>
              </a:rPr>
              <a:t>Koinfeksiyonlarda moleküler tanı yöntemleri ve klinikte kullanımı.</a:t>
            </a:r>
          </a:p>
        </p:txBody>
      </p:sp>
      <p:pic>
        <p:nvPicPr>
          <p:cNvPr id="14339" name="Picture 3"/>
          <p:cNvPicPr>
            <a:picLocks noChangeAspect="1" noChangeArrowheads="1"/>
          </p:cNvPicPr>
          <p:nvPr/>
        </p:nvPicPr>
        <p:blipFill>
          <a:blip r:embed="rId4"/>
          <a:srcRect/>
          <a:stretch>
            <a:fillRect/>
          </a:stretch>
        </p:blipFill>
        <p:spPr bwMode="auto">
          <a:xfrm>
            <a:off x="3419475" y="1989138"/>
            <a:ext cx="3240088" cy="4097337"/>
          </a:xfrm>
          <a:prstGeom prst="rect">
            <a:avLst/>
          </a:prstGeom>
          <a:noFill/>
          <a:ln w="9525">
            <a:noFill/>
            <a:miter lim="800000"/>
            <a:headEnd/>
            <a:tailEnd/>
          </a:ln>
        </p:spPr>
      </p:pic>
      <p:sp>
        <p:nvSpPr>
          <p:cNvPr id="14340" name="Text Box 2"/>
          <p:cNvSpPr txBox="1">
            <a:spLocks noChangeArrowheads="1"/>
          </p:cNvSpPr>
          <p:nvPr/>
        </p:nvSpPr>
        <p:spPr bwMode="auto">
          <a:xfrm>
            <a:off x="6011863" y="5300663"/>
            <a:ext cx="1993900" cy="923925"/>
          </a:xfrm>
          <a:prstGeom prst="rect">
            <a:avLst/>
          </a:prstGeom>
          <a:noFill/>
          <a:ln w="9525">
            <a:noFill/>
            <a:miter lim="800000"/>
            <a:headEnd/>
            <a:tailEnd/>
          </a:ln>
        </p:spPr>
        <p:txBody>
          <a:bodyPr wrap="none">
            <a:spAutoFit/>
          </a:bodyPr>
          <a:lstStyle/>
          <a:p>
            <a:r>
              <a:rPr lang="tr-TR">
                <a:latin typeface="Segoe UI"/>
                <a:ea typeface="Segoe UI"/>
                <a:cs typeface="Segoe UI"/>
              </a:rPr>
              <a:t>UVHS III </a:t>
            </a:r>
          </a:p>
          <a:p>
            <a:r>
              <a:rPr lang="tr-TR">
                <a:latin typeface="Segoe UI"/>
                <a:ea typeface="Segoe UI"/>
                <a:cs typeface="Segoe UI"/>
              </a:rPr>
              <a:t>24-26 Mayıs 2013</a:t>
            </a:r>
          </a:p>
          <a:p>
            <a:r>
              <a:rPr lang="tr-TR">
                <a:latin typeface="Segoe UI"/>
                <a:ea typeface="Segoe UI"/>
                <a:cs typeface="Segoe UI"/>
              </a:rPr>
              <a:t>Girne, KKTC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0 Serbest Form"/>
          <p:cNvSpPr>
            <a:spLocks/>
          </p:cNvSpPr>
          <p:nvPr/>
        </p:nvSpPr>
        <p:spPr bwMode="auto">
          <a:xfrm>
            <a:off x="3036888" y="4156075"/>
            <a:ext cx="701675" cy="342900"/>
          </a:xfrm>
          <a:custGeom>
            <a:avLst/>
            <a:gdLst>
              <a:gd name="T0" fmla="*/ 701880 w 701470"/>
              <a:gd name="T1" fmla="*/ 60672 h 343714"/>
              <a:gd name="T2" fmla="*/ 498562 w 701470"/>
              <a:gd name="T3" fmla="*/ 50560 h 343714"/>
              <a:gd name="T4" fmla="*/ 417234 w 701470"/>
              <a:gd name="T5" fmla="*/ 30336 h 343714"/>
              <a:gd name="T6" fmla="*/ 376570 w 701470"/>
              <a:gd name="T7" fmla="*/ 20224 h 343714"/>
              <a:gd name="T8" fmla="*/ 203749 w 701470"/>
              <a:gd name="T9" fmla="*/ 0 h 343714"/>
              <a:gd name="T10" fmla="*/ 51260 w 701470"/>
              <a:gd name="T11" fmla="*/ 20224 h 343714"/>
              <a:gd name="T12" fmla="*/ 20762 w 701470"/>
              <a:gd name="T13" fmla="*/ 50560 h 343714"/>
              <a:gd name="T14" fmla="*/ 430 w 701470"/>
              <a:gd name="T15" fmla="*/ 111231 h 343714"/>
              <a:gd name="T16" fmla="*/ 20762 w 701470"/>
              <a:gd name="T17" fmla="*/ 262910 h 343714"/>
              <a:gd name="T18" fmla="*/ 41094 w 701470"/>
              <a:gd name="T19" fmla="*/ 293246 h 343714"/>
              <a:gd name="T20" fmla="*/ 71592 w 701470"/>
              <a:gd name="T21" fmla="*/ 313470 h 343714"/>
              <a:gd name="T22" fmla="*/ 285076 w 701470"/>
              <a:gd name="T23" fmla="*/ 323582 h 343714"/>
              <a:gd name="T24" fmla="*/ 325740 w 701470"/>
              <a:gd name="T25" fmla="*/ 333694 h 343714"/>
              <a:gd name="T26" fmla="*/ 549392 w 701470"/>
              <a:gd name="T27" fmla="*/ 313470 h 343714"/>
              <a:gd name="T28" fmla="*/ 569722 w 701470"/>
              <a:gd name="T29" fmla="*/ 283134 h 343714"/>
              <a:gd name="T30" fmla="*/ 569722 w 701470"/>
              <a:gd name="T31" fmla="*/ 91007 h 343714"/>
              <a:gd name="T32" fmla="*/ 529060 w 701470"/>
              <a:gd name="T33" fmla="*/ 70784 h 3437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1470"/>
              <a:gd name="T52" fmla="*/ 0 h 343714"/>
              <a:gd name="T53" fmla="*/ 701470 w 701470"/>
              <a:gd name="T54" fmla="*/ 343714 h 3437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1470" h="343714">
                <a:moveTo>
                  <a:pt x="701470" y="60960"/>
                </a:moveTo>
                <a:cubicBezTo>
                  <a:pt x="633737" y="57573"/>
                  <a:pt x="565702" y="58025"/>
                  <a:pt x="498270" y="50800"/>
                </a:cubicBezTo>
                <a:cubicBezTo>
                  <a:pt x="470502" y="47825"/>
                  <a:pt x="444083" y="37253"/>
                  <a:pt x="416990" y="30480"/>
                </a:cubicBezTo>
                <a:cubicBezTo>
                  <a:pt x="403443" y="27093"/>
                  <a:pt x="390244" y="21709"/>
                  <a:pt x="376350" y="20320"/>
                </a:cubicBezTo>
                <a:cubicBezTo>
                  <a:pt x="250921" y="7777"/>
                  <a:pt x="308444" y="14973"/>
                  <a:pt x="203630" y="0"/>
                </a:cubicBezTo>
                <a:cubicBezTo>
                  <a:pt x="152830" y="6773"/>
                  <a:pt x="100610" y="6603"/>
                  <a:pt x="51230" y="20320"/>
                </a:cubicBezTo>
                <a:cubicBezTo>
                  <a:pt x="37386" y="24166"/>
                  <a:pt x="27728" y="38240"/>
                  <a:pt x="20750" y="50800"/>
                </a:cubicBezTo>
                <a:cubicBezTo>
                  <a:pt x="10348" y="69524"/>
                  <a:pt x="430" y="111760"/>
                  <a:pt x="430" y="111760"/>
                </a:cubicBezTo>
                <a:cubicBezTo>
                  <a:pt x="2700" y="138999"/>
                  <a:pt x="0" y="222659"/>
                  <a:pt x="20750" y="264160"/>
                </a:cubicBezTo>
                <a:cubicBezTo>
                  <a:pt x="26211" y="275082"/>
                  <a:pt x="32436" y="286006"/>
                  <a:pt x="41070" y="294640"/>
                </a:cubicBezTo>
                <a:cubicBezTo>
                  <a:pt x="49704" y="303274"/>
                  <a:pt x="59433" y="313445"/>
                  <a:pt x="71550" y="314960"/>
                </a:cubicBezTo>
                <a:cubicBezTo>
                  <a:pt x="142201" y="323791"/>
                  <a:pt x="213790" y="321733"/>
                  <a:pt x="284910" y="325120"/>
                </a:cubicBezTo>
                <a:cubicBezTo>
                  <a:pt x="298457" y="328507"/>
                  <a:pt x="311586" y="335280"/>
                  <a:pt x="325550" y="335280"/>
                </a:cubicBezTo>
                <a:cubicBezTo>
                  <a:pt x="497116" y="335280"/>
                  <a:pt x="462808" y="343714"/>
                  <a:pt x="549070" y="314960"/>
                </a:cubicBezTo>
                <a:cubicBezTo>
                  <a:pt x="555843" y="304800"/>
                  <a:pt x="564580" y="295703"/>
                  <a:pt x="569390" y="284480"/>
                </a:cubicBezTo>
                <a:cubicBezTo>
                  <a:pt x="592630" y="230253"/>
                  <a:pt x="577809" y="127223"/>
                  <a:pt x="569390" y="91440"/>
                </a:cubicBezTo>
                <a:cubicBezTo>
                  <a:pt x="564167" y="69241"/>
                  <a:pt x="543334" y="71120"/>
                  <a:pt x="528750" y="71120"/>
                </a:cubicBezTo>
              </a:path>
            </a:pathLst>
          </a:custGeom>
          <a:solidFill>
            <a:schemeClr val="accent1"/>
          </a:solidFill>
          <a:ln w="9525" cap="flat" cmpd="sng" algn="ctr">
            <a:solidFill>
              <a:schemeClr val="tx1"/>
            </a:solidFill>
            <a:prstDash val="solid"/>
            <a:round/>
            <a:headEnd type="none" w="med" len="med"/>
            <a:tailEnd type="none" w="med" len="med"/>
          </a:ln>
        </p:spPr>
        <p:txBody>
          <a:bodyPr/>
          <a:lstStyle/>
          <a:p>
            <a:endParaRPr lang="tr-TR"/>
          </a:p>
        </p:txBody>
      </p:sp>
      <p:pic>
        <p:nvPicPr>
          <p:cNvPr id="24578" name="Picture 2"/>
          <p:cNvPicPr preferRelativeResize="0">
            <a:picLocks noChangeAspect="1" noChangeArrowheads="1"/>
          </p:cNvPicPr>
          <p:nvPr/>
        </p:nvPicPr>
        <p:blipFill>
          <a:blip r:embed="rId2"/>
          <a:srcRect/>
          <a:stretch>
            <a:fillRect/>
          </a:stretch>
        </p:blipFill>
        <p:spPr bwMode="auto">
          <a:xfrm>
            <a:off x="152400" y="1600200"/>
            <a:ext cx="6037263" cy="4724400"/>
          </a:xfrm>
          <a:prstGeom prst="rect">
            <a:avLst/>
          </a:prstGeom>
          <a:solidFill>
            <a:srgbClr val="FF0000"/>
          </a:solidFill>
          <a:ln w="9525">
            <a:noFill/>
            <a:miter lim="800000"/>
            <a:headEnd/>
            <a:tailEnd/>
          </a:ln>
        </p:spPr>
      </p:pic>
      <p:sp>
        <p:nvSpPr>
          <p:cNvPr id="14340" name="Rectangle 3"/>
          <p:cNvSpPr>
            <a:spLocks noGrp="1" noChangeArrowheads="1"/>
          </p:cNvSpPr>
          <p:nvPr>
            <p:ph type="title"/>
          </p:nvPr>
        </p:nvSpPr>
        <p:spPr>
          <a:xfrm>
            <a:off x="457200" y="274638"/>
            <a:ext cx="8229600" cy="1554162"/>
          </a:xfrm>
        </p:spPr>
        <p:txBody>
          <a:bodyPr rtlCol="0">
            <a:normAutofit fontScale="90000"/>
          </a:bodyPr>
          <a:lstStyle/>
          <a:p>
            <a:pPr fontAlgn="auto">
              <a:spcAft>
                <a:spcPts val="0"/>
              </a:spcAft>
              <a:defRPr/>
            </a:pPr>
            <a:r>
              <a:rPr lang="tr-TR" sz="2400" smtClean="0">
                <a:solidFill>
                  <a:srgbClr val="FF0000"/>
                </a:solidFill>
                <a:latin typeface="Segoe UI" pitchFamily="34" charset="0"/>
              </a:rPr>
              <a:t>Viral breakthrough, </a:t>
            </a:r>
            <a:br>
              <a:rPr lang="tr-TR" sz="2400" smtClean="0">
                <a:solidFill>
                  <a:srgbClr val="FF0000"/>
                </a:solidFill>
                <a:latin typeface="Segoe UI" pitchFamily="34" charset="0"/>
              </a:rPr>
            </a:br>
            <a:r>
              <a:rPr lang="tr-TR" sz="2400" smtClean="0">
                <a:solidFill>
                  <a:srgbClr val="FF0000"/>
                </a:solidFill>
                <a:latin typeface="Segoe UI" pitchFamily="34" charset="0"/>
              </a:rPr>
              <a:t>her zaman ilaç direnci anlamına gelmemektedir.</a:t>
            </a:r>
            <a:br>
              <a:rPr lang="tr-TR" sz="2400" smtClean="0">
                <a:solidFill>
                  <a:srgbClr val="FF0000"/>
                </a:solidFill>
                <a:latin typeface="Segoe UI" pitchFamily="34" charset="0"/>
              </a:rPr>
            </a:br>
            <a:r>
              <a:rPr lang="tr-TR" sz="2400" smtClean="0">
                <a:solidFill>
                  <a:srgbClr val="FF0000"/>
                </a:solidFill>
                <a:latin typeface="Segoe UI" pitchFamily="34" charset="0"/>
              </a:rPr>
              <a:t>Gelişen bazı mutasyonlar (kompansatuvar) HBV’nin replikasyon kapasitesini onarıcıdır.</a:t>
            </a:r>
          </a:p>
        </p:txBody>
      </p:sp>
      <p:pic>
        <p:nvPicPr>
          <p:cNvPr id="15366" name="Picture 14"/>
          <p:cNvPicPr>
            <a:picLocks noChangeAspect="1" noChangeArrowheads="1"/>
          </p:cNvPicPr>
          <p:nvPr/>
        </p:nvPicPr>
        <p:blipFill>
          <a:blip r:embed="rId3"/>
          <a:srcRect/>
          <a:stretch>
            <a:fillRect/>
          </a:stretch>
        </p:blipFill>
        <p:spPr bwMode="auto">
          <a:xfrm rot="-1038853">
            <a:off x="465138" y="4979988"/>
            <a:ext cx="2819400" cy="900112"/>
          </a:xfrm>
          <a:prstGeom prst="rect">
            <a:avLst/>
          </a:prstGeom>
          <a:noFill/>
          <a:ln w="9525">
            <a:solidFill>
              <a:schemeClr val="tx2">
                <a:lumMod val="65000"/>
                <a:lumOff val="35000"/>
              </a:schemeClr>
            </a:solidFill>
            <a:miter lim="800000"/>
            <a:headEnd/>
            <a:tailEnd/>
          </a:ln>
        </p:spPr>
      </p:pic>
      <p:sp>
        <p:nvSpPr>
          <p:cNvPr id="24581" name="Rectangle 15"/>
          <p:cNvSpPr>
            <a:spLocks noChangeArrowheads="1"/>
          </p:cNvSpPr>
          <p:nvPr/>
        </p:nvSpPr>
        <p:spPr bwMode="auto">
          <a:xfrm>
            <a:off x="533400" y="6248400"/>
            <a:ext cx="4419600" cy="533400"/>
          </a:xfrm>
          <a:prstGeom prst="rect">
            <a:avLst/>
          </a:prstGeom>
          <a:noFill/>
          <a:ln w="9525">
            <a:noFill/>
            <a:miter lim="800000"/>
            <a:headEnd/>
            <a:tailEnd/>
          </a:ln>
        </p:spPr>
        <p:txBody>
          <a:bodyPr anchor="ctr"/>
          <a:lstStyle/>
          <a:p>
            <a:r>
              <a:rPr lang="tr-TR" sz="1400">
                <a:solidFill>
                  <a:schemeClr val="tx2"/>
                </a:solidFill>
                <a:latin typeface="Segoe UI"/>
              </a:rPr>
              <a:t>Sheldon J. J Antimicrob Chemoth 2008; 61: 766–768. </a:t>
            </a:r>
            <a:r>
              <a:rPr lang="tr-TR" sz="1400">
                <a:latin typeface="Segoe UI"/>
              </a:rPr>
              <a:t>Zoulim F. Gastroenterology. 2009;137(5):1593-608</a:t>
            </a:r>
            <a:endParaRPr lang="tr-TR" sz="1400">
              <a:solidFill>
                <a:schemeClr val="tx2"/>
              </a:solidFill>
              <a:latin typeface="Segoe UI"/>
            </a:endParaRPr>
          </a:p>
        </p:txBody>
      </p:sp>
      <p:sp>
        <p:nvSpPr>
          <p:cNvPr id="24582" name="Rectangle 8"/>
          <p:cNvSpPr txBox="1">
            <a:spLocks noChangeArrowheads="1"/>
          </p:cNvSpPr>
          <p:nvPr/>
        </p:nvSpPr>
        <p:spPr bwMode="auto">
          <a:xfrm>
            <a:off x="5715000" y="2590800"/>
            <a:ext cx="3276600" cy="3429000"/>
          </a:xfrm>
          <a:prstGeom prst="rect">
            <a:avLst/>
          </a:prstGeom>
          <a:noFill/>
          <a:ln w="9525">
            <a:noFill/>
            <a:miter lim="800000"/>
            <a:headEnd/>
            <a:tailEnd/>
          </a:ln>
        </p:spPr>
        <p:txBody>
          <a:bodyPr/>
          <a:lstStyle/>
          <a:p>
            <a:pPr marL="342900" indent="-342900">
              <a:spcBef>
                <a:spcPct val="20000"/>
              </a:spcBef>
            </a:pPr>
            <a:r>
              <a:rPr lang="tr-TR">
                <a:solidFill>
                  <a:srgbClr val="0070C0"/>
                </a:solidFill>
                <a:latin typeface="Segoe UI"/>
              </a:rPr>
              <a:t>      </a:t>
            </a:r>
            <a:r>
              <a:rPr lang="tr-TR" sz="1600">
                <a:solidFill>
                  <a:srgbClr val="002060"/>
                </a:solidFill>
                <a:latin typeface="Segoe UI"/>
              </a:rPr>
              <a:t>Genellikle saptadığımız kompansatuvar mutasyonlar</a:t>
            </a:r>
            <a:r>
              <a:rPr lang="tr-TR" sz="1600">
                <a:solidFill>
                  <a:srgbClr val="0070C0"/>
                </a:solidFill>
                <a:latin typeface="Segoe UI"/>
              </a:rPr>
              <a:t>:</a:t>
            </a:r>
            <a:endParaRPr lang="tr-TR">
              <a:solidFill>
                <a:srgbClr val="FF0000"/>
              </a:solidFill>
              <a:latin typeface="Segoe UI"/>
            </a:endParaRPr>
          </a:p>
          <a:p>
            <a:pPr marL="342900" indent="-342900">
              <a:spcBef>
                <a:spcPct val="20000"/>
              </a:spcBef>
            </a:pPr>
            <a:r>
              <a:rPr lang="tr-TR">
                <a:solidFill>
                  <a:srgbClr val="FF0000"/>
                </a:solidFill>
                <a:latin typeface="Segoe UI"/>
              </a:rPr>
              <a:t>     </a:t>
            </a:r>
            <a:r>
              <a:rPr lang="tr-TR" b="1">
                <a:solidFill>
                  <a:srgbClr val="002060"/>
                </a:solidFill>
                <a:latin typeface="Segoe UI"/>
              </a:rPr>
              <a:t>LAM:</a:t>
            </a:r>
            <a:r>
              <a:rPr lang="tr-TR" b="1">
                <a:solidFill>
                  <a:srgbClr val="0070C0"/>
                </a:solidFill>
                <a:latin typeface="Segoe UI"/>
              </a:rPr>
              <a:t> </a:t>
            </a:r>
            <a:r>
              <a:rPr lang="tr-TR">
                <a:latin typeface="Segoe UI"/>
              </a:rPr>
              <a:t>L80V/I, Q149K, L169T, Q215P/S</a:t>
            </a:r>
          </a:p>
          <a:p>
            <a:pPr marL="342900" indent="-342900">
              <a:spcBef>
                <a:spcPct val="20000"/>
              </a:spcBef>
            </a:pPr>
            <a:endParaRPr lang="tr-TR">
              <a:solidFill>
                <a:srgbClr val="FF0000"/>
              </a:solidFill>
              <a:latin typeface="Segoe UI"/>
            </a:endParaRPr>
          </a:p>
          <a:p>
            <a:pPr marL="342900" indent="-342900">
              <a:spcBef>
                <a:spcPct val="20000"/>
              </a:spcBef>
            </a:pPr>
            <a:r>
              <a:rPr lang="tr-TR">
                <a:solidFill>
                  <a:srgbClr val="FF0000"/>
                </a:solidFill>
                <a:latin typeface="Segoe UI"/>
              </a:rPr>
              <a:t>     </a:t>
            </a:r>
            <a:r>
              <a:rPr lang="tr-TR" b="1">
                <a:solidFill>
                  <a:srgbClr val="002060"/>
                </a:solidFill>
                <a:latin typeface="Segoe UI"/>
              </a:rPr>
              <a:t>ADV: </a:t>
            </a:r>
            <a:r>
              <a:rPr lang="tr-TR">
                <a:latin typeface="Segoe UI"/>
              </a:rPr>
              <a:t>L80V/I, V84M, S85A, V214A, Q215P/S</a:t>
            </a:r>
          </a:p>
          <a:p>
            <a:pPr marL="342900" indent="-342900">
              <a:spcBef>
                <a:spcPct val="20000"/>
              </a:spcBef>
            </a:pPr>
            <a:r>
              <a:rPr lang="tr-TR">
                <a:solidFill>
                  <a:srgbClr val="FF0000"/>
                </a:solidFill>
                <a:latin typeface="Segoe UI"/>
              </a:rPr>
              <a:t>	</a:t>
            </a:r>
          </a:p>
          <a:p>
            <a:pPr marL="342900" indent="-342900">
              <a:spcBef>
                <a:spcPct val="20000"/>
              </a:spcBef>
            </a:pPr>
            <a:r>
              <a:rPr lang="tr-TR">
                <a:solidFill>
                  <a:srgbClr val="FF0000"/>
                </a:solidFill>
                <a:latin typeface="Segoe UI"/>
              </a:rPr>
              <a:t>	</a:t>
            </a:r>
            <a:r>
              <a:rPr lang="tr-TR" b="1">
                <a:solidFill>
                  <a:srgbClr val="002060"/>
                </a:solidFill>
                <a:latin typeface="Segoe UI"/>
              </a:rPr>
              <a:t>LdT: </a:t>
            </a:r>
            <a:r>
              <a:rPr lang="tr-TR">
                <a:latin typeface="Segoe UI"/>
              </a:rPr>
              <a:t>L82M, L91, L229, A200V</a:t>
            </a:r>
          </a:p>
          <a:p>
            <a:pPr marL="342900" indent="-342900">
              <a:spcBef>
                <a:spcPct val="20000"/>
              </a:spcBef>
            </a:pPr>
            <a:endParaRPr lang="tr-TR">
              <a:latin typeface="Segoe UI"/>
            </a:endParaRPr>
          </a:p>
          <a:p>
            <a:pPr marL="342900" indent="-342900">
              <a:spcBef>
                <a:spcPct val="20000"/>
              </a:spcBef>
            </a:pPr>
            <a:endParaRPr lang="tr-TR" sz="2000">
              <a:latin typeface="Segoe UI"/>
            </a:endParaRPr>
          </a:p>
        </p:txBody>
      </p:sp>
      <p:sp>
        <p:nvSpPr>
          <p:cNvPr id="24583" name="11 Serbest Form"/>
          <p:cNvSpPr>
            <a:spLocks/>
          </p:cNvSpPr>
          <p:nvPr/>
        </p:nvSpPr>
        <p:spPr bwMode="auto">
          <a:xfrm>
            <a:off x="2886075" y="4175125"/>
            <a:ext cx="531813" cy="344488"/>
          </a:xfrm>
          <a:custGeom>
            <a:avLst/>
            <a:gdLst>
              <a:gd name="T0" fmla="*/ 518106 w 531841"/>
              <a:gd name="T1" fmla="*/ 20372 h 344054"/>
              <a:gd name="T2" fmla="*/ 284450 w 531841"/>
              <a:gd name="T3" fmla="*/ 20372 h 344054"/>
              <a:gd name="T4" fmla="*/ 162542 w 531841"/>
              <a:gd name="T5" fmla="*/ 10186 h 344054"/>
              <a:gd name="T6" fmla="*/ 121908 w 531841"/>
              <a:gd name="T7" fmla="*/ 0 h 344054"/>
              <a:gd name="T8" fmla="*/ 60954 w 531841"/>
              <a:gd name="T9" fmla="*/ 10186 h 344054"/>
              <a:gd name="T10" fmla="*/ 30476 w 531841"/>
              <a:gd name="T11" fmla="*/ 40742 h 344054"/>
              <a:gd name="T12" fmla="*/ 0 w 531841"/>
              <a:gd name="T13" fmla="*/ 101856 h 344054"/>
              <a:gd name="T14" fmla="*/ 10158 w 531841"/>
              <a:gd name="T15" fmla="*/ 173156 h 344054"/>
              <a:gd name="T16" fmla="*/ 71112 w 531841"/>
              <a:gd name="T17" fmla="*/ 234270 h 344054"/>
              <a:gd name="T18" fmla="*/ 101590 w 531841"/>
              <a:gd name="T19" fmla="*/ 254641 h 344054"/>
              <a:gd name="T20" fmla="*/ 132066 w 531841"/>
              <a:gd name="T21" fmla="*/ 285198 h 344054"/>
              <a:gd name="T22" fmla="*/ 193020 w 531841"/>
              <a:gd name="T23" fmla="*/ 305569 h 344054"/>
              <a:gd name="T24" fmla="*/ 274292 w 531841"/>
              <a:gd name="T25" fmla="*/ 325941 h 344054"/>
              <a:gd name="T26" fmla="*/ 467310 w 531841"/>
              <a:gd name="T27" fmla="*/ 295384 h 344054"/>
              <a:gd name="T28" fmla="*/ 497788 w 531841"/>
              <a:gd name="T29" fmla="*/ 264827 h 344054"/>
              <a:gd name="T30" fmla="*/ 507946 w 531841"/>
              <a:gd name="T31" fmla="*/ 234270 h 344054"/>
              <a:gd name="T32" fmla="*/ 528264 w 531841"/>
              <a:gd name="T33" fmla="*/ 142599 h 344054"/>
              <a:gd name="T34" fmla="*/ 507946 w 531841"/>
              <a:gd name="T35" fmla="*/ 71300 h 344054"/>
              <a:gd name="T36" fmla="*/ 446992 w 531841"/>
              <a:gd name="T37" fmla="*/ 30556 h 344054"/>
              <a:gd name="T38" fmla="*/ 396198 w 531841"/>
              <a:gd name="T39" fmla="*/ 30556 h 3440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1841"/>
              <a:gd name="T61" fmla="*/ 0 h 344054"/>
              <a:gd name="T62" fmla="*/ 531841 w 531841"/>
              <a:gd name="T63" fmla="*/ 344054 h 3440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1841" h="344054">
                <a:moveTo>
                  <a:pt x="518160" y="20320"/>
                </a:moveTo>
                <a:cubicBezTo>
                  <a:pt x="424409" y="51570"/>
                  <a:pt x="491622" y="33266"/>
                  <a:pt x="284480" y="20320"/>
                </a:cubicBezTo>
                <a:cubicBezTo>
                  <a:pt x="243779" y="17776"/>
                  <a:pt x="203200" y="13547"/>
                  <a:pt x="162560" y="10160"/>
                </a:cubicBezTo>
                <a:cubicBezTo>
                  <a:pt x="149013" y="6773"/>
                  <a:pt x="135884" y="0"/>
                  <a:pt x="121920" y="0"/>
                </a:cubicBezTo>
                <a:cubicBezTo>
                  <a:pt x="101320" y="0"/>
                  <a:pt x="79785" y="1793"/>
                  <a:pt x="60960" y="10160"/>
                </a:cubicBezTo>
                <a:cubicBezTo>
                  <a:pt x="47830" y="15996"/>
                  <a:pt x="39678" y="29602"/>
                  <a:pt x="30480" y="40640"/>
                </a:cubicBezTo>
                <a:cubicBezTo>
                  <a:pt x="8596" y="66901"/>
                  <a:pt x="10183" y="71052"/>
                  <a:pt x="0" y="101600"/>
                </a:cubicBezTo>
                <a:cubicBezTo>
                  <a:pt x="3387" y="125307"/>
                  <a:pt x="3279" y="149783"/>
                  <a:pt x="10160" y="172720"/>
                </a:cubicBezTo>
                <a:cubicBezTo>
                  <a:pt x="18578" y="200781"/>
                  <a:pt x="50242" y="218767"/>
                  <a:pt x="71120" y="233680"/>
                </a:cubicBezTo>
                <a:cubicBezTo>
                  <a:pt x="81056" y="240777"/>
                  <a:pt x="92219" y="246183"/>
                  <a:pt x="101600" y="254000"/>
                </a:cubicBezTo>
                <a:cubicBezTo>
                  <a:pt x="112638" y="263198"/>
                  <a:pt x="119520" y="277502"/>
                  <a:pt x="132080" y="284480"/>
                </a:cubicBezTo>
                <a:cubicBezTo>
                  <a:pt x="150804" y="294882"/>
                  <a:pt x="172720" y="298027"/>
                  <a:pt x="193040" y="304800"/>
                </a:cubicBezTo>
                <a:cubicBezTo>
                  <a:pt x="239903" y="320421"/>
                  <a:pt x="213018" y="312860"/>
                  <a:pt x="274320" y="325120"/>
                </a:cubicBezTo>
                <a:cubicBezTo>
                  <a:pt x="376337" y="318744"/>
                  <a:pt x="408064" y="344054"/>
                  <a:pt x="467360" y="294640"/>
                </a:cubicBezTo>
                <a:cubicBezTo>
                  <a:pt x="478398" y="285442"/>
                  <a:pt x="487680" y="274320"/>
                  <a:pt x="497840" y="264160"/>
                </a:cubicBezTo>
                <a:cubicBezTo>
                  <a:pt x="501227" y="254000"/>
                  <a:pt x="505677" y="244135"/>
                  <a:pt x="508000" y="233680"/>
                </a:cubicBezTo>
                <a:cubicBezTo>
                  <a:pt x="531841" y="126394"/>
                  <a:pt x="505448" y="210855"/>
                  <a:pt x="528320" y="142240"/>
                </a:cubicBezTo>
                <a:cubicBezTo>
                  <a:pt x="526965" y="136821"/>
                  <a:pt x="513830" y="79865"/>
                  <a:pt x="508000" y="71120"/>
                </a:cubicBezTo>
                <a:cubicBezTo>
                  <a:pt x="492751" y="48247"/>
                  <a:pt x="474154" y="33869"/>
                  <a:pt x="447040" y="30480"/>
                </a:cubicBezTo>
                <a:cubicBezTo>
                  <a:pt x="430237" y="28380"/>
                  <a:pt x="413173" y="30480"/>
                  <a:pt x="396240" y="30480"/>
                </a:cubicBezTo>
              </a:path>
            </a:pathLst>
          </a:custGeom>
          <a:noFill/>
          <a:ln w="19050" cap="flat" cmpd="sng" algn="ctr">
            <a:solidFill>
              <a:srgbClr val="FF0000"/>
            </a:solidFill>
            <a:prstDash val="solid"/>
            <a:round/>
            <a:headEnd type="none" w="med" len="med"/>
            <a:tailEnd type="none" w="med" len="med"/>
          </a:ln>
        </p:spPr>
        <p:txBody>
          <a:bodyPr/>
          <a:lstStyle/>
          <a:p>
            <a:endParaRPr lang="tr-TR"/>
          </a:p>
        </p:txBody>
      </p:sp>
      <p:sp>
        <p:nvSpPr>
          <p:cNvPr id="24584" name="14 Serbest Form"/>
          <p:cNvSpPr>
            <a:spLocks/>
          </p:cNvSpPr>
          <p:nvPr/>
        </p:nvSpPr>
        <p:spPr bwMode="auto">
          <a:xfrm>
            <a:off x="2797175" y="2905125"/>
            <a:ext cx="738188" cy="895350"/>
          </a:xfrm>
          <a:custGeom>
            <a:avLst/>
            <a:gdLst>
              <a:gd name="T0" fmla="*/ 565129 w 738825"/>
              <a:gd name="T1" fmla="*/ 30502 h 895041"/>
              <a:gd name="T2" fmla="*/ 504274 w 738825"/>
              <a:gd name="T3" fmla="*/ 20334 h 895041"/>
              <a:gd name="T4" fmla="*/ 392707 w 738825"/>
              <a:gd name="T5" fmla="*/ 10168 h 895041"/>
              <a:gd name="T6" fmla="*/ 291282 w 738825"/>
              <a:gd name="T7" fmla="*/ 0 h 895041"/>
              <a:gd name="T8" fmla="*/ 129003 w 738825"/>
              <a:gd name="T9" fmla="*/ 20334 h 895041"/>
              <a:gd name="T10" fmla="*/ 58005 w 738825"/>
              <a:gd name="T11" fmla="*/ 50836 h 895041"/>
              <a:gd name="T12" fmla="*/ 7293 w 738825"/>
              <a:gd name="T13" fmla="*/ 142338 h 895041"/>
              <a:gd name="T14" fmla="*/ 27577 w 738825"/>
              <a:gd name="T15" fmla="*/ 355846 h 895041"/>
              <a:gd name="T16" fmla="*/ 47863 w 738825"/>
              <a:gd name="T17" fmla="*/ 386346 h 895041"/>
              <a:gd name="T18" fmla="*/ 78289 w 738825"/>
              <a:gd name="T19" fmla="*/ 559186 h 895041"/>
              <a:gd name="T20" fmla="*/ 88433 w 738825"/>
              <a:gd name="T21" fmla="*/ 660856 h 895041"/>
              <a:gd name="T22" fmla="*/ 108717 w 738825"/>
              <a:gd name="T23" fmla="*/ 721858 h 895041"/>
              <a:gd name="T24" fmla="*/ 118859 w 738825"/>
              <a:gd name="T25" fmla="*/ 752360 h 895041"/>
              <a:gd name="T26" fmla="*/ 129003 w 738825"/>
              <a:gd name="T27" fmla="*/ 782860 h 895041"/>
              <a:gd name="T28" fmla="*/ 139145 w 738825"/>
              <a:gd name="T29" fmla="*/ 813362 h 895041"/>
              <a:gd name="T30" fmla="*/ 159429 w 738825"/>
              <a:gd name="T31" fmla="*/ 843862 h 895041"/>
              <a:gd name="T32" fmla="*/ 169573 w 738825"/>
              <a:gd name="T33" fmla="*/ 874364 h 895041"/>
              <a:gd name="T34" fmla="*/ 199999 w 738825"/>
              <a:gd name="T35" fmla="*/ 884530 h 895041"/>
              <a:gd name="T36" fmla="*/ 514417 w 738825"/>
              <a:gd name="T37" fmla="*/ 864196 h 895041"/>
              <a:gd name="T38" fmla="*/ 575272 w 738825"/>
              <a:gd name="T39" fmla="*/ 843862 h 895041"/>
              <a:gd name="T40" fmla="*/ 636127 w 738825"/>
              <a:gd name="T41" fmla="*/ 803194 h 895041"/>
              <a:gd name="T42" fmla="*/ 656412 w 738825"/>
              <a:gd name="T43" fmla="*/ 772694 h 895041"/>
              <a:gd name="T44" fmla="*/ 686839 w 738825"/>
              <a:gd name="T45" fmla="*/ 711692 h 895041"/>
              <a:gd name="T46" fmla="*/ 696982 w 738825"/>
              <a:gd name="T47" fmla="*/ 671024 h 895041"/>
              <a:gd name="T48" fmla="*/ 707124 w 738825"/>
              <a:gd name="T49" fmla="*/ 640522 h 895041"/>
              <a:gd name="T50" fmla="*/ 737552 w 738825"/>
              <a:gd name="T51" fmla="*/ 447348 h 895041"/>
              <a:gd name="T52" fmla="*/ 727409 w 738825"/>
              <a:gd name="T53" fmla="*/ 233842 h 895041"/>
              <a:gd name="T54" fmla="*/ 707124 w 738825"/>
              <a:gd name="T55" fmla="*/ 122004 h 895041"/>
              <a:gd name="T56" fmla="*/ 666554 w 738825"/>
              <a:gd name="T57" fmla="*/ 20334 h 895041"/>
              <a:gd name="T58" fmla="*/ 605699 w 738825"/>
              <a:gd name="T59" fmla="*/ 0 h 895041"/>
              <a:gd name="T60" fmla="*/ 524559 w 738825"/>
              <a:gd name="T61" fmla="*/ 20334 h 895041"/>
              <a:gd name="T62" fmla="*/ 494132 w 738825"/>
              <a:gd name="T63" fmla="*/ 40668 h 8950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825"/>
              <a:gd name="T97" fmla="*/ 0 h 895041"/>
              <a:gd name="T98" fmla="*/ 738825 w 738825"/>
              <a:gd name="T99" fmla="*/ 895041 h 8950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825" h="895041">
                <a:moveTo>
                  <a:pt x="566105" y="30480"/>
                </a:moveTo>
                <a:cubicBezTo>
                  <a:pt x="545785" y="27093"/>
                  <a:pt x="525604" y="22727"/>
                  <a:pt x="505145" y="20320"/>
                </a:cubicBezTo>
                <a:cubicBezTo>
                  <a:pt x="467994" y="15949"/>
                  <a:pt x="430623" y="13707"/>
                  <a:pt x="393385" y="10160"/>
                </a:cubicBezTo>
                <a:lnTo>
                  <a:pt x="291785" y="0"/>
                </a:lnTo>
                <a:cubicBezTo>
                  <a:pt x="277106" y="1223"/>
                  <a:pt x="167944" y="3726"/>
                  <a:pt x="129225" y="20320"/>
                </a:cubicBezTo>
                <a:cubicBezTo>
                  <a:pt x="30995" y="62418"/>
                  <a:pt x="174780" y="21631"/>
                  <a:pt x="58105" y="50800"/>
                </a:cubicBezTo>
                <a:cubicBezTo>
                  <a:pt x="11524" y="120671"/>
                  <a:pt x="25188" y="88592"/>
                  <a:pt x="7305" y="142240"/>
                </a:cubicBezTo>
                <a:cubicBezTo>
                  <a:pt x="7560" y="146827"/>
                  <a:pt x="0" y="300349"/>
                  <a:pt x="27625" y="355600"/>
                </a:cubicBezTo>
                <a:cubicBezTo>
                  <a:pt x="33086" y="366522"/>
                  <a:pt x="41172" y="375920"/>
                  <a:pt x="47945" y="386080"/>
                </a:cubicBezTo>
                <a:cubicBezTo>
                  <a:pt x="63663" y="464668"/>
                  <a:pt x="69828" y="485728"/>
                  <a:pt x="78425" y="558800"/>
                </a:cubicBezTo>
                <a:cubicBezTo>
                  <a:pt x="82402" y="592602"/>
                  <a:pt x="82313" y="626947"/>
                  <a:pt x="88585" y="660400"/>
                </a:cubicBezTo>
                <a:cubicBezTo>
                  <a:pt x="92532" y="681452"/>
                  <a:pt x="102132" y="701040"/>
                  <a:pt x="108905" y="721360"/>
                </a:cubicBezTo>
                <a:lnTo>
                  <a:pt x="119065" y="751840"/>
                </a:lnTo>
                <a:lnTo>
                  <a:pt x="129225" y="782320"/>
                </a:lnTo>
                <a:cubicBezTo>
                  <a:pt x="132612" y="792480"/>
                  <a:pt x="133444" y="803889"/>
                  <a:pt x="139385" y="812800"/>
                </a:cubicBezTo>
                <a:cubicBezTo>
                  <a:pt x="146158" y="822960"/>
                  <a:pt x="154244" y="832358"/>
                  <a:pt x="159705" y="843280"/>
                </a:cubicBezTo>
                <a:cubicBezTo>
                  <a:pt x="164494" y="852859"/>
                  <a:pt x="162292" y="866187"/>
                  <a:pt x="169865" y="873760"/>
                </a:cubicBezTo>
                <a:cubicBezTo>
                  <a:pt x="177438" y="881333"/>
                  <a:pt x="190185" y="880533"/>
                  <a:pt x="200345" y="883920"/>
                </a:cubicBezTo>
                <a:cubicBezTo>
                  <a:pt x="327375" y="879215"/>
                  <a:pt x="410501" y="895041"/>
                  <a:pt x="515305" y="863600"/>
                </a:cubicBezTo>
                <a:cubicBezTo>
                  <a:pt x="535821" y="857445"/>
                  <a:pt x="558443" y="855161"/>
                  <a:pt x="576265" y="843280"/>
                </a:cubicBezTo>
                <a:lnTo>
                  <a:pt x="637225" y="802640"/>
                </a:lnTo>
                <a:cubicBezTo>
                  <a:pt x="643998" y="792480"/>
                  <a:pt x="652084" y="783082"/>
                  <a:pt x="657545" y="772160"/>
                </a:cubicBezTo>
                <a:cubicBezTo>
                  <a:pt x="699609" y="688032"/>
                  <a:pt x="629791" y="798551"/>
                  <a:pt x="688025" y="711200"/>
                </a:cubicBezTo>
                <a:cubicBezTo>
                  <a:pt x="691412" y="697653"/>
                  <a:pt x="694349" y="683986"/>
                  <a:pt x="698185" y="670560"/>
                </a:cubicBezTo>
                <a:cubicBezTo>
                  <a:pt x="701127" y="660262"/>
                  <a:pt x="705937" y="650515"/>
                  <a:pt x="708345" y="640080"/>
                </a:cubicBezTo>
                <a:cubicBezTo>
                  <a:pt x="730917" y="542266"/>
                  <a:pt x="728192" y="542741"/>
                  <a:pt x="738825" y="447040"/>
                </a:cubicBezTo>
                <a:cubicBezTo>
                  <a:pt x="735438" y="375920"/>
                  <a:pt x="733738" y="304700"/>
                  <a:pt x="728665" y="233680"/>
                </a:cubicBezTo>
                <a:cubicBezTo>
                  <a:pt x="726205" y="199243"/>
                  <a:pt x="718672" y="156342"/>
                  <a:pt x="708345" y="121920"/>
                </a:cubicBezTo>
                <a:cubicBezTo>
                  <a:pt x="706935" y="117221"/>
                  <a:pt x="680846" y="30176"/>
                  <a:pt x="667705" y="20320"/>
                </a:cubicBezTo>
                <a:cubicBezTo>
                  <a:pt x="650570" y="7469"/>
                  <a:pt x="606745" y="0"/>
                  <a:pt x="606745" y="0"/>
                </a:cubicBezTo>
                <a:cubicBezTo>
                  <a:pt x="587423" y="3864"/>
                  <a:pt x="546293" y="9906"/>
                  <a:pt x="525465" y="20320"/>
                </a:cubicBezTo>
                <a:cubicBezTo>
                  <a:pt x="514543" y="25781"/>
                  <a:pt x="494985" y="40640"/>
                  <a:pt x="494985" y="40640"/>
                </a:cubicBezTo>
              </a:path>
            </a:pathLst>
          </a:custGeom>
          <a:noFill/>
          <a:ln w="22225" cap="flat" cmpd="sng" algn="ctr">
            <a:solidFill>
              <a:srgbClr val="FF0000"/>
            </a:solidFill>
            <a:prstDash val="solid"/>
            <a:round/>
            <a:headEnd type="none" w="med" len="med"/>
            <a:tailEnd type="none" w="med" len="med"/>
          </a:ln>
        </p:spPr>
        <p:txBody>
          <a:bodyPr/>
          <a:lstStyle/>
          <a:p>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1 Resim" descr="An external file that holds a picture, illustration, etc.&#10;Object name is halms699942f1.jpg Object name is halms699942f1.jpg"/>
          <p:cNvPicPr>
            <a:picLocks noChangeAspect="1" noChangeArrowheads="1"/>
          </p:cNvPicPr>
          <p:nvPr/>
        </p:nvPicPr>
        <p:blipFill>
          <a:blip r:embed="rId2"/>
          <a:srcRect/>
          <a:stretch>
            <a:fillRect/>
          </a:stretch>
        </p:blipFill>
        <p:spPr bwMode="auto">
          <a:xfrm>
            <a:off x="533400" y="1828800"/>
            <a:ext cx="6934200" cy="4419600"/>
          </a:xfrm>
          <a:prstGeom prst="rect">
            <a:avLst/>
          </a:prstGeom>
          <a:noFill/>
          <a:ln w="9525">
            <a:noFill/>
            <a:miter lim="800000"/>
            <a:headEnd/>
            <a:tailEnd/>
          </a:ln>
        </p:spPr>
      </p:pic>
      <p:sp>
        <p:nvSpPr>
          <p:cNvPr id="25602" name="2 Dikdörtgen"/>
          <p:cNvSpPr>
            <a:spLocks noChangeArrowheads="1"/>
          </p:cNvSpPr>
          <p:nvPr/>
        </p:nvSpPr>
        <p:spPr bwMode="auto">
          <a:xfrm>
            <a:off x="533400" y="476250"/>
            <a:ext cx="7924800" cy="831850"/>
          </a:xfrm>
          <a:prstGeom prst="rect">
            <a:avLst/>
          </a:prstGeom>
          <a:noFill/>
          <a:ln w="9525">
            <a:noFill/>
            <a:miter lim="800000"/>
            <a:headEnd/>
            <a:tailEnd/>
          </a:ln>
        </p:spPr>
        <p:txBody>
          <a:bodyPr>
            <a:spAutoFit/>
          </a:bodyPr>
          <a:lstStyle/>
          <a:p>
            <a:r>
              <a:rPr lang="tr-TR" sz="2400">
                <a:solidFill>
                  <a:srgbClr val="002060"/>
                </a:solidFill>
                <a:latin typeface="Calibri" pitchFamily="34" charset="0"/>
              </a:rPr>
              <a:t>Mutant viral kökenleri saptama yöntemleri;</a:t>
            </a:r>
          </a:p>
          <a:p>
            <a:pPr>
              <a:buFont typeface="Arial" charset="0"/>
              <a:buChar char="•"/>
            </a:pPr>
            <a:r>
              <a:rPr lang="tr-TR" sz="2400">
                <a:solidFill>
                  <a:srgbClr val="002060"/>
                </a:solidFill>
                <a:latin typeface="Calibri" pitchFamily="34" charset="0"/>
              </a:rPr>
              <a:t>major (&gt;10%), orta ve minor (&lt;1%) viral populasyonlar</a:t>
            </a:r>
          </a:p>
        </p:txBody>
      </p:sp>
      <p:sp>
        <p:nvSpPr>
          <p:cNvPr id="25603" name="Rectangle 1"/>
          <p:cNvSpPr>
            <a:spLocks noChangeArrowheads="1"/>
          </p:cNvSpPr>
          <p:nvPr/>
        </p:nvSpPr>
        <p:spPr bwMode="auto">
          <a:xfrm>
            <a:off x="228600" y="6443663"/>
            <a:ext cx="5029200" cy="261937"/>
          </a:xfrm>
          <a:prstGeom prst="rect">
            <a:avLst/>
          </a:prstGeom>
          <a:noFill/>
          <a:ln w="9525">
            <a:noFill/>
            <a:miter lim="800000"/>
            <a:headEnd/>
            <a:tailEnd/>
          </a:ln>
        </p:spPr>
        <p:txBody>
          <a:bodyPr anchor="ctr">
            <a:spAutoFit/>
          </a:bodyPr>
          <a:lstStyle/>
          <a:p>
            <a:pPr eaLnBrk="0" hangingPunct="0"/>
            <a:r>
              <a:rPr lang="tr-TR" sz="1100">
                <a:solidFill>
                  <a:srgbClr val="002060"/>
                </a:solidFill>
                <a:latin typeface="Calibri" pitchFamily="34" charset="0"/>
                <a:cs typeface="Times New Roman" pitchFamily="18" charset="0"/>
              </a:rPr>
              <a:t>Chevaliez S, et al. Gastroenterology. 2012 May; 142(6): 1303–1313.e1. </a:t>
            </a:r>
            <a:endParaRPr lang="tr-TR" sz="4000">
              <a:solidFill>
                <a:srgbClr val="002060"/>
              </a:solidFill>
              <a:latin typeface="Calibri" pitchFamily="34" charset="0"/>
            </a:endParaRPr>
          </a:p>
        </p:txBody>
      </p:sp>
      <p:sp>
        <p:nvSpPr>
          <p:cNvPr id="25604" name="8 Serbest Form"/>
          <p:cNvSpPr>
            <a:spLocks/>
          </p:cNvSpPr>
          <p:nvPr/>
        </p:nvSpPr>
        <p:spPr bwMode="auto">
          <a:xfrm>
            <a:off x="4930775" y="2230438"/>
            <a:ext cx="1012825" cy="41275"/>
          </a:xfrm>
          <a:custGeom>
            <a:avLst/>
            <a:gdLst>
              <a:gd name="T0" fmla="*/ 0 w 1013460"/>
              <a:gd name="T1" fmla="*/ 31917 h 41516"/>
              <a:gd name="T2" fmla="*/ 30442 w 1013460"/>
              <a:gd name="T3" fmla="*/ 39448 h 41516"/>
              <a:gd name="T4" fmla="*/ 357692 w 1013460"/>
              <a:gd name="T5" fmla="*/ 31917 h 41516"/>
              <a:gd name="T6" fmla="*/ 395744 w 1013460"/>
              <a:gd name="T7" fmla="*/ 24385 h 41516"/>
              <a:gd name="T8" fmla="*/ 768656 w 1013460"/>
              <a:gd name="T9" fmla="*/ 16853 h 41516"/>
              <a:gd name="T10" fmla="*/ 882813 w 1013460"/>
              <a:gd name="T11" fmla="*/ 16853 h 41516"/>
              <a:gd name="T12" fmla="*/ 951307 w 1013460"/>
              <a:gd name="T13" fmla="*/ 24385 h 41516"/>
              <a:gd name="T14" fmla="*/ 1012190 w 1013460"/>
              <a:gd name="T15" fmla="*/ 39448 h 41516"/>
              <a:gd name="T16" fmla="*/ 0 60000 65536"/>
              <a:gd name="T17" fmla="*/ 0 60000 65536"/>
              <a:gd name="T18" fmla="*/ 0 60000 65536"/>
              <a:gd name="T19" fmla="*/ 0 60000 65536"/>
              <a:gd name="T20" fmla="*/ 0 60000 65536"/>
              <a:gd name="T21" fmla="*/ 0 60000 65536"/>
              <a:gd name="T22" fmla="*/ 0 60000 65536"/>
              <a:gd name="T23" fmla="*/ 0 60000 65536"/>
              <a:gd name="T24" fmla="*/ 0 w 1013460"/>
              <a:gd name="T25" fmla="*/ 0 h 41516"/>
              <a:gd name="T26" fmla="*/ 1013460 w 1013460"/>
              <a:gd name="T27" fmla="*/ 41516 h 41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3460" h="41516">
                <a:moveTo>
                  <a:pt x="0" y="32290"/>
                </a:moveTo>
                <a:cubicBezTo>
                  <a:pt x="10160" y="34830"/>
                  <a:pt x="20007" y="39910"/>
                  <a:pt x="30480" y="39910"/>
                </a:cubicBezTo>
                <a:cubicBezTo>
                  <a:pt x="139730" y="39910"/>
                  <a:pt x="248985" y="36838"/>
                  <a:pt x="358140" y="32290"/>
                </a:cubicBezTo>
                <a:cubicBezTo>
                  <a:pt x="371080" y="31751"/>
                  <a:pt x="383297" y="25149"/>
                  <a:pt x="396240" y="24670"/>
                </a:cubicBezTo>
                <a:cubicBezTo>
                  <a:pt x="520641" y="20063"/>
                  <a:pt x="645160" y="19590"/>
                  <a:pt x="769620" y="17050"/>
                </a:cubicBezTo>
                <a:cubicBezTo>
                  <a:pt x="820771" y="0"/>
                  <a:pt x="787238" y="7842"/>
                  <a:pt x="883920" y="17050"/>
                </a:cubicBezTo>
                <a:cubicBezTo>
                  <a:pt x="906817" y="19231"/>
                  <a:pt x="929640" y="22130"/>
                  <a:pt x="952500" y="24670"/>
                </a:cubicBezTo>
                <a:cubicBezTo>
                  <a:pt x="1003039" y="41516"/>
                  <a:pt x="982156" y="39910"/>
                  <a:pt x="1013460" y="39910"/>
                </a:cubicBezTo>
              </a:path>
            </a:pathLst>
          </a:custGeom>
          <a:solidFill>
            <a:schemeClr val="accent1"/>
          </a:solidFill>
          <a:ln w="9525" cap="flat" cmpd="sng" algn="ctr">
            <a:solidFill>
              <a:schemeClr val="tx1"/>
            </a:solidFill>
            <a:prstDash val="solid"/>
            <a:round/>
            <a:headEnd type="none" w="med" len="med"/>
            <a:tailEnd type="none" w="med" len="med"/>
          </a:ln>
        </p:spPr>
        <p:txBody>
          <a:bodyPr/>
          <a:lstStyle/>
          <a:p>
            <a:endParaRPr lang="tr-TR"/>
          </a:p>
        </p:txBody>
      </p:sp>
      <p:sp>
        <p:nvSpPr>
          <p:cNvPr id="25605" name="11 Serbest Form"/>
          <p:cNvSpPr>
            <a:spLocks/>
          </p:cNvSpPr>
          <p:nvPr/>
        </p:nvSpPr>
        <p:spPr bwMode="auto">
          <a:xfrm>
            <a:off x="4206875" y="2476500"/>
            <a:ext cx="1187450" cy="34925"/>
          </a:xfrm>
          <a:custGeom>
            <a:avLst/>
            <a:gdLst>
              <a:gd name="T0" fmla="*/ 0 w 1188720"/>
              <a:gd name="T1" fmla="*/ 29194 h 35686"/>
              <a:gd name="T2" fmla="*/ 197697 w 1188720"/>
              <a:gd name="T3" fmla="*/ 21896 h 35686"/>
              <a:gd name="T4" fmla="*/ 235716 w 1188720"/>
              <a:gd name="T5" fmla="*/ 14597 h 35686"/>
              <a:gd name="T6" fmla="*/ 281338 w 1188720"/>
              <a:gd name="T7" fmla="*/ 0 h 35686"/>
              <a:gd name="T8" fmla="*/ 326960 w 1188720"/>
              <a:gd name="T9" fmla="*/ 7299 h 35686"/>
              <a:gd name="T10" fmla="*/ 372582 w 1188720"/>
              <a:gd name="T11" fmla="*/ 21896 h 35686"/>
              <a:gd name="T12" fmla="*/ 585487 w 1188720"/>
              <a:gd name="T13" fmla="*/ 14597 h 35686"/>
              <a:gd name="T14" fmla="*/ 608298 w 1188720"/>
              <a:gd name="T15" fmla="*/ 7299 h 35686"/>
              <a:gd name="T16" fmla="*/ 722354 w 1188720"/>
              <a:gd name="T17" fmla="*/ 14597 h 35686"/>
              <a:gd name="T18" fmla="*/ 745165 w 1188720"/>
              <a:gd name="T19" fmla="*/ 21896 h 35686"/>
              <a:gd name="T20" fmla="*/ 1186181 w 1188720"/>
              <a:gd name="T21" fmla="*/ 29194 h 35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8720"/>
              <a:gd name="T34" fmla="*/ 0 h 35686"/>
              <a:gd name="T35" fmla="*/ 1188720 w 1188720"/>
              <a:gd name="T36" fmla="*/ 35686 h 35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8720" h="35686">
                <a:moveTo>
                  <a:pt x="0" y="30480"/>
                </a:moveTo>
                <a:cubicBezTo>
                  <a:pt x="66040" y="27940"/>
                  <a:pt x="132168" y="27115"/>
                  <a:pt x="198120" y="22860"/>
                </a:cubicBezTo>
                <a:cubicBezTo>
                  <a:pt x="211045" y="22026"/>
                  <a:pt x="223725" y="18648"/>
                  <a:pt x="236220" y="15240"/>
                </a:cubicBezTo>
                <a:cubicBezTo>
                  <a:pt x="251718" y="11013"/>
                  <a:pt x="281940" y="0"/>
                  <a:pt x="281940" y="0"/>
                </a:cubicBezTo>
                <a:cubicBezTo>
                  <a:pt x="297180" y="2540"/>
                  <a:pt x="312671" y="3873"/>
                  <a:pt x="327660" y="7620"/>
                </a:cubicBezTo>
                <a:cubicBezTo>
                  <a:pt x="343245" y="11516"/>
                  <a:pt x="373380" y="22860"/>
                  <a:pt x="373380" y="22860"/>
                </a:cubicBezTo>
                <a:cubicBezTo>
                  <a:pt x="444500" y="20320"/>
                  <a:pt x="515722" y="19822"/>
                  <a:pt x="586740" y="15240"/>
                </a:cubicBezTo>
                <a:cubicBezTo>
                  <a:pt x="594756" y="14723"/>
                  <a:pt x="601568" y="7620"/>
                  <a:pt x="609600" y="7620"/>
                </a:cubicBezTo>
                <a:cubicBezTo>
                  <a:pt x="647785" y="7620"/>
                  <a:pt x="685800" y="12700"/>
                  <a:pt x="723900" y="15240"/>
                </a:cubicBezTo>
                <a:cubicBezTo>
                  <a:pt x="731520" y="17780"/>
                  <a:pt x="738761" y="22133"/>
                  <a:pt x="746760" y="22860"/>
                </a:cubicBezTo>
                <a:cubicBezTo>
                  <a:pt x="887851" y="35686"/>
                  <a:pt x="1053546" y="30480"/>
                  <a:pt x="1188720" y="30480"/>
                </a:cubicBezTo>
              </a:path>
            </a:pathLst>
          </a:custGeom>
          <a:noFill/>
          <a:ln w="9525" cap="flat" cmpd="sng" algn="ctr">
            <a:solidFill>
              <a:schemeClr val="tx1"/>
            </a:solidFill>
            <a:prstDash val="solid"/>
            <a:round/>
            <a:headEnd type="none" w="med" len="med"/>
            <a:tailEnd type="none" w="med" len="med"/>
          </a:ln>
        </p:spPr>
        <p:txBody>
          <a:bodyPr/>
          <a:lstStyle/>
          <a:p>
            <a:endParaRPr lang="tr-TR"/>
          </a:p>
        </p:txBody>
      </p:sp>
      <p:sp>
        <p:nvSpPr>
          <p:cNvPr id="25606" name="13 Serbest Form"/>
          <p:cNvSpPr>
            <a:spLocks/>
          </p:cNvSpPr>
          <p:nvPr/>
        </p:nvSpPr>
        <p:spPr bwMode="auto">
          <a:xfrm>
            <a:off x="457200" y="2730500"/>
            <a:ext cx="2141538" cy="46038"/>
          </a:xfrm>
          <a:custGeom>
            <a:avLst/>
            <a:gdLst>
              <a:gd name="T0" fmla="*/ 0 w 2141220"/>
              <a:gd name="T1" fmla="*/ 38263 h 50324"/>
              <a:gd name="T2" fmla="*/ 68600 w 2141220"/>
              <a:gd name="T3" fmla="*/ 32469 h 50324"/>
              <a:gd name="T4" fmla="*/ 99090 w 2141220"/>
              <a:gd name="T5" fmla="*/ 26676 h 50324"/>
              <a:gd name="T6" fmla="*/ 137200 w 2141220"/>
              <a:gd name="T7" fmla="*/ 20882 h 50324"/>
              <a:gd name="T8" fmla="*/ 198178 w 2141220"/>
              <a:gd name="T9" fmla="*/ 9294 h 50324"/>
              <a:gd name="T10" fmla="*/ 701248 w 2141220"/>
              <a:gd name="T11" fmla="*/ 3501 h 50324"/>
              <a:gd name="T12" fmla="*/ 990894 w 2141220"/>
              <a:gd name="T13" fmla="*/ 15088 h 50324"/>
              <a:gd name="T14" fmla="*/ 1013760 w 2141220"/>
              <a:gd name="T15" fmla="*/ 20882 h 50324"/>
              <a:gd name="T16" fmla="*/ 1150962 w 2141220"/>
              <a:gd name="T17" fmla="*/ 15088 h 50324"/>
              <a:gd name="T18" fmla="*/ 1173828 w 2141220"/>
              <a:gd name="T19" fmla="*/ 9294 h 50324"/>
              <a:gd name="T20" fmla="*/ 1257674 w 2141220"/>
              <a:gd name="T21" fmla="*/ 3501 h 50324"/>
              <a:gd name="T22" fmla="*/ 1432986 w 2141220"/>
              <a:gd name="T23" fmla="*/ 9294 h 50324"/>
              <a:gd name="T24" fmla="*/ 1463474 w 2141220"/>
              <a:gd name="T25" fmla="*/ 15088 h 50324"/>
              <a:gd name="T26" fmla="*/ 1554942 w 2141220"/>
              <a:gd name="T27" fmla="*/ 26676 h 50324"/>
              <a:gd name="T28" fmla="*/ 1654030 w 2141220"/>
              <a:gd name="T29" fmla="*/ 20882 h 50324"/>
              <a:gd name="T30" fmla="*/ 1676898 w 2141220"/>
              <a:gd name="T31" fmla="*/ 15088 h 50324"/>
              <a:gd name="T32" fmla="*/ 1722630 w 2141220"/>
              <a:gd name="T33" fmla="*/ 9294 h 50324"/>
              <a:gd name="T34" fmla="*/ 1753120 w 2141220"/>
              <a:gd name="T35" fmla="*/ 3501 h 50324"/>
              <a:gd name="T36" fmla="*/ 1966544 w 2141220"/>
              <a:gd name="T37" fmla="*/ 9294 h 50324"/>
              <a:gd name="T38" fmla="*/ 2004654 w 2141220"/>
              <a:gd name="T39" fmla="*/ 15088 h 50324"/>
              <a:gd name="T40" fmla="*/ 2141856 w 2141220"/>
              <a:gd name="T41" fmla="*/ 20882 h 503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1220"/>
              <a:gd name="T64" fmla="*/ 0 h 50324"/>
              <a:gd name="T65" fmla="*/ 2141220 w 2141220"/>
              <a:gd name="T66" fmla="*/ 50324 h 503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1220" h="50324">
                <a:moveTo>
                  <a:pt x="0" y="50324"/>
                </a:moveTo>
                <a:cubicBezTo>
                  <a:pt x="22860" y="47784"/>
                  <a:pt x="45847" y="46201"/>
                  <a:pt x="68580" y="42704"/>
                </a:cubicBezTo>
                <a:cubicBezTo>
                  <a:pt x="78931" y="41112"/>
                  <a:pt x="88837" y="37356"/>
                  <a:pt x="99060" y="35084"/>
                </a:cubicBezTo>
                <a:cubicBezTo>
                  <a:pt x="111703" y="32274"/>
                  <a:pt x="124595" y="30605"/>
                  <a:pt x="137160" y="27464"/>
                </a:cubicBezTo>
                <a:cubicBezTo>
                  <a:pt x="163424" y="20898"/>
                  <a:pt x="166467" y="13116"/>
                  <a:pt x="198120" y="12224"/>
                </a:cubicBezTo>
                <a:cubicBezTo>
                  <a:pt x="365713" y="7503"/>
                  <a:pt x="533400" y="7144"/>
                  <a:pt x="701040" y="4604"/>
                </a:cubicBezTo>
                <a:cubicBezTo>
                  <a:pt x="767500" y="6681"/>
                  <a:pt x="901302" y="0"/>
                  <a:pt x="990600" y="19844"/>
                </a:cubicBezTo>
                <a:cubicBezTo>
                  <a:pt x="998441" y="21586"/>
                  <a:pt x="1005840" y="24924"/>
                  <a:pt x="1013460" y="27464"/>
                </a:cubicBezTo>
                <a:cubicBezTo>
                  <a:pt x="1059180" y="24924"/>
                  <a:pt x="1105036" y="24185"/>
                  <a:pt x="1150620" y="19844"/>
                </a:cubicBezTo>
                <a:cubicBezTo>
                  <a:pt x="1158616" y="19082"/>
                  <a:pt x="1165529" y="13360"/>
                  <a:pt x="1173480" y="12224"/>
                </a:cubicBezTo>
                <a:cubicBezTo>
                  <a:pt x="1201253" y="8256"/>
                  <a:pt x="1229360" y="7144"/>
                  <a:pt x="1257300" y="4604"/>
                </a:cubicBezTo>
                <a:cubicBezTo>
                  <a:pt x="1315720" y="7144"/>
                  <a:pt x="1374245" y="7904"/>
                  <a:pt x="1432560" y="12224"/>
                </a:cubicBezTo>
                <a:cubicBezTo>
                  <a:pt x="1443004" y="12998"/>
                  <a:pt x="1452747" y="17914"/>
                  <a:pt x="1463040" y="19844"/>
                </a:cubicBezTo>
                <a:cubicBezTo>
                  <a:pt x="1493411" y="25539"/>
                  <a:pt x="1554480" y="35084"/>
                  <a:pt x="1554480" y="35084"/>
                </a:cubicBezTo>
                <a:cubicBezTo>
                  <a:pt x="1587500" y="32544"/>
                  <a:pt x="1620678" y="31572"/>
                  <a:pt x="1653540" y="27464"/>
                </a:cubicBezTo>
                <a:cubicBezTo>
                  <a:pt x="1661510" y="26468"/>
                  <a:pt x="1668559" y="21586"/>
                  <a:pt x="1676400" y="19844"/>
                </a:cubicBezTo>
                <a:cubicBezTo>
                  <a:pt x="1691482" y="16492"/>
                  <a:pt x="1706970" y="15254"/>
                  <a:pt x="1722120" y="12224"/>
                </a:cubicBezTo>
                <a:cubicBezTo>
                  <a:pt x="1732389" y="10170"/>
                  <a:pt x="1742440" y="7144"/>
                  <a:pt x="1752600" y="4604"/>
                </a:cubicBezTo>
                <a:cubicBezTo>
                  <a:pt x="1823720" y="7144"/>
                  <a:pt x="1894925" y="7919"/>
                  <a:pt x="1965960" y="12224"/>
                </a:cubicBezTo>
                <a:cubicBezTo>
                  <a:pt x="1978888" y="13008"/>
                  <a:pt x="1991157" y="18722"/>
                  <a:pt x="2004060" y="19844"/>
                </a:cubicBezTo>
                <a:cubicBezTo>
                  <a:pt x="2049678" y="23811"/>
                  <a:pt x="2141220" y="27464"/>
                  <a:pt x="2141220" y="27464"/>
                </a:cubicBezTo>
              </a:path>
            </a:pathLst>
          </a:custGeom>
          <a:noFill/>
          <a:ln w="9525" cap="flat" cmpd="sng" algn="ctr">
            <a:solidFill>
              <a:schemeClr val="tx1"/>
            </a:solidFill>
            <a:prstDash val="solid"/>
            <a:round/>
            <a:headEnd type="none" w="med" len="med"/>
            <a:tailEnd type="none" w="med" len="med"/>
          </a:ln>
        </p:spPr>
        <p:txBody>
          <a:bodyPr/>
          <a:lstStyle/>
          <a:p>
            <a:endParaRPr lang="tr-TR"/>
          </a:p>
        </p:txBody>
      </p:sp>
      <p:sp>
        <p:nvSpPr>
          <p:cNvPr id="25607" name="16 Serbest Form"/>
          <p:cNvSpPr>
            <a:spLocks/>
          </p:cNvSpPr>
          <p:nvPr/>
        </p:nvSpPr>
        <p:spPr bwMode="auto">
          <a:xfrm>
            <a:off x="677863" y="1247775"/>
            <a:ext cx="2141537" cy="47625"/>
          </a:xfrm>
          <a:custGeom>
            <a:avLst/>
            <a:gdLst>
              <a:gd name="T0" fmla="*/ 0 w 2065020"/>
              <a:gd name="T1" fmla="*/ 47790 h 47461"/>
              <a:gd name="T2" fmla="*/ 263425 w 2065020"/>
              <a:gd name="T3" fmla="*/ 40117 h 47461"/>
              <a:gd name="T4" fmla="*/ 297415 w 2065020"/>
              <a:gd name="T5" fmla="*/ 32444 h 47461"/>
              <a:gd name="T6" fmla="*/ 450372 w 2065020"/>
              <a:gd name="T7" fmla="*/ 24771 h 47461"/>
              <a:gd name="T8" fmla="*/ 484361 w 2065020"/>
              <a:gd name="T9" fmla="*/ 17099 h 47461"/>
              <a:gd name="T10" fmla="*/ 1427592 w 2065020"/>
              <a:gd name="T11" fmla="*/ 17099 h 47461"/>
              <a:gd name="T12" fmla="*/ 2302841 w 2065020"/>
              <a:gd name="T13" fmla="*/ 24771 h 47461"/>
              <a:gd name="T14" fmla="*/ 0 60000 65536"/>
              <a:gd name="T15" fmla="*/ 0 60000 65536"/>
              <a:gd name="T16" fmla="*/ 0 60000 65536"/>
              <a:gd name="T17" fmla="*/ 0 60000 65536"/>
              <a:gd name="T18" fmla="*/ 0 60000 65536"/>
              <a:gd name="T19" fmla="*/ 0 60000 65536"/>
              <a:gd name="T20" fmla="*/ 0 60000 65536"/>
              <a:gd name="T21" fmla="*/ 0 w 2065020"/>
              <a:gd name="T22" fmla="*/ 0 h 47461"/>
              <a:gd name="T23" fmla="*/ 2065020 w 2065020"/>
              <a:gd name="T24" fmla="*/ 47461 h 474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5020" h="47461">
                <a:moveTo>
                  <a:pt x="0" y="47461"/>
                </a:moveTo>
                <a:cubicBezTo>
                  <a:pt x="78740" y="44921"/>
                  <a:pt x="157567" y="44335"/>
                  <a:pt x="236220" y="39841"/>
                </a:cubicBezTo>
                <a:cubicBezTo>
                  <a:pt x="246676" y="39244"/>
                  <a:pt x="256270" y="33169"/>
                  <a:pt x="266700" y="32221"/>
                </a:cubicBezTo>
                <a:cubicBezTo>
                  <a:pt x="312302" y="28075"/>
                  <a:pt x="358140" y="27141"/>
                  <a:pt x="403860" y="24601"/>
                </a:cubicBezTo>
                <a:cubicBezTo>
                  <a:pt x="414020" y="22061"/>
                  <a:pt x="423888" y="17634"/>
                  <a:pt x="434340" y="16981"/>
                </a:cubicBezTo>
                <a:cubicBezTo>
                  <a:pt x="706033" y="0"/>
                  <a:pt x="1027948" y="13942"/>
                  <a:pt x="1280160" y="16981"/>
                </a:cubicBezTo>
                <a:cubicBezTo>
                  <a:pt x="1607147" y="42134"/>
                  <a:pt x="1346102" y="24601"/>
                  <a:pt x="2065020" y="24601"/>
                </a:cubicBezTo>
              </a:path>
            </a:pathLst>
          </a:custGeom>
          <a:noFill/>
          <a:ln w="15875" cap="flat" cmpd="sng" algn="ctr">
            <a:solidFill>
              <a:schemeClr val="tx1"/>
            </a:solidFill>
            <a:prstDash val="solid"/>
            <a:round/>
            <a:headEnd type="none" w="med" len="med"/>
            <a:tailEnd type="none" w="med" len="med"/>
          </a:ln>
        </p:spPr>
        <p:txBody>
          <a:bodyPr/>
          <a:lstStyle/>
          <a:p>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p:cNvPicPr>
            <a:picLocks noChangeAspect="1" noChangeArrowheads="1"/>
          </p:cNvPicPr>
          <p:nvPr/>
        </p:nvPicPr>
        <p:blipFill>
          <a:blip r:embed="rId2"/>
          <a:srcRect/>
          <a:stretch>
            <a:fillRect/>
          </a:stretch>
        </p:blipFill>
        <p:spPr bwMode="auto">
          <a:xfrm>
            <a:off x="3995738" y="2133600"/>
            <a:ext cx="4937125" cy="3671888"/>
          </a:xfrm>
          <a:prstGeom prst="rect">
            <a:avLst/>
          </a:prstGeom>
          <a:noFill/>
          <a:ln w="9525">
            <a:noFill/>
            <a:miter lim="800000"/>
            <a:headEnd/>
            <a:tailEnd/>
          </a:ln>
        </p:spPr>
      </p:pic>
      <p:sp>
        <p:nvSpPr>
          <p:cNvPr id="19459" name="Rectangle 5"/>
          <p:cNvSpPr>
            <a:spLocks noGrp="1" noChangeArrowheads="1"/>
          </p:cNvSpPr>
          <p:nvPr>
            <p:ph type="title"/>
          </p:nvPr>
        </p:nvSpPr>
        <p:spPr>
          <a:xfrm>
            <a:off x="407988" y="404813"/>
            <a:ext cx="8229600" cy="1143000"/>
          </a:xfrm>
        </p:spPr>
        <p:txBody>
          <a:bodyPr rtlCol="0">
            <a:normAutofit fontScale="90000"/>
          </a:bodyPr>
          <a:lstStyle/>
          <a:p>
            <a:pPr algn="l" fontAlgn="auto">
              <a:spcAft>
                <a:spcPts val="0"/>
              </a:spcAft>
              <a:defRPr/>
            </a:pPr>
            <a:r>
              <a:rPr lang="tr-TR" sz="4000" dirty="0" smtClean="0">
                <a:latin typeface="Segoe UI" pitchFamily="34" charset="0"/>
              </a:rPr>
              <a:t>Çoklu ilaç dirençli HBV varyantları saptanabilir.</a:t>
            </a:r>
          </a:p>
        </p:txBody>
      </p:sp>
      <p:sp>
        <p:nvSpPr>
          <p:cNvPr id="26627" name="Rectangle 6"/>
          <p:cNvSpPr>
            <a:spLocks noGrp="1" noChangeArrowheads="1"/>
          </p:cNvSpPr>
          <p:nvPr>
            <p:ph type="body" sz="half" idx="1"/>
          </p:nvPr>
        </p:nvSpPr>
        <p:spPr>
          <a:xfrm>
            <a:off x="323850" y="2482850"/>
            <a:ext cx="3429000" cy="2971800"/>
          </a:xfrm>
        </p:spPr>
        <p:txBody>
          <a:bodyPr/>
          <a:lstStyle/>
          <a:p>
            <a:r>
              <a:rPr lang="tr-TR" smtClean="0">
                <a:latin typeface="Segoe UI"/>
              </a:rPr>
              <a:t>Kural: Farklı sınıftan en az iki nükleoz(t)id analoğuna, çapraz olmaksızın direnç saptanmalıdır.</a:t>
            </a:r>
          </a:p>
        </p:txBody>
      </p:sp>
      <p:sp>
        <p:nvSpPr>
          <p:cNvPr id="26628" name="Rectangle 8"/>
          <p:cNvSpPr>
            <a:spLocks noChangeArrowheads="1"/>
          </p:cNvSpPr>
          <p:nvPr/>
        </p:nvSpPr>
        <p:spPr bwMode="auto">
          <a:xfrm>
            <a:off x="457200" y="6507163"/>
            <a:ext cx="4037013" cy="274637"/>
          </a:xfrm>
          <a:prstGeom prst="rect">
            <a:avLst/>
          </a:prstGeom>
          <a:noFill/>
          <a:ln w="9525">
            <a:noFill/>
            <a:miter lim="800000"/>
            <a:headEnd/>
            <a:tailEnd/>
          </a:ln>
        </p:spPr>
        <p:txBody>
          <a:bodyPr wrap="none" anchor="ctr">
            <a:spAutoFit/>
          </a:bodyPr>
          <a:lstStyle/>
          <a:p>
            <a:pPr algn="just"/>
            <a:r>
              <a:rPr lang="tr-TR" sz="1200">
                <a:latin typeface="Segoe UI"/>
              </a:rPr>
              <a:t>Papatheodoridis GV. Future Microbiol 2008; 3(5):525-538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99"/>
          <p:cNvSpPr>
            <a:spLocks noChangeArrowheads="1"/>
          </p:cNvSpPr>
          <p:nvPr/>
        </p:nvSpPr>
        <p:spPr bwMode="auto">
          <a:xfrm>
            <a:off x="381000" y="6264275"/>
            <a:ext cx="8583613" cy="431800"/>
          </a:xfrm>
          <a:prstGeom prst="rect">
            <a:avLst/>
          </a:prstGeom>
          <a:noFill/>
          <a:ln w="9525">
            <a:noFill/>
            <a:miter lim="800000"/>
            <a:headEnd/>
            <a:tailEnd/>
          </a:ln>
        </p:spPr>
        <p:txBody>
          <a:bodyPr anchor="ctr">
            <a:spAutoFit/>
          </a:bodyPr>
          <a:lstStyle/>
          <a:p>
            <a:pPr eaLnBrk="0" hangingPunct="0"/>
            <a:r>
              <a:rPr lang="tr-TR" sz="1100">
                <a:latin typeface="Segoe UI"/>
                <a:ea typeface="Segoe UI"/>
                <a:cs typeface="Segoe UI"/>
              </a:rPr>
              <a:t>M.Sayan, et al. Multidrug – resistant hepatitis B virus strain in a chronic Turkish patient: A case report.  </a:t>
            </a:r>
          </a:p>
          <a:p>
            <a:pPr eaLnBrk="0" hangingPunct="0"/>
            <a:r>
              <a:rPr lang="tr-TR" sz="1100" i="1">
                <a:latin typeface="Segoe UI"/>
                <a:ea typeface="Segoe UI"/>
                <a:cs typeface="Segoe UI"/>
              </a:rPr>
              <a:t>Hepatitis Monthly</a:t>
            </a:r>
            <a:r>
              <a:rPr lang="tr-TR" sz="1100">
                <a:latin typeface="Segoe UI"/>
                <a:ea typeface="Segoe UI"/>
                <a:cs typeface="Segoe UI"/>
              </a:rPr>
              <a:t> 2010;10(2):141-146</a:t>
            </a:r>
            <a:endParaRPr lang="tr-TR" sz="1100">
              <a:latin typeface="Segoe UI"/>
            </a:endParaRPr>
          </a:p>
        </p:txBody>
      </p:sp>
      <p:graphicFrame>
        <p:nvGraphicFramePr>
          <p:cNvPr id="22610" name="Group 82"/>
          <p:cNvGraphicFramePr>
            <a:graphicFrameLocks noGrp="1"/>
          </p:cNvGraphicFramePr>
          <p:nvPr/>
        </p:nvGraphicFramePr>
        <p:xfrm>
          <a:off x="381000" y="954088"/>
          <a:ext cx="8382000" cy="5211762"/>
        </p:xfrm>
        <a:graphic>
          <a:graphicData uri="http://schemas.openxmlformats.org/drawingml/2006/table">
            <a:tbl>
              <a:tblPr>
                <a:tableStyleId>{16D9F66E-5EB9-4882-86FB-DCBF35E3C3E4}</a:tableStyleId>
              </a:tblPr>
              <a:tblGrid>
                <a:gridCol w="1214438"/>
                <a:gridCol w="1500187"/>
                <a:gridCol w="1571625"/>
                <a:gridCol w="2144713"/>
                <a:gridCol w="1951037"/>
              </a:tblGrid>
              <a:tr h="457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err="1" smtClean="0">
                          <a:ln>
                            <a:noFill/>
                          </a:ln>
                          <a:effectLst/>
                        </a:rPr>
                        <a:t>Sequential</a:t>
                      </a:r>
                      <a:r>
                        <a:rPr kumimoji="0" lang="tr-TR" sz="1200" u="none" strike="noStrike" cap="none" normalizeH="0" baseline="0" dirty="0" smtClean="0">
                          <a:ln>
                            <a:noFill/>
                          </a:ln>
                          <a:effectLst/>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err="1" smtClean="0">
                          <a:ln>
                            <a:noFill/>
                          </a:ln>
                          <a:effectLst/>
                        </a:rPr>
                        <a:t>NUCs</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therapy</a:t>
                      </a:r>
                      <a:endParaRPr kumimoji="0" lang="tr-TR" sz="1000" b="0" i="0" u="none" strike="noStrike" cap="none" normalizeH="0" baseline="0" dirty="0" smtClean="0">
                        <a:ln>
                          <a:noFill/>
                        </a:ln>
                        <a:solidFill>
                          <a:schemeClr val="tx1"/>
                        </a:solidFill>
                        <a:effectLst/>
                        <a:latin typeface="Segoe UI" pitchFamily="34" charset="0"/>
                        <a:cs typeface="Times New Roman" pitchFamily="18"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Resistance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detection method</a:t>
                      </a:r>
                      <a:endParaRPr kumimoji="0" lang="tr-TR" sz="1000" b="0" i="0" u="none" strike="noStrike" cap="none" normalizeH="0" baseline="0" smtClean="0">
                        <a:ln>
                          <a:noFill/>
                        </a:ln>
                        <a:solidFill>
                          <a:schemeClr val="tx1"/>
                        </a:solidFill>
                        <a:effectLst/>
                        <a:latin typeface="Segoe UI" pitchFamily="34" charset="0"/>
                        <a:cs typeface="Times New Roman" pitchFamily="18"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err="1" smtClean="0">
                          <a:ln>
                            <a:noFill/>
                          </a:ln>
                          <a:effectLst/>
                        </a:rPr>
                        <a:t>Primary</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resistance</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Compensatory resistance</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Resistance to</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r>
              <a:tr h="457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LAM</a:t>
                      </a:r>
                      <a:endParaRPr kumimoji="0" lang="tr-TR" sz="1800" b="1"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err="1" smtClean="0">
                          <a:ln>
                            <a:noFill/>
                          </a:ln>
                          <a:effectLst/>
                        </a:rPr>
                        <a:t>Direct</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sequencing</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rPr>
                        <a:t>(13th </a:t>
                      </a:r>
                      <a:r>
                        <a:rPr kumimoji="0" lang="tr-TR" sz="1200" u="none" strike="noStrike" cap="none" normalizeH="0" baseline="0" dirty="0" err="1" smtClean="0">
                          <a:ln>
                            <a:noFill/>
                          </a:ln>
                          <a:effectLst/>
                        </a:rPr>
                        <a:t>month</a:t>
                      </a:r>
                      <a:r>
                        <a:rPr kumimoji="0" lang="tr-TR" sz="1200" u="none" strike="noStrike" cap="none" normalizeH="0" baseline="0" dirty="0" smtClean="0">
                          <a:ln>
                            <a:noFill/>
                          </a:ln>
                          <a:effectLst/>
                        </a:rPr>
                        <a: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solidFill>
                      <a:srgbClr val="00B0F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M552V (</a:t>
                      </a:r>
                      <a:r>
                        <a:rPr kumimoji="0" lang="tr-TR" sz="1200" b="1" u="none" strike="noStrike" cap="none" normalizeH="0" baseline="0" dirty="0" smtClean="0">
                          <a:ln>
                            <a:noFill/>
                          </a:ln>
                          <a:effectLst/>
                        </a:rPr>
                        <a:t>rtM204V</a:t>
                      </a:r>
                      <a:r>
                        <a:rPr kumimoji="0" lang="tr-TR" sz="1200" u="none" strike="noStrike" cap="none" normalizeH="0" baseline="0" dirty="0" smtClean="0">
                          <a:ln>
                            <a:noFill/>
                          </a:ln>
                          <a:effectLst/>
                        </a:rPr>
                        <a:t>)</a:t>
                      </a:r>
                      <a:endParaRPr kumimoji="0" lang="tr-TR" sz="1800" b="1" i="0" u="none" strike="noStrike" cap="none" normalizeH="0" baseline="0" dirty="0" smtClean="0">
                        <a:ln>
                          <a:noFill/>
                        </a:ln>
                        <a:solidFill>
                          <a:srgbClr val="0066CC"/>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L528M (</a:t>
                      </a:r>
                      <a:r>
                        <a:rPr kumimoji="0" lang="tr-TR" sz="1200" b="1" u="none" strike="noStrike" cap="none" normalizeH="0" baseline="0" dirty="0" smtClean="0">
                          <a:ln>
                            <a:noFill/>
                          </a:ln>
                          <a:effectLst/>
                        </a:rPr>
                        <a:t>rtL180M</a:t>
                      </a:r>
                      <a:r>
                        <a:rPr kumimoji="0" lang="tr-TR" sz="1200" u="none" strike="noStrike" cap="none" normalizeH="0" baseline="0" dirty="0" smtClean="0">
                          <a:ln>
                            <a:noFill/>
                          </a:ln>
                          <a:effectLst/>
                        </a:rPr>
                        <a:t>),</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rPr>
                        <a:t>V555V (rtV207V)</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LAM</a:t>
                      </a:r>
                      <a:endParaRPr kumimoji="0" lang="tr-TR" sz="1800" b="1" i="0" u="none" strike="noStrike" cap="none" normalizeH="0" baseline="0" dirty="0" smtClean="0">
                        <a:ln>
                          <a:noFill/>
                        </a:ln>
                        <a:solidFill>
                          <a:schemeClr val="tx1"/>
                        </a:solidFill>
                        <a:effectLst/>
                        <a:latin typeface="Segoe UI" pitchFamily="34" charset="0"/>
                      </a:endParaRPr>
                    </a:p>
                  </a:txBody>
                  <a:tcPr marT="45703" marB="45703" anchor="ctr" horzOverflow="overflow"/>
                </a:tc>
              </a:tr>
              <a:tr h="2745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LAM + ADV</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NT</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NT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NT</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r>
              <a:tr h="457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ADV </a:t>
                      </a:r>
                      <a:endParaRPr kumimoji="0" lang="tr-TR" sz="1800" b="1"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LIPA</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rPr>
                        <a:t>(11th </a:t>
                      </a:r>
                      <a:r>
                        <a:rPr kumimoji="0" lang="tr-TR" sz="1200" u="none" strike="noStrike" cap="none" normalizeH="0" baseline="0" dirty="0" err="1" smtClean="0">
                          <a:ln>
                            <a:noFill/>
                          </a:ln>
                          <a:effectLst/>
                        </a:rPr>
                        <a:t>month</a:t>
                      </a:r>
                      <a:r>
                        <a:rPr kumimoji="0" lang="tr-TR" sz="1200" u="none" strike="noStrike" cap="none" normalizeH="0" baseline="0" dirty="0" smtClean="0">
                          <a:ln>
                            <a:noFill/>
                          </a:ln>
                          <a:effectLst/>
                        </a:rPr>
                        <a: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solidFill>
                      <a:srgbClr val="00B0F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rtN236T</a:t>
                      </a:r>
                      <a:endParaRPr kumimoji="0" lang="tr-TR" sz="1000" b="1" i="0" u="none" strike="noStrike" cap="none" normalizeH="0" baseline="0" dirty="0" smtClean="0">
                        <a:ln>
                          <a:noFill/>
                        </a:ln>
                        <a:solidFill>
                          <a:srgbClr val="0066CC"/>
                        </a:solidFill>
                        <a:effectLst/>
                        <a:latin typeface="Segoe UI" pitchFamily="34" charset="0"/>
                        <a:cs typeface="Times New Roman" pitchFamily="18"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800" u="none" strike="noStrike" cap="none" normalizeH="0" baseline="0" dirty="0" smtClean="0">
                          <a:ln>
                            <a:noFill/>
                          </a:ln>
                          <a:effectLst/>
                        </a:rPr>
                        <a: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ADV,</a:t>
                      </a:r>
                      <a:endParaRPr kumimoji="0" lang="tr-TR" sz="1000" b="1"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b="1" u="none" strike="noStrike" cap="none" normalizeH="0" baseline="0" dirty="0" smtClean="0">
                          <a:ln>
                            <a:noFill/>
                          </a:ln>
                          <a:effectLst/>
                        </a:rPr>
                        <a:t>TDF (</a:t>
                      </a:r>
                      <a:r>
                        <a:rPr kumimoji="0" lang="tr-TR" sz="1200" b="1" u="none" strike="noStrike" cap="none" normalizeH="0" baseline="0" dirty="0" err="1" smtClean="0">
                          <a:ln>
                            <a:noFill/>
                          </a:ln>
                          <a:effectLst/>
                        </a:rPr>
                        <a:t>intermediate</a:t>
                      </a:r>
                      <a:r>
                        <a:rPr kumimoji="0" lang="tr-TR" sz="1200" b="1" u="none" strike="noStrike" cap="none" normalizeH="0" baseline="0" dirty="0" smtClean="0">
                          <a:ln>
                            <a:noFill/>
                          </a:ln>
                          <a:effectLst/>
                        </a:rPr>
                        <a:t>)</a:t>
                      </a:r>
                      <a:endParaRPr kumimoji="0" lang="tr-TR" sz="1800" b="1" i="0" u="none" strike="noStrike" cap="none" normalizeH="0" baseline="0" dirty="0" smtClean="0">
                        <a:ln>
                          <a:noFill/>
                        </a:ln>
                        <a:solidFill>
                          <a:srgbClr val="FF0000"/>
                        </a:solidFill>
                        <a:effectLst/>
                        <a:latin typeface="Arial" charset="0"/>
                      </a:endParaRPr>
                    </a:p>
                  </a:txBody>
                  <a:tcPr marT="45703" marB="45703" anchor="ctr" horzOverflow="overflow"/>
                </a:tc>
              </a:tr>
              <a:tr h="6400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ADV</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err="1" smtClean="0">
                          <a:ln>
                            <a:noFill/>
                          </a:ln>
                          <a:effectLst/>
                        </a:rPr>
                        <a:t>Clonal</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analysis</a:t>
                      </a:r>
                      <a:r>
                        <a:rPr kumimoji="0" lang="tr-TR" sz="1200" u="none" strike="noStrike" cap="none" normalizeH="0" baseline="0" dirty="0" smtClean="0">
                          <a:ln>
                            <a:noFill/>
                          </a:ln>
                          <a:effectLst/>
                        </a:rPr>
                        <a:t> </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rPr>
                        <a:t>(on 6 </a:t>
                      </a:r>
                      <a:r>
                        <a:rPr kumimoji="0" lang="tr-TR" sz="1200" u="none" strike="noStrike" cap="none" normalizeH="0" baseline="0" dirty="0" err="1" smtClean="0">
                          <a:ln>
                            <a:noFill/>
                          </a:ln>
                          <a:effectLst/>
                        </a:rPr>
                        <a:t>clones</a:t>
                      </a:r>
                      <a:r>
                        <a:rPr kumimoji="0" lang="tr-TR" sz="1200" u="none" strike="noStrike" cap="none" normalizeH="0" baseline="0" dirty="0" smtClean="0">
                          <a:ln>
                            <a:noFill/>
                          </a:ln>
                          <a:effectLst/>
                        </a:rPr>
                        <a:t>) </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rPr>
                        <a:t>(11th </a:t>
                      </a:r>
                      <a:r>
                        <a:rPr kumimoji="0" lang="tr-TR" sz="1200" u="none" strike="noStrike" cap="none" normalizeH="0" baseline="0" dirty="0" err="1" smtClean="0">
                          <a:ln>
                            <a:noFill/>
                          </a:ln>
                          <a:effectLst/>
                        </a:rPr>
                        <a:t>month</a:t>
                      </a:r>
                      <a:r>
                        <a:rPr kumimoji="0" lang="tr-TR" sz="1200" u="none" strike="noStrike" cap="none" normalizeH="0" baseline="0" dirty="0" smtClean="0">
                          <a:ln>
                            <a:noFill/>
                          </a:ln>
                          <a:effectLst/>
                        </a:rPr>
                        <a: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solidFill>
                      <a:srgbClr val="00B0F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rtM204I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rtA181V</a:t>
                      </a:r>
                      <a:endParaRPr kumimoji="0" lang="tr-TR" sz="1800" b="1" i="0" u="none" strike="noStrike" cap="none" normalizeH="0" baseline="0" dirty="0" smtClean="0">
                        <a:ln>
                          <a:noFill/>
                        </a:ln>
                        <a:solidFill>
                          <a:srgbClr val="0066CC"/>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rtL80V </a:t>
                      </a:r>
                      <a:endParaRPr kumimoji="0" lang="tr-TR" sz="1200" b="1" i="0" u="none" strike="noStrike" cap="none" normalizeH="0" baseline="0" dirty="0" smtClean="0">
                        <a:ln>
                          <a:noFill/>
                        </a:ln>
                        <a:solidFill>
                          <a:schemeClr val="tx1"/>
                        </a:solidFill>
                        <a:effectLst/>
                        <a:latin typeface="Segoe UI" pitchFamily="34" charset="0"/>
                        <a:cs typeface="Times New Roman" pitchFamily="18"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LAM, ADV, </a:t>
                      </a:r>
                      <a:r>
                        <a:rPr kumimoji="0" lang="tr-TR" sz="1200" b="1" u="none" strike="noStrike" cap="none" normalizeH="0" baseline="0" dirty="0" err="1" smtClean="0">
                          <a:ln>
                            <a:noFill/>
                          </a:ln>
                          <a:effectLst/>
                        </a:rPr>
                        <a:t>LdT</a:t>
                      </a:r>
                      <a:r>
                        <a:rPr kumimoji="0" lang="tr-TR" sz="1200" b="1" u="none" strike="noStrike" cap="none" normalizeH="0" baseline="0" dirty="0" smtClean="0">
                          <a:ln>
                            <a:noFill/>
                          </a:ln>
                          <a:effectLst/>
                        </a:rPr>
                        <a:t>,</a:t>
                      </a:r>
                      <a:endParaRPr kumimoji="0" lang="tr-TR" sz="1800" b="1" i="0" u="none" strike="noStrike" cap="none" normalizeH="0" baseline="0" dirty="0" smtClean="0">
                        <a:ln>
                          <a:noFill/>
                        </a:ln>
                        <a:solidFill>
                          <a:schemeClr val="tx1"/>
                        </a:solidFill>
                        <a:effectLst/>
                        <a:latin typeface="Segoe UI" pitchFamily="34" charset="0"/>
                      </a:endParaRPr>
                    </a:p>
                  </a:txBody>
                  <a:tcPr marT="45703" marB="45703" anchor="ctr" horzOverflow="overflow"/>
                </a:tc>
              </a:tr>
              <a:tr h="457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ADV + ETV</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err="1" smtClean="0">
                          <a:ln>
                            <a:noFill/>
                          </a:ln>
                          <a:effectLst/>
                        </a:rPr>
                        <a:t>Direct</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sequencing</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rPr>
                        <a:t>(5th </a:t>
                      </a:r>
                      <a:r>
                        <a:rPr kumimoji="0" lang="tr-TR" sz="1200" u="none" strike="noStrike" cap="none" normalizeH="0" baseline="0" dirty="0" err="1" smtClean="0">
                          <a:ln>
                            <a:noFill/>
                          </a:ln>
                          <a:effectLst/>
                        </a:rPr>
                        <a:t>month</a:t>
                      </a:r>
                      <a:r>
                        <a:rPr kumimoji="0" lang="tr-TR" sz="1200" u="none" strike="noStrike" cap="none" normalizeH="0" baseline="0" dirty="0" smtClean="0">
                          <a:ln>
                            <a:noFill/>
                          </a:ln>
                          <a:effectLst/>
                        </a:rPr>
                        <a: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rtQ215H</a:t>
                      </a:r>
                      <a:endParaRPr kumimoji="0" lang="tr-TR" sz="1800" b="1"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r>
              <a:tr h="457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ETV </a:t>
                      </a:r>
                      <a:endParaRPr kumimoji="0" lang="tr-TR" sz="1800" b="1"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err="1" smtClean="0">
                          <a:ln>
                            <a:noFill/>
                          </a:ln>
                          <a:effectLst/>
                        </a:rPr>
                        <a:t>Direct</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sequencing</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rPr>
                        <a:t>(18th </a:t>
                      </a:r>
                      <a:r>
                        <a:rPr kumimoji="0" lang="tr-TR" sz="1200" u="none" strike="noStrike" cap="none" normalizeH="0" baseline="0" dirty="0" err="1" smtClean="0">
                          <a:ln>
                            <a:noFill/>
                          </a:ln>
                          <a:effectLst/>
                        </a:rPr>
                        <a:t>month</a:t>
                      </a:r>
                      <a:r>
                        <a:rPr kumimoji="0" lang="tr-TR" sz="1200" u="none" strike="noStrike" cap="none" normalizeH="0" baseline="0" dirty="0" smtClean="0">
                          <a:ln>
                            <a:noFill/>
                          </a:ln>
                          <a:effectLst/>
                        </a:rPr>
                        <a: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tM204V</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sng" strike="noStrike" cap="none" normalizeH="0" baseline="0" dirty="0" smtClean="0">
                          <a:ln>
                            <a:noFill/>
                          </a:ln>
                          <a:effectLst/>
                        </a:rPr>
                        <a:t>rtV173L</a:t>
                      </a:r>
                      <a:r>
                        <a:rPr kumimoji="0" lang="tr-TR" sz="1200" b="1" u="none" strike="noStrike" cap="none" normalizeH="0" baseline="0" dirty="0" smtClean="0">
                          <a:ln>
                            <a:noFill/>
                          </a:ln>
                          <a:effectLst/>
                        </a:rPr>
                        <a:t>, </a:t>
                      </a:r>
                      <a:r>
                        <a:rPr kumimoji="0" lang="tr-TR" sz="1200" u="none" strike="noStrike" cap="none" normalizeH="0" baseline="0" dirty="0" smtClean="0">
                          <a:ln>
                            <a:noFill/>
                          </a:ln>
                          <a:effectLst/>
                        </a:rPr>
                        <a:t>rtL180M</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LAM ,</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b="1" u="none" strike="noStrike" cap="none" normalizeH="0" baseline="0" dirty="0" smtClean="0">
                          <a:ln>
                            <a:noFill/>
                          </a:ln>
                          <a:effectLst/>
                        </a:rPr>
                        <a:t>ETV (</a:t>
                      </a:r>
                      <a:r>
                        <a:rPr kumimoji="0" lang="tr-TR" sz="1200" b="1" u="none" strike="noStrike" cap="none" normalizeH="0" baseline="0" dirty="0" err="1" smtClean="0">
                          <a:ln>
                            <a:noFill/>
                          </a:ln>
                          <a:effectLst/>
                        </a:rPr>
                        <a:t>intermediate</a:t>
                      </a:r>
                      <a:r>
                        <a:rPr kumimoji="0" lang="tr-TR" sz="1200" b="1" u="none" strike="noStrike" cap="none" normalizeH="0" baseline="0" dirty="0" smtClean="0">
                          <a:ln>
                            <a:noFill/>
                          </a:ln>
                          <a:effectLst/>
                        </a:rPr>
                        <a:t>) </a:t>
                      </a:r>
                      <a:endParaRPr kumimoji="0" lang="tr-TR" sz="1800" b="1" i="0" u="none" strike="noStrike" cap="none" normalizeH="0" baseline="0" dirty="0" smtClean="0">
                        <a:ln>
                          <a:noFill/>
                        </a:ln>
                        <a:solidFill>
                          <a:srgbClr val="FF0000"/>
                        </a:solidFill>
                        <a:effectLst/>
                        <a:latin typeface="Arial" charset="0"/>
                      </a:endParaRPr>
                    </a:p>
                  </a:txBody>
                  <a:tcPr marT="45703" marB="45703" anchor="ctr" horzOverflow="overflow"/>
                </a:tc>
              </a:tr>
              <a:tr h="457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ETV</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LIPA</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rPr>
                        <a:t>(18th </a:t>
                      </a:r>
                      <a:r>
                        <a:rPr kumimoji="0" lang="tr-TR" sz="1200" u="none" strike="noStrike" cap="none" normalizeH="0" baseline="0" dirty="0" err="1" smtClean="0">
                          <a:ln>
                            <a:noFill/>
                          </a:ln>
                          <a:effectLst/>
                        </a:rPr>
                        <a:t>month</a:t>
                      </a:r>
                      <a:r>
                        <a:rPr kumimoji="0" lang="tr-TR" sz="1200" u="none" strike="noStrike" cap="none" normalizeH="0" baseline="0" dirty="0" smtClean="0">
                          <a:ln>
                            <a:noFill/>
                          </a:ln>
                          <a:effectLst/>
                        </a:rPr>
                        <a: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rtM204V, rtN236T,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effectLst/>
                        </a:rPr>
                        <a:t>rtA181V/T</a:t>
                      </a:r>
                      <a:endParaRPr kumimoji="0" lang="tr-TR" sz="1000" b="1" i="0" u="none" strike="noStrike" cap="none" normalizeH="0" baseline="0" dirty="0" smtClean="0">
                        <a:ln>
                          <a:noFill/>
                        </a:ln>
                        <a:solidFill>
                          <a:srgbClr val="0066CC"/>
                        </a:solidFill>
                        <a:effectLst/>
                        <a:latin typeface="Segoe UI" pitchFamily="34" charset="0"/>
                        <a:cs typeface="Times New Roman" pitchFamily="18"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sng" strike="noStrike" cap="none" normalizeH="0" baseline="0" dirty="0" smtClean="0">
                          <a:ln>
                            <a:noFill/>
                          </a:ln>
                          <a:effectLst/>
                        </a:rPr>
                        <a:t>rtV173L, </a:t>
                      </a:r>
                      <a:r>
                        <a:rPr kumimoji="0" lang="tr-TR" sz="1200" u="none" strike="noStrike" cap="none" normalizeH="0" baseline="0" dirty="0" smtClean="0">
                          <a:ln>
                            <a:noFill/>
                          </a:ln>
                          <a:effectLst/>
                        </a:rPr>
                        <a:t>rtL180M, rtL80I/V</a:t>
                      </a:r>
                      <a:endParaRPr kumimoji="0" lang="tr-TR" sz="1800" b="1"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LAM, ADV and</a:t>
                      </a:r>
                      <a:endParaRPr kumimoji="0" lang="tr-TR" sz="1000" u="none" strike="noStrike" cap="none" normalizeH="0" baseline="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smtClean="0">
                          <a:ln>
                            <a:noFill/>
                          </a:ln>
                          <a:effectLst/>
                        </a:rPr>
                        <a:t>TDF (intermediate)</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r>
              <a:tr h="457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ETV + TDF</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err="1" smtClean="0">
                          <a:ln>
                            <a:noFill/>
                          </a:ln>
                          <a:effectLst/>
                        </a:rPr>
                        <a:t>Direct</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sequencing</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rPr>
                        <a:t>(4th </a:t>
                      </a:r>
                      <a:r>
                        <a:rPr kumimoji="0" lang="tr-TR" sz="1200" u="none" strike="noStrike" cap="none" normalizeH="0" baseline="0" dirty="0" err="1" smtClean="0">
                          <a:ln>
                            <a:noFill/>
                          </a:ln>
                          <a:effectLst/>
                        </a:rPr>
                        <a:t>month</a:t>
                      </a:r>
                      <a:r>
                        <a:rPr kumimoji="0" lang="tr-TR" sz="1200" u="none" strike="noStrike" cap="none" normalizeH="0" baseline="0" dirty="0" smtClean="0">
                          <a:ln>
                            <a:noFill/>
                          </a:ln>
                          <a:effectLst/>
                        </a:rPr>
                        <a: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rtM204V</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sng" strike="noStrike" cap="none" normalizeH="0" baseline="0" dirty="0" smtClean="0">
                          <a:ln>
                            <a:noFill/>
                          </a:ln>
                          <a:effectLst/>
                        </a:rPr>
                        <a:t>rtV173L,</a:t>
                      </a:r>
                      <a:r>
                        <a:rPr kumimoji="0" lang="tr-TR" sz="1200" u="none" strike="noStrike" cap="none" normalizeH="0" baseline="0" dirty="0" smtClean="0">
                          <a:ln>
                            <a:noFill/>
                          </a:ln>
                          <a:effectLst/>
                        </a:rPr>
                        <a:t> rtL180M</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LAM and</a:t>
                      </a:r>
                      <a:endParaRPr kumimoji="0" lang="tr-TR" sz="1000" u="none" strike="noStrike" cap="none" normalizeH="0" baseline="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smtClean="0">
                          <a:ln>
                            <a:noFill/>
                          </a:ln>
                          <a:effectLst/>
                        </a:rPr>
                        <a:t>ETV (intermediate)</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r>
              <a:tr h="4571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ETV + TDF</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LIPA</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rPr>
                        <a:t>(4th </a:t>
                      </a:r>
                      <a:r>
                        <a:rPr kumimoji="0" lang="tr-TR" sz="1200" u="none" strike="noStrike" cap="none" normalizeH="0" baseline="0" dirty="0" err="1" smtClean="0">
                          <a:ln>
                            <a:noFill/>
                          </a:ln>
                          <a:effectLst/>
                        </a:rPr>
                        <a:t>month</a:t>
                      </a:r>
                      <a:r>
                        <a:rPr kumimoji="0" lang="tr-TR" sz="1200" u="none" strike="noStrike" cap="none" normalizeH="0" baseline="0" dirty="0" smtClean="0">
                          <a:ln>
                            <a:noFill/>
                          </a:ln>
                          <a:effectLst/>
                        </a:rPr>
                        <a: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rtM204V</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sng" strike="noStrike" cap="none" normalizeH="0" baseline="0" dirty="0" smtClean="0">
                          <a:ln>
                            <a:noFill/>
                          </a:ln>
                          <a:effectLst/>
                        </a:rPr>
                        <a:t>rtV173L,</a:t>
                      </a:r>
                      <a:r>
                        <a:rPr kumimoji="0" lang="tr-TR" sz="1200" u="none" strike="noStrike" cap="none" normalizeH="0" baseline="0" dirty="0" smtClean="0">
                          <a:ln>
                            <a:noFill/>
                          </a:ln>
                          <a:effectLst/>
                        </a:rPr>
                        <a:t> rtL180M</a:t>
                      </a:r>
                      <a:endParaRPr kumimoji="0" lang="tr-TR" sz="1000" b="0" i="0" u="none" strike="noStrike" cap="none" normalizeH="0" baseline="0" dirty="0" smtClean="0">
                        <a:ln>
                          <a:noFill/>
                        </a:ln>
                        <a:solidFill>
                          <a:schemeClr val="tx1"/>
                        </a:solidFill>
                        <a:effectLst/>
                        <a:latin typeface="Segoe UI" pitchFamily="34" charset="0"/>
                        <a:cs typeface="Times New Roman" pitchFamily="18"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LAM and</a:t>
                      </a:r>
                      <a:endParaRPr kumimoji="0" lang="tr-TR" sz="1000" u="none" strike="noStrike" cap="none" normalizeH="0" baseline="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smtClean="0">
                          <a:ln>
                            <a:noFill/>
                          </a:ln>
                          <a:effectLst/>
                        </a:rPr>
                        <a:t>ETV (intermediate)</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r>
              <a:tr h="6400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smtClean="0">
                          <a:ln>
                            <a:noFill/>
                          </a:ln>
                          <a:effectLst/>
                        </a:rPr>
                        <a:t>ETV + TDF</a:t>
                      </a:r>
                      <a:endParaRPr kumimoji="0" lang="tr-TR" sz="1800" b="0" i="0" u="none" strike="noStrike" cap="none" normalizeH="0" baseline="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err="1" smtClean="0">
                          <a:ln>
                            <a:noFill/>
                          </a:ln>
                          <a:effectLst/>
                        </a:rPr>
                        <a:t>Clonal</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analysis</a:t>
                      </a:r>
                      <a:r>
                        <a:rPr kumimoji="0" lang="tr-TR" sz="1200" u="none" strike="noStrike" cap="none" normalizeH="0" baseline="0" dirty="0" smtClean="0">
                          <a:ln>
                            <a:noFill/>
                          </a:ln>
                          <a:effectLst/>
                        </a:rPr>
                        <a:t> </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rPr>
                        <a:t>(on 5 </a:t>
                      </a:r>
                      <a:r>
                        <a:rPr kumimoji="0" lang="tr-TR" sz="1200" u="none" strike="noStrike" cap="none" normalizeH="0" baseline="0" dirty="0" err="1" smtClean="0">
                          <a:ln>
                            <a:noFill/>
                          </a:ln>
                          <a:effectLst/>
                        </a:rPr>
                        <a:t>clones</a:t>
                      </a:r>
                      <a:r>
                        <a:rPr kumimoji="0" lang="tr-TR" sz="1200" u="none" strike="noStrike" cap="none" normalizeH="0" baseline="0" dirty="0" smtClean="0">
                          <a:ln>
                            <a:noFill/>
                          </a:ln>
                          <a:effectLst/>
                        </a:rPr>
                        <a:t>)</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rPr>
                        <a:t>(4th </a:t>
                      </a:r>
                      <a:r>
                        <a:rPr kumimoji="0" lang="tr-TR" sz="1200" u="none" strike="noStrike" cap="none" normalizeH="0" baseline="0" dirty="0" err="1" smtClean="0">
                          <a:ln>
                            <a:noFill/>
                          </a:ln>
                          <a:effectLst/>
                        </a:rPr>
                        <a:t>month</a:t>
                      </a:r>
                      <a:r>
                        <a:rPr kumimoji="0" lang="tr-TR" sz="1200" u="none" strike="noStrike" cap="none" normalizeH="0" baseline="0" dirty="0" smtClean="0">
                          <a:ln>
                            <a:noFill/>
                          </a:ln>
                          <a:effectLst/>
                        </a:rPr>
                        <a: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rtM204V</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sng" strike="noStrike" cap="none" normalizeH="0" baseline="0" dirty="0" smtClean="0">
                          <a:ln>
                            <a:noFill/>
                          </a:ln>
                          <a:effectLst/>
                        </a:rPr>
                        <a:t>rtV173L,</a:t>
                      </a:r>
                      <a:r>
                        <a:rPr kumimoji="0" lang="tr-TR" sz="1200" u="none" strike="noStrike" cap="none" normalizeH="0" baseline="0" dirty="0" smtClean="0">
                          <a:ln>
                            <a:noFill/>
                          </a:ln>
                          <a:effectLst/>
                        </a:rPr>
                        <a:t> rtL180M </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LAM </a:t>
                      </a:r>
                      <a:r>
                        <a:rPr kumimoji="0" lang="tr-TR" sz="1200" u="none" strike="noStrike" cap="none" normalizeH="0" baseline="0" dirty="0" err="1" smtClean="0">
                          <a:ln>
                            <a:noFill/>
                          </a:ln>
                          <a:effectLst/>
                        </a:rPr>
                        <a:t>and</a:t>
                      </a:r>
                      <a:endParaRPr kumimoji="0" lang="tr-TR" sz="1000" u="none" strike="noStrike" cap="none" normalizeH="0" baseline="0" dirty="0" smtClean="0">
                        <a:ln>
                          <a:noFill/>
                        </a:ln>
                        <a:effectLst/>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200" u="none" strike="noStrike" cap="none" normalizeH="0" baseline="0" dirty="0" smtClean="0">
                          <a:ln>
                            <a:noFill/>
                          </a:ln>
                          <a:effectLst/>
                        </a:rPr>
                        <a:t>ETV (</a:t>
                      </a:r>
                      <a:r>
                        <a:rPr kumimoji="0" lang="tr-TR" sz="1200" u="none" strike="noStrike" cap="none" normalizeH="0" baseline="0" dirty="0" err="1" smtClean="0">
                          <a:ln>
                            <a:noFill/>
                          </a:ln>
                          <a:effectLst/>
                        </a:rPr>
                        <a:t>intermediate</a:t>
                      </a:r>
                      <a:r>
                        <a:rPr kumimoji="0" lang="tr-TR" sz="1200" u="none" strike="noStrike" cap="none" normalizeH="0" baseline="0" dirty="0" smtClean="0">
                          <a:ln>
                            <a:noFill/>
                          </a:ln>
                          <a:effectLst/>
                        </a:rPr>
                        <a:t>)</a:t>
                      </a:r>
                      <a:endParaRPr kumimoji="0" lang="tr-TR" sz="1800" b="0" i="0" u="none" strike="noStrike" cap="none" normalizeH="0" baseline="0" dirty="0" smtClean="0">
                        <a:ln>
                          <a:noFill/>
                        </a:ln>
                        <a:solidFill>
                          <a:schemeClr val="tx1"/>
                        </a:solidFill>
                        <a:effectLst/>
                        <a:latin typeface="Segoe UI" pitchFamily="34" charset="0"/>
                      </a:endParaRPr>
                    </a:p>
                  </a:txBody>
                  <a:tcPr marT="45703" marB="45703" anchor="ctr" horzOverflow="overflow"/>
                </a:tc>
              </a:tr>
            </a:tbl>
          </a:graphicData>
        </a:graphic>
      </p:graphicFrame>
      <p:sp>
        <p:nvSpPr>
          <p:cNvPr id="27724" name="Rectangle 679"/>
          <p:cNvSpPr>
            <a:spLocks noGrp="1" noChangeArrowheads="1"/>
          </p:cNvSpPr>
          <p:nvPr>
            <p:ph type="title"/>
          </p:nvPr>
        </p:nvSpPr>
        <p:spPr>
          <a:xfrm>
            <a:off x="381000" y="152400"/>
            <a:ext cx="8728075" cy="563563"/>
          </a:xfrm>
        </p:spPr>
        <p:txBody>
          <a:bodyPr/>
          <a:lstStyle/>
          <a:p>
            <a:pPr algn="l"/>
            <a:r>
              <a:rPr lang="tr-TR" sz="2800" smtClean="0">
                <a:solidFill>
                  <a:srgbClr val="002060"/>
                </a:solidFill>
                <a:latin typeface="Segoe UI"/>
              </a:rPr>
              <a:t>Ardışık monoterapi çoklu HBV ilaç direnci yaratabilir.</a:t>
            </a:r>
            <a:endParaRPr lang="tr-TR" sz="1800" smtClean="0">
              <a:solidFill>
                <a:srgbClr val="002060"/>
              </a:solidFill>
              <a:latin typeface="Segoe UI"/>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ikdörtgen 4"/>
          <p:cNvSpPr>
            <a:spLocks noChangeArrowheads="1"/>
          </p:cNvSpPr>
          <p:nvPr/>
        </p:nvSpPr>
        <p:spPr bwMode="auto">
          <a:xfrm>
            <a:off x="250825" y="6519863"/>
            <a:ext cx="6337300" cy="276225"/>
          </a:xfrm>
          <a:prstGeom prst="rect">
            <a:avLst/>
          </a:prstGeom>
          <a:noFill/>
          <a:ln w="9525">
            <a:noFill/>
            <a:miter lim="800000"/>
            <a:headEnd/>
            <a:tailEnd/>
          </a:ln>
        </p:spPr>
        <p:txBody>
          <a:bodyPr>
            <a:spAutoFit/>
          </a:bodyPr>
          <a:lstStyle/>
          <a:p>
            <a:r>
              <a:rPr lang="en-AU" sz="1200">
                <a:latin typeface="Calibri" pitchFamily="34" charset="0"/>
              </a:rPr>
              <a:t>Shepard CW, </a:t>
            </a:r>
            <a:r>
              <a:rPr lang="tr-TR" sz="1200" i="1">
                <a:latin typeface="Calibri" pitchFamily="34" charset="0"/>
              </a:rPr>
              <a:t>et</a:t>
            </a:r>
            <a:r>
              <a:rPr lang="tr-TR" sz="1200">
                <a:latin typeface="Calibri" pitchFamily="34" charset="0"/>
              </a:rPr>
              <a:t> al. </a:t>
            </a:r>
            <a:r>
              <a:rPr lang="en-AU" sz="1200">
                <a:latin typeface="Calibri" pitchFamily="34" charset="0"/>
              </a:rPr>
              <a:t>Lancet Infect Dis 2005;5:558-67.</a:t>
            </a:r>
            <a:r>
              <a:rPr lang="tr-TR" sz="1200">
                <a:latin typeface="Calibri" pitchFamily="34" charset="0"/>
              </a:rPr>
              <a:t> </a:t>
            </a:r>
            <a:r>
              <a:rPr lang="en-AU" sz="1200">
                <a:latin typeface="Calibri" pitchFamily="34" charset="0"/>
              </a:rPr>
              <a:t>Kramvis A, </a:t>
            </a:r>
            <a:r>
              <a:rPr lang="tr-TR" sz="1200" i="1">
                <a:latin typeface="Calibri" pitchFamily="34" charset="0"/>
              </a:rPr>
              <a:t>et</a:t>
            </a:r>
            <a:r>
              <a:rPr lang="tr-TR" sz="1200">
                <a:latin typeface="Calibri" pitchFamily="34" charset="0"/>
              </a:rPr>
              <a:t> al. </a:t>
            </a:r>
            <a:r>
              <a:rPr lang="en-AU" sz="1200">
                <a:latin typeface="Calibri" pitchFamily="34" charset="0"/>
              </a:rPr>
              <a:t>Vaccine 2005;23:2409-23.</a:t>
            </a:r>
            <a:endParaRPr lang="tr-TR" sz="1200">
              <a:latin typeface="Calibri" pitchFamily="34" charset="0"/>
            </a:endParaRPr>
          </a:p>
        </p:txBody>
      </p:sp>
      <p:pic>
        <p:nvPicPr>
          <p:cNvPr id="28674" name="Picture 1" descr="map HBV genotypes.jpg"/>
          <p:cNvPicPr>
            <a:picLocks noChangeAspect="1" noChangeArrowheads="1"/>
          </p:cNvPicPr>
          <p:nvPr/>
        </p:nvPicPr>
        <p:blipFill>
          <a:blip r:embed="rId2"/>
          <a:srcRect/>
          <a:stretch>
            <a:fillRect/>
          </a:stretch>
        </p:blipFill>
        <p:spPr bwMode="auto">
          <a:xfrm>
            <a:off x="539750" y="836613"/>
            <a:ext cx="7777163" cy="5040312"/>
          </a:xfrm>
          <a:prstGeom prst="rect">
            <a:avLst/>
          </a:prstGeom>
          <a:noFill/>
          <a:ln w="9525">
            <a:noFill/>
            <a:miter lim="800000"/>
            <a:headEnd/>
            <a:tailEnd/>
          </a:ln>
        </p:spPr>
      </p:pic>
      <p:sp>
        <p:nvSpPr>
          <p:cNvPr id="28675" name="Metin kutusu 6"/>
          <p:cNvSpPr txBox="1">
            <a:spLocks noChangeArrowheads="1"/>
          </p:cNvSpPr>
          <p:nvPr/>
        </p:nvSpPr>
        <p:spPr bwMode="auto">
          <a:xfrm>
            <a:off x="2692400" y="6021388"/>
            <a:ext cx="3471863" cy="369887"/>
          </a:xfrm>
          <a:prstGeom prst="rect">
            <a:avLst/>
          </a:prstGeom>
          <a:noFill/>
          <a:ln w="9525">
            <a:noFill/>
            <a:miter lim="800000"/>
            <a:headEnd/>
            <a:tailEnd/>
          </a:ln>
        </p:spPr>
        <p:txBody>
          <a:bodyPr wrap="none">
            <a:spAutoFit/>
          </a:bodyPr>
          <a:lstStyle/>
          <a:p>
            <a:r>
              <a:rPr lang="tr-TR">
                <a:latin typeface="Calibri" pitchFamily="34" charset="0"/>
              </a:rPr>
              <a:t>HBV genotiplerinin küresel dağılımı</a:t>
            </a:r>
          </a:p>
        </p:txBody>
      </p:sp>
      <p:sp>
        <p:nvSpPr>
          <p:cNvPr id="28676" name="Metin kutusu 7"/>
          <p:cNvSpPr txBox="1">
            <a:spLocks noChangeArrowheads="1"/>
          </p:cNvSpPr>
          <p:nvPr/>
        </p:nvSpPr>
        <p:spPr bwMode="auto">
          <a:xfrm>
            <a:off x="539750" y="188913"/>
            <a:ext cx="7932738" cy="461962"/>
          </a:xfrm>
          <a:prstGeom prst="rect">
            <a:avLst/>
          </a:prstGeom>
          <a:noFill/>
          <a:ln w="9525">
            <a:noFill/>
            <a:miter lim="800000"/>
            <a:headEnd/>
            <a:tailEnd/>
          </a:ln>
        </p:spPr>
        <p:txBody>
          <a:bodyPr wrap="none">
            <a:spAutoFit/>
          </a:bodyPr>
          <a:lstStyle/>
          <a:p>
            <a:pPr algn="ctr"/>
            <a:r>
              <a:rPr lang="tr-TR" sz="2400">
                <a:latin typeface="Calibri" pitchFamily="34" charset="0"/>
              </a:rPr>
              <a:t>Ülkemizde HBV genotip/subgenotip analizileri yapılmalı mıdır?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Başlık"/>
          <p:cNvSpPr>
            <a:spLocks noGrp="1"/>
          </p:cNvSpPr>
          <p:nvPr>
            <p:ph type="title"/>
          </p:nvPr>
        </p:nvSpPr>
        <p:spPr>
          <a:xfrm>
            <a:off x="457200" y="1062038"/>
            <a:ext cx="8229600" cy="1143000"/>
          </a:xfrm>
        </p:spPr>
        <p:txBody>
          <a:bodyPr/>
          <a:lstStyle/>
          <a:p>
            <a:r>
              <a:rPr lang="tr-TR" sz="3200" smtClean="0"/>
              <a:t>HCV tedavilerinde önemli bir terminoloji:</a:t>
            </a:r>
          </a:p>
        </p:txBody>
      </p:sp>
      <p:sp>
        <p:nvSpPr>
          <p:cNvPr id="4" name="3 İçerik Yer Tutucusu"/>
          <p:cNvSpPr>
            <a:spLocks noGrp="1"/>
          </p:cNvSpPr>
          <p:nvPr>
            <p:ph sz="half" idx="2"/>
          </p:nvPr>
        </p:nvSpPr>
        <p:spPr>
          <a:xfrm>
            <a:off x="4648200" y="2619375"/>
            <a:ext cx="4038600" cy="4122738"/>
          </a:xfrm>
        </p:spPr>
        <p:txBody>
          <a:bodyPr rtlCol="0">
            <a:normAutofit fontScale="55000" lnSpcReduction="20000"/>
          </a:bodyPr>
          <a:lstStyle/>
          <a:p>
            <a:pPr fontAlgn="auto">
              <a:spcAft>
                <a:spcPts val="0"/>
              </a:spcAft>
              <a:buFont typeface="Arial" pitchFamily="34" charset="0"/>
              <a:buChar char="•"/>
              <a:defRPr/>
            </a:pPr>
            <a:r>
              <a:rPr lang="en-US" sz="3300" b="1" dirty="0" smtClean="0">
                <a:solidFill>
                  <a:srgbClr val="FF0000"/>
                </a:solidFill>
              </a:rPr>
              <a:t>EASL HCV </a:t>
            </a:r>
            <a:r>
              <a:rPr lang="en-US" sz="3300" b="1" dirty="0" err="1" smtClean="0">
                <a:solidFill>
                  <a:srgbClr val="FF0000"/>
                </a:solidFill>
              </a:rPr>
              <a:t>kılavuzu</a:t>
            </a:r>
            <a:r>
              <a:rPr lang="tr-TR" sz="3300" b="1" dirty="0" smtClean="0">
                <a:solidFill>
                  <a:srgbClr val="FF0000"/>
                </a:solidFill>
              </a:rPr>
              <a:t>:</a:t>
            </a:r>
            <a:r>
              <a:rPr lang="en-US" sz="3300" b="1" dirty="0" smtClean="0">
                <a:solidFill>
                  <a:srgbClr val="FF0000"/>
                </a:solidFill>
              </a:rPr>
              <a:t> </a:t>
            </a:r>
            <a:r>
              <a:rPr lang="en-US" dirty="0" smtClean="0"/>
              <a:t/>
            </a:r>
            <a:br>
              <a:rPr lang="en-US" dirty="0" smtClean="0"/>
            </a:br>
            <a:r>
              <a:rPr lang="en-US" b="1" dirty="0" smtClean="0"/>
              <a:t>2.4. The current standard of care and developing therapies., </a:t>
            </a:r>
            <a:r>
              <a:rPr lang="tr-TR" b="1" dirty="0" smtClean="0"/>
              <a:t>p</a:t>
            </a:r>
            <a:r>
              <a:rPr lang="en-US" b="1" dirty="0" smtClean="0"/>
              <a:t> 246</a:t>
            </a:r>
            <a:r>
              <a:rPr lang="tr-TR" b="1" dirty="0" smtClean="0"/>
              <a:t>:</a:t>
            </a:r>
            <a:r>
              <a:rPr lang="en-US" dirty="0" smtClean="0"/>
              <a:t/>
            </a:r>
            <a:br>
              <a:rPr lang="en-US" dirty="0" smtClean="0"/>
            </a:br>
            <a:r>
              <a:rPr lang="en-US" dirty="0" smtClean="0"/>
              <a:t>The primary goal of HCV therapy is to cure the infection, which</a:t>
            </a:r>
            <a:r>
              <a:rPr lang="tr-TR" dirty="0" smtClean="0"/>
              <a:t> </a:t>
            </a:r>
            <a:r>
              <a:rPr lang="en-US" dirty="0" smtClean="0"/>
              <a:t>results in eliminating detectable circulating HCV after cessation</a:t>
            </a:r>
            <a:br>
              <a:rPr lang="en-US" dirty="0" smtClean="0"/>
            </a:br>
            <a:r>
              <a:rPr lang="en-US" dirty="0" smtClean="0"/>
              <a:t>of treatment. </a:t>
            </a:r>
            <a:endParaRPr lang="tr-TR" dirty="0" smtClean="0"/>
          </a:p>
          <a:p>
            <a:pPr fontAlgn="auto">
              <a:spcAft>
                <a:spcPts val="0"/>
              </a:spcAft>
              <a:buFont typeface="Arial" pitchFamily="34" charset="0"/>
              <a:buChar char="•"/>
              <a:defRPr/>
            </a:pPr>
            <a:r>
              <a:rPr lang="en-US" dirty="0" smtClean="0"/>
              <a:t>Sustained </a:t>
            </a:r>
            <a:r>
              <a:rPr lang="en-US" dirty="0" err="1" smtClean="0"/>
              <a:t>virological</a:t>
            </a:r>
            <a:r>
              <a:rPr lang="en-US" dirty="0" smtClean="0"/>
              <a:t> response (SVR), is defined as</a:t>
            </a:r>
            <a:r>
              <a:rPr lang="tr-TR" dirty="0" smtClean="0"/>
              <a:t> </a:t>
            </a:r>
            <a:r>
              <a:rPr lang="en-US" dirty="0" smtClean="0"/>
              <a:t>an undetectable </a:t>
            </a:r>
            <a:r>
              <a:rPr lang="en-US" u="sng" dirty="0" smtClean="0"/>
              <a:t>HCV RNA level (&lt;50 IU/ml) 24 weeks after treatment </a:t>
            </a:r>
            <a:r>
              <a:rPr lang="en-US" dirty="0" smtClean="0"/>
              <a:t>withdrawal.</a:t>
            </a:r>
            <a:endParaRPr lang="tr-TR" dirty="0" smtClean="0"/>
          </a:p>
          <a:p>
            <a:pPr fontAlgn="auto">
              <a:spcAft>
                <a:spcPts val="0"/>
              </a:spcAft>
              <a:buFont typeface="Arial" pitchFamily="34" charset="0"/>
              <a:buChar char="•"/>
              <a:defRPr/>
            </a:pPr>
            <a:endParaRPr lang="tr-TR" b="1" dirty="0" smtClean="0"/>
          </a:p>
          <a:p>
            <a:pPr fontAlgn="auto">
              <a:spcAft>
                <a:spcPts val="0"/>
              </a:spcAft>
              <a:buFont typeface="Arial" pitchFamily="34" charset="0"/>
              <a:buChar char="•"/>
              <a:defRPr/>
            </a:pPr>
            <a:r>
              <a:rPr lang="en-US" b="1" dirty="0" smtClean="0"/>
              <a:t>4.4.2. HCV RNA detection and quantification, </a:t>
            </a:r>
            <a:r>
              <a:rPr lang="tr-TR" b="1" dirty="0" smtClean="0"/>
              <a:t>p </a:t>
            </a:r>
            <a:r>
              <a:rPr lang="en-US" b="1" dirty="0" smtClean="0"/>
              <a:t>249</a:t>
            </a:r>
            <a:r>
              <a:rPr lang="tr-TR" b="1" dirty="0" smtClean="0"/>
              <a:t>, </a:t>
            </a:r>
            <a:r>
              <a:rPr lang="en-US" b="1" dirty="0" smtClean="0"/>
              <a:t>Recommendation</a:t>
            </a:r>
            <a:r>
              <a:rPr lang="tr-TR" b="1" dirty="0" smtClean="0"/>
              <a:t>:</a:t>
            </a:r>
            <a:endParaRPr lang="tr-TR" dirty="0" smtClean="0"/>
          </a:p>
          <a:p>
            <a:pPr fontAlgn="auto">
              <a:spcAft>
                <a:spcPts val="0"/>
              </a:spcAft>
              <a:buFont typeface="Arial" pitchFamily="34" charset="0"/>
              <a:buChar char="•"/>
              <a:defRPr/>
            </a:pPr>
            <a:r>
              <a:rPr lang="en-US" dirty="0" smtClean="0"/>
              <a:t>HCV RNA detection and quantification should be made by</a:t>
            </a:r>
            <a:r>
              <a:rPr lang="tr-TR" dirty="0" smtClean="0"/>
              <a:t> </a:t>
            </a:r>
            <a:r>
              <a:rPr lang="en-US" dirty="0" smtClean="0"/>
              <a:t>a sensitive assay </a:t>
            </a:r>
            <a:r>
              <a:rPr lang="en-US" b="1" dirty="0" smtClean="0">
                <a:solidFill>
                  <a:srgbClr val="FF0000"/>
                </a:solidFill>
              </a:rPr>
              <a:t>(lower limit of detection of 50 IU/ml or</a:t>
            </a:r>
            <a:r>
              <a:rPr lang="tr-TR" b="1" dirty="0" smtClean="0">
                <a:solidFill>
                  <a:srgbClr val="FF0000"/>
                </a:solidFill>
              </a:rPr>
              <a:t> </a:t>
            </a:r>
            <a:r>
              <a:rPr lang="en-US" b="1" dirty="0" smtClean="0">
                <a:solidFill>
                  <a:srgbClr val="FF0000"/>
                </a:solidFill>
              </a:rPr>
              <a:t>less</a:t>
            </a:r>
            <a:r>
              <a:rPr lang="en-US" dirty="0" smtClean="0"/>
              <a:t>), ideally a </a:t>
            </a:r>
            <a:r>
              <a:rPr lang="en-US" b="1" dirty="0" smtClean="0">
                <a:solidFill>
                  <a:srgbClr val="FF0000"/>
                </a:solidFill>
              </a:rPr>
              <a:t>real-time PCR assay</a:t>
            </a:r>
            <a:r>
              <a:rPr lang="en-US" dirty="0" smtClean="0"/>
              <a:t>,</a:t>
            </a:r>
            <a:r>
              <a:rPr lang="tr-TR" dirty="0" smtClean="0"/>
              <a:t> </a:t>
            </a:r>
            <a:r>
              <a:rPr lang="en-US" dirty="0" smtClean="0"/>
              <a:t>and HCV RNA levels</a:t>
            </a:r>
            <a:r>
              <a:rPr lang="tr-TR" dirty="0" smtClean="0"/>
              <a:t> </a:t>
            </a:r>
            <a:r>
              <a:rPr lang="en-US" dirty="0" smtClean="0"/>
              <a:t>should be expressed in </a:t>
            </a:r>
            <a:r>
              <a:rPr lang="en-US" b="1" dirty="0" smtClean="0">
                <a:solidFill>
                  <a:srgbClr val="FF0000"/>
                </a:solidFill>
              </a:rPr>
              <a:t>IU/ml</a:t>
            </a:r>
            <a:r>
              <a:rPr lang="en-US" dirty="0" smtClean="0"/>
              <a:t> (C1).</a:t>
            </a:r>
            <a:endParaRPr lang="tr-TR" dirty="0"/>
          </a:p>
        </p:txBody>
      </p:sp>
      <p:sp>
        <p:nvSpPr>
          <p:cNvPr id="29699" name="3 İçerik Yer Tutucusu"/>
          <p:cNvSpPr>
            <a:spLocks noGrp="1"/>
          </p:cNvSpPr>
          <p:nvPr>
            <p:ph sz="half" idx="2"/>
          </p:nvPr>
        </p:nvSpPr>
        <p:spPr>
          <a:xfrm>
            <a:off x="395288" y="3224213"/>
            <a:ext cx="4254500" cy="2508250"/>
          </a:xfrm>
        </p:spPr>
        <p:txBody>
          <a:bodyPr/>
          <a:lstStyle/>
          <a:p>
            <a:r>
              <a:rPr lang="tr-TR" sz="2400" b="1" smtClean="0">
                <a:solidFill>
                  <a:srgbClr val="0070C0"/>
                </a:solidFill>
              </a:rPr>
              <a:t>Saptanamaz HCV RNA seviyesi: </a:t>
            </a:r>
            <a:r>
              <a:rPr lang="tr-TR" sz="2000" smtClean="0"/>
              <a:t>Kullanılan tanı testinin saptama sınırlarının altında kalan HCV RNA yüküdür. </a:t>
            </a:r>
          </a:p>
          <a:p>
            <a:r>
              <a:rPr lang="tr-TR" sz="2000" u="sng" smtClean="0"/>
              <a:t>Bu seviye “negatif” olmak zorunda değildir</a:t>
            </a:r>
            <a:r>
              <a:rPr lang="tr-TR" sz="2000" smtClean="0"/>
              <a:t>.</a:t>
            </a:r>
            <a:endParaRPr lang="tr-TR" smtClean="0"/>
          </a:p>
          <a:p>
            <a:endParaRPr lang="tr-T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930400"/>
          </a:xfrm>
        </p:spPr>
        <p:txBody>
          <a:bodyPr rtlCol="0">
            <a:normAutofit fontScale="90000"/>
          </a:bodyPr>
          <a:lstStyle/>
          <a:p>
            <a:pPr fontAlgn="auto">
              <a:spcAft>
                <a:spcPts val="0"/>
              </a:spcAft>
              <a:defRPr/>
            </a:pPr>
            <a:r>
              <a:rPr lang="tr-TR" dirty="0" smtClean="0"/>
              <a:t>HCV RNA </a:t>
            </a:r>
            <a:r>
              <a:rPr lang="tr-TR" dirty="0" err="1" smtClean="0"/>
              <a:t>kantitasyonunda</a:t>
            </a:r>
            <a:r>
              <a:rPr lang="tr-TR" dirty="0" smtClean="0"/>
              <a:t> </a:t>
            </a:r>
            <a:br>
              <a:rPr lang="tr-TR" dirty="0" smtClean="0"/>
            </a:br>
            <a:r>
              <a:rPr lang="tr-TR" dirty="0" smtClean="0"/>
              <a:t>saptama sınırı </a:t>
            </a:r>
            <a:br>
              <a:rPr lang="tr-TR" dirty="0" smtClean="0"/>
            </a:br>
            <a:r>
              <a:rPr lang="tr-TR" dirty="0" smtClean="0"/>
              <a:t>daha da aşağıya çekilmeli midir?</a:t>
            </a:r>
            <a:endParaRPr lang="tr-TR" dirty="0"/>
          </a:p>
        </p:txBody>
      </p:sp>
      <p:sp>
        <p:nvSpPr>
          <p:cNvPr id="3" name="İçerik Yer Tutucusu 2"/>
          <p:cNvSpPr>
            <a:spLocks noGrp="1"/>
          </p:cNvSpPr>
          <p:nvPr>
            <p:ph sz="half" idx="1"/>
          </p:nvPr>
        </p:nvSpPr>
        <p:spPr>
          <a:xfrm>
            <a:off x="2484438" y="2997200"/>
            <a:ext cx="4038600" cy="1871663"/>
          </a:xfrm>
        </p:spPr>
        <p:txBody>
          <a:bodyPr rtlCol="0">
            <a:normAutofit/>
          </a:bodyPr>
          <a:lstStyle/>
          <a:p>
            <a:pPr fontAlgn="auto">
              <a:spcAft>
                <a:spcPts val="0"/>
              </a:spcAft>
              <a:buFont typeface="Arial" pitchFamily="34" charset="0"/>
              <a:buChar char="•"/>
              <a:defRPr/>
            </a:pPr>
            <a:r>
              <a:rPr lang="tr-TR" dirty="0" smtClean="0"/>
              <a:t>&lt; 20 - &lt; 25 IU/ml</a:t>
            </a:r>
          </a:p>
          <a:p>
            <a:pPr marL="0" indent="0" fontAlgn="auto">
              <a:spcAft>
                <a:spcPts val="0"/>
              </a:spcAft>
              <a:buFont typeface="Arial" pitchFamily="34" charset="0"/>
              <a:buNone/>
              <a:defRPr/>
            </a:pPr>
            <a:endParaRPr lang="tr-TR" dirty="0" smtClean="0"/>
          </a:p>
          <a:p>
            <a:pPr fontAlgn="auto">
              <a:spcAft>
                <a:spcPts val="0"/>
              </a:spcAft>
              <a:buFont typeface="Arial" pitchFamily="34" charset="0"/>
              <a:buChar char="•"/>
              <a:defRPr/>
            </a:pPr>
            <a:r>
              <a:rPr lang="tr-TR" dirty="0" smtClean="0"/>
              <a:t>&lt; 10 - 15 IU/ml</a:t>
            </a:r>
            <a:endParaRPr lang="tr-TR" dirty="0"/>
          </a:p>
          <a:p>
            <a:pPr fontAlgn="auto">
              <a:spcAft>
                <a:spcPts val="0"/>
              </a:spcAft>
              <a:buFont typeface="Arial" pitchFamily="34" charset="0"/>
              <a:buChar char="•"/>
              <a:defRPr/>
            </a:pP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noChangeArrowheads="1"/>
          </p:cNvPicPr>
          <p:nvPr/>
        </p:nvPicPr>
        <p:blipFill>
          <a:blip r:embed="rId2"/>
          <a:srcRect/>
          <a:stretch>
            <a:fillRect/>
          </a:stretch>
        </p:blipFill>
        <p:spPr bwMode="auto">
          <a:xfrm>
            <a:off x="34925" y="549275"/>
            <a:ext cx="7907338" cy="719138"/>
          </a:xfrm>
          <a:prstGeom prst="rect">
            <a:avLst/>
          </a:prstGeom>
          <a:noFill/>
          <a:ln w="9525">
            <a:noFill/>
            <a:miter lim="800000"/>
            <a:headEnd/>
            <a:tailEnd/>
          </a:ln>
        </p:spPr>
      </p:pic>
      <p:pic>
        <p:nvPicPr>
          <p:cNvPr id="31746" name="Picture 2"/>
          <p:cNvPicPr>
            <a:picLocks noChangeAspect="1" noChangeArrowheads="1"/>
          </p:cNvPicPr>
          <p:nvPr/>
        </p:nvPicPr>
        <p:blipFill>
          <a:blip r:embed="rId3"/>
          <a:srcRect/>
          <a:stretch>
            <a:fillRect/>
          </a:stretch>
        </p:blipFill>
        <p:spPr bwMode="auto">
          <a:xfrm>
            <a:off x="160338" y="1739900"/>
            <a:ext cx="8983662" cy="406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noChangeArrowheads="1"/>
          </p:cNvPicPr>
          <p:nvPr/>
        </p:nvPicPr>
        <p:blipFill>
          <a:blip r:embed="rId2"/>
          <a:srcRect/>
          <a:stretch>
            <a:fillRect/>
          </a:stretch>
        </p:blipFill>
        <p:spPr bwMode="auto">
          <a:xfrm>
            <a:off x="58738" y="1196975"/>
            <a:ext cx="8478837" cy="771525"/>
          </a:xfrm>
          <a:prstGeom prst="rect">
            <a:avLst/>
          </a:prstGeom>
          <a:noFill/>
          <a:ln w="9525">
            <a:noFill/>
            <a:miter lim="800000"/>
            <a:headEnd/>
            <a:tailEnd/>
          </a:ln>
        </p:spPr>
      </p:pic>
      <p:pic>
        <p:nvPicPr>
          <p:cNvPr id="32770" name="Picture 5"/>
          <p:cNvPicPr>
            <a:picLocks noChangeAspect="1" noChangeArrowheads="1"/>
          </p:cNvPicPr>
          <p:nvPr/>
        </p:nvPicPr>
        <p:blipFill>
          <a:blip r:embed="rId3"/>
          <a:srcRect/>
          <a:stretch>
            <a:fillRect/>
          </a:stretch>
        </p:blipFill>
        <p:spPr bwMode="auto">
          <a:xfrm>
            <a:off x="34925" y="2940050"/>
            <a:ext cx="9074150" cy="1065213"/>
          </a:xfrm>
          <a:prstGeom prst="rect">
            <a:avLst/>
          </a:prstGeom>
          <a:noFill/>
          <a:ln w="9525">
            <a:noFill/>
            <a:miter lim="800000"/>
            <a:headEnd/>
            <a:tailEnd/>
          </a:ln>
        </p:spPr>
      </p:pic>
      <p:pic>
        <p:nvPicPr>
          <p:cNvPr id="32771" name="Picture 6"/>
          <p:cNvPicPr>
            <a:picLocks noChangeAspect="1" noChangeArrowheads="1"/>
          </p:cNvPicPr>
          <p:nvPr/>
        </p:nvPicPr>
        <p:blipFill>
          <a:blip r:embed="rId4"/>
          <a:srcRect/>
          <a:stretch>
            <a:fillRect/>
          </a:stretch>
        </p:blipFill>
        <p:spPr bwMode="auto">
          <a:xfrm>
            <a:off x="58738" y="2781300"/>
            <a:ext cx="298450" cy="23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srcRect/>
          <a:stretch>
            <a:fillRect/>
          </a:stretch>
        </p:blipFill>
        <p:spPr bwMode="auto">
          <a:xfrm>
            <a:off x="269875" y="2678113"/>
            <a:ext cx="8496300" cy="2190750"/>
          </a:xfrm>
          <a:prstGeom prst="rect">
            <a:avLst/>
          </a:prstGeom>
          <a:noFill/>
          <a:ln w="9525">
            <a:noFill/>
            <a:miter lim="800000"/>
            <a:headEnd/>
            <a:tailEnd/>
          </a:ln>
        </p:spPr>
      </p:pic>
      <p:pic>
        <p:nvPicPr>
          <p:cNvPr id="33794" name="Picture 3"/>
          <p:cNvPicPr>
            <a:picLocks noChangeAspect="1" noChangeArrowheads="1"/>
          </p:cNvPicPr>
          <p:nvPr/>
        </p:nvPicPr>
        <p:blipFill>
          <a:blip r:embed="rId3"/>
          <a:srcRect/>
          <a:stretch>
            <a:fillRect/>
          </a:stretch>
        </p:blipFill>
        <p:spPr bwMode="auto">
          <a:xfrm>
            <a:off x="107950" y="1216025"/>
            <a:ext cx="8478838" cy="773113"/>
          </a:xfrm>
          <a:prstGeom prst="rect">
            <a:avLst/>
          </a:prstGeom>
          <a:noFill/>
          <a:ln w="9525">
            <a:noFill/>
            <a:miter lim="800000"/>
            <a:headEnd/>
            <a:tailEnd/>
          </a:ln>
        </p:spPr>
      </p:pic>
      <p:pic>
        <p:nvPicPr>
          <p:cNvPr id="33795" name="Picture 3"/>
          <p:cNvPicPr>
            <a:picLocks noChangeAspect="1" noChangeArrowheads="1"/>
          </p:cNvPicPr>
          <p:nvPr/>
        </p:nvPicPr>
        <p:blipFill>
          <a:blip r:embed="rId4"/>
          <a:srcRect/>
          <a:stretch>
            <a:fillRect/>
          </a:stretch>
        </p:blipFill>
        <p:spPr bwMode="auto">
          <a:xfrm>
            <a:off x="323850" y="2436813"/>
            <a:ext cx="276225" cy="20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6" descr="Image"/>
          <p:cNvPicPr>
            <a:picLocks noChangeAspect="1" noChangeArrowheads="1"/>
          </p:cNvPicPr>
          <p:nvPr/>
        </p:nvPicPr>
        <p:blipFill>
          <a:blip r:embed="rId2"/>
          <a:srcRect/>
          <a:stretch>
            <a:fillRect/>
          </a:stretch>
        </p:blipFill>
        <p:spPr bwMode="auto">
          <a:xfrm>
            <a:off x="2079625" y="1516063"/>
            <a:ext cx="5459413" cy="4176712"/>
          </a:xfrm>
          <a:prstGeom prst="rect">
            <a:avLst/>
          </a:prstGeom>
          <a:solidFill>
            <a:schemeClr val="bg1"/>
          </a:solidFill>
          <a:ln w="9525">
            <a:noFill/>
            <a:miter lim="800000"/>
            <a:headEnd/>
            <a:tailEnd/>
          </a:ln>
        </p:spPr>
      </p:pic>
      <p:sp>
        <p:nvSpPr>
          <p:cNvPr id="16386" name="Rectangle 67"/>
          <p:cNvSpPr>
            <a:spLocks noChangeArrowheads="1"/>
          </p:cNvSpPr>
          <p:nvPr/>
        </p:nvSpPr>
        <p:spPr bwMode="auto">
          <a:xfrm>
            <a:off x="468313" y="6342063"/>
            <a:ext cx="4117975" cy="304800"/>
          </a:xfrm>
          <a:prstGeom prst="rect">
            <a:avLst/>
          </a:prstGeom>
          <a:noFill/>
          <a:ln w="9525">
            <a:noFill/>
            <a:miter lim="800000"/>
            <a:headEnd/>
            <a:tailEnd/>
          </a:ln>
        </p:spPr>
        <p:txBody>
          <a:bodyPr wrap="none" anchor="ctr">
            <a:spAutoFit/>
          </a:bodyPr>
          <a:lstStyle/>
          <a:p>
            <a:r>
              <a:rPr lang="en-US" altLang="ja-JP" sz="1400">
                <a:latin typeface="Segoe UI"/>
                <a:cs typeface="ＭＳ Ｐゴシック"/>
              </a:rPr>
              <a:t>Soriano </a:t>
            </a:r>
            <a:r>
              <a:rPr lang="tr-TR" altLang="ja-JP" sz="1400">
                <a:latin typeface="Segoe UI"/>
                <a:cs typeface="ＭＳ Ｐゴシック"/>
              </a:rPr>
              <a:t>V. Antiviral Research 2010; 85(1)</a:t>
            </a:r>
            <a:r>
              <a:rPr lang="en-US" altLang="ja-JP" sz="1400">
                <a:latin typeface="Segoe UI"/>
                <a:cs typeface="ＭＳ Ｐゴシック"/>
              </a:rPr>
              <a:t>: 303-315 </a:t>
            </a:r>
          </a:p>
        </p:txBody>
      </p:sp>
      <p:sp>
        <p:nvSpPr>
          <p:cNvPr id="16387" name="Rectangle 67"/>
          <p:cNvSpPr>
            <a:spLocks noChangeArrowheads="1"/>
          </p:cNvSpPr>
          <p:nvPr/>
        </p:nvSpPr>
        <p:spPr bwMode="auto">
          <a:xfrm>
            <a:off x="1649413" y="606425"/>
            <a:ext cx="5872162" cy="522288"/>
          </a:xfrm>
          <a:prstGeom prst="rect">
            <a:avLst/>
          </a:prstGeom>
          <a:noFill/>
          <a:ln w="9525">
            <a:noFill/>
            <a:miter lim="800000"/>
            <a:headEnd/>
            <a:tailEnd/>
          </a:ln>
        </p:spPr>
        <p:txBody>
          <a:bodyPr wrap="none" anchor="ctr">
            <a:spAutoFit/>
          </a:bodyPr>
          <a:lstStyle/>
          <a:p>
            <a:pPr algn="ctr"/>
            <a:r>
              <a:rPr lang="tr-TR" altLang="ja-JP" sz="2800">
                <a:latin typeface="Segoe UI"/>
                <a:cs typeface="ＭＳ Ｐゴシック"/>
              </a:rPr>
              <a:t>Küresel koenfeksiyon durumu </a:t>
            </a:r>
            <a:r>
              <a:rPr lang="tr-TR" altLang="ja-JP">
                <a:latin typeface="Segoe UI"/>
                <a:cs typeface="ＭＳ Ｐゴシック"/>
              </a:rPr>
              <a:t>(milyon)</a:t>
            </a:r>
            <a:endParaRPr lang="en-US" altLang="ja-JP">
              <a:latin typeface="Segoe UI"/>
              <a:cs typeface="ＭＳ Ｐゴシック"/>
            </a:endParaRPr>
          </a:p>
        </p:txBody>
      </p:sp>
      <p:cxnSp>
        <p:nvCxnSpPr>
          <p:cNvPr id="6" name="Düz Ok Bağlayıcısı 5"/>
          <p:cNvCxnSpPr/>
          <p:nvPr/>
        </p:nvCxnSpPr>
        <p:spPr>
          <a:xfrm flipV="1">
            <a:off x="3203575" y="4365625"/>
            <a:ext cx="863600" cy="57626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flipH="1" flipV="1">
            <a:off x="5076825" y="4365625"/>
            <a:ext cx="287338" cy="57626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90" name="Rectangle 67"/>
          <p:cNvSpPr>
            <a:spLocks noChangeArrowheads="1"/>
          </p:cNvSpPr>
          <p:nvPr/>
        </p:nvSpPr>
        <p:spPr bwMode="auto">
          <a:xfrm>
            <a:off x="2679700" y="4951413"/>
            <a:ext cx="1047750" cy="306387"/>
          </a:xfrm>
          <a:prstGeom prst="rect">
            <a:avLst/>
          </a:prstGeom>
          <a:noFill/>
          <a:ln w="9525">
            <a:noFill/>
            <a:miter lim="800000"/>
            <a:headEnd/>
            <a:tailEnd/>
          </a:ln>
        </p:spPr>
        <p:txBody>
          <a:bodyPr wrap="none" anchor="ctr">
            <a:spAutoFit/>
          </a:bodyPr>
          <a:lstStyle/>
          <a:p>
            <a:r>
              <a:rPr lang="tr-TR" altLang="ja-JP" sz="1400">
                <a:solidFill>
                  <a:srgbClr val="FF0000"/>
                </a:solidFill>
                <a:latin typeface="Segoe UI"/>
                <a:cs typeface="ＭＳ Ｐゴシック"/>
              </a:rPr>
              <a:t>HIV + HCV</a:t>
            </a:r>
            <a:endParaRPr lang="en-US" altLang="ja-JP" sz="1400">
              <a:solidFill>
                <a:srgbClr val="FF0000"/>
              </a:solidFill>
              <a:latin typeface="Segoe UI"/>
              <a:cs typeface="ＭＳ Ｐゴシック"/>
            </a:endParaRPr>
          </a:p>
        </p:txBody>
      </p:sp>
      <p:sp>
        <p:nvSpPr>
          <p:cNvPr id="16391" name="Rectangle 67"/>
          <p:cNvSpPr>
            <a:spLocks noChangeArrowheads="1"/>
          </p:cNvSpPr>
          <p:nvPr/>
        </p:nvSpPr>
        <p:spPr bwMode="auto">
          <a:xfrm>
            <a:off x="5076825" y="5013325"/>
            <a:ext cx="1038225" cy="307975"/>
          </a:xfrm>
          <a:prstGeom prst="rect">
            <a:avLst/>
          </a:prstGeom>
          <a:noFill/>
          <a:ln w="9525">
            <a:noFill/>
            <a:miter lim="800000"/>
            <a:headEnd/>
            <a:tailEnd/>
          </a:ln>
        </p:spPr>
        <p:txBody>
          <a:bodyPr wrap="none" anchor="ctr">
            <a:spAutoFit/>
          </a:bodyPr>
          <a:lstStyle/>
          <a:p>
            <a:r>
              <a:rPr lang="tr-TR" altLang="ja-JP" sz="1400">
                <a:solidFill>
                  <a:srgbClr val="FF0000"/>
                </a:solidFill>
                <a:latin typeface="Segoe UI"/>
                <a:cs typeface="ＭＳ Ｐゴシック"/>
              </a:rPr>
              <a:t>HIV + HBV</a:t>
            </a:r>
            <a:endParaRPr lang="en-US" altLang="ja-JP" sz="1400">
              <a:solidFill>
                <a:srgbClr val="FF0000"/>
              </a:solidFill>
              <a:latin typeface="Segoe UI"/>
              <a:cs typeface="ＭＳ Ｐゴシック"/>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2"/>
          <a:srcRect/>
          <a:stretch>
            <a:fillRect/>
          </a:stretch>
        </p:blipFill>
        <p:spPr bwMode="auto">
          <a:xfrm>
            <a:off x="1835150" y="476250"/>
            <a:ext cx="7065963" cy="6257925"/>
          </a:xfrm>
          <a:prstGeom prst="rect">
            <a:avLst/>
          </a:prstGeom>
          <a:noFill/>
          <a:ln w="9525">
            <a:noFill/>
            <a:miter lim="800000"/>
            <a:headEnd/>
            <a:tailEnd/>
          </a:ln>
        </p:spPr>
      </p:pic>
      <p:pic>
        <p:nvPicPr>
          <p:cNvPr id="34818" name="Picture 2"/>
          <p:cNvPicPr>
            <a:picLocks noChangeAspect="1" noChangeArrowheads="1"/>
          </p:cNvPicPr>
          <p:nvPr/>
        </p:nvPicPr>
        <p:blipFill>
          <a:blip r:embed="rId3"/>
          <a:srcRect/>
          <a:stretch>
            <a:fillRect/>
          </a:stretch>
        </p:blipFill>
        <p:spPr bwMode="auto">
          <a:xfrm>
            <a:off x="250825" y="1125538"/>
            <a:ext cx="3773488" cy="115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Başlık 1"/>
          <p:cNvSpPr>
            <a:spLocks noGrp="1"/>
          </p:cNvSpPr>
          <p:nvPr>
            <p:ph type="ctrTitle"/>
          </p:nvPr>
        </p:nvSpPr>
        <p:spPr>
          <a:xfrm>
            <a:off x="265113" y="2989263"/>
            <a:ext cx="7848600" cy="1470025"/>
          </a:xfrm>
        </p:spPr>
        <p:txBody>
          <a:bodyPr/>
          <a:lstStyle/>
          <a:p>
            <a:pPr algn="l"/>
            <a:r>
              <a:rPr lang="tr-TR" smtClean="0"/>
              <a:t>İlaç direncini ne zaman belirleyelim?</a:t>
            </a:r>
          </a:p>
        </p:txBody>
      </p:sp>
      <p:grpSp>
        <p:nvGrpSpPr>
          <p:cNvPr id="35842" name="Grup 6"/>
          <p:cNvGrpSpPr>
            <a:grpSpLocks/>
          </p:cNvGrpSpPr>
          <p:nvPr/>
        </p:nvGrpSpPr>
        <p:grpSpPr bwMode="auto">
          <a:xfrm>
            <a:off x="5586413" y="1330325"/>
            <a:ext cx="3017837" cy="4095750"/>
            <a:chOff x="5586346" y="1329781"/>
            <a:chExt cx="2506935" cy="4096594"/>
          </a:xfrm>
        </p:grpSpPr>
        <p:pic>
          <p:nvPicPr>
            <p:cNvPr id="35843" name="Diagram 29"/>
            <p:cNvPicPr>
              <a:picLocks noChangeArrowheads="1"/>
            </p:cNvPicPr>
            <p:nvPr/>
          </p:nvPicPr>
          <p:blipFill>
            <a:blip r:embed="rId2"/>
            <a:srcRect/>
            <a:stretch>
              <a:fillRect/>
            </a:stretch>
          </p:blipFill>
          <p:spPr bwMode="auto">
            <a:xfrm>
              <a:off x="6678924" y="1329781"/>
              <a:ext cx="972815" cy="1088434"/>
            </a:xfrm>
            <a:prstGeom prst="rect">
              <a:avLst/>
            </a:prstGeom>
            <a:noFill/>
            <a:ln w="9525">
              <a:noFill/>
              <a:miter lim="800000"/>
              <a:headEnd/>
              <a:tailEnd/>
            </a:ln>
          </p:spPr>
        </p:pic>
        <p:pic>
          <p:nvPicPr>
            <p:cNvPr id="35844" name="Diagram 30"/>
            <p:cNvPicPr>
              <a:picLocks noChangeArrowheads="1"/>
            </p:cNvPicPr>
            <p:nvPr/>
          </p:nvPicPr>
          <p:blipFill>
            <a:blip r:embed="rId3"/>
            <a:srcRect/>
            <a:stretch>
              <a:fillRect/>
            </a:stretch>
          </p:blipFill>
          <p:spPr bwMode="auto">
            <a:xfrm>
              <a:off x="5586346" y="2758958"/>
              <a:ext cx="972815" cy="1146725"/>
            </a:xfrm>
            <a:prstGeom prst="rect">
              <a:avLst/>
            </a:prstGeom>
            <a:noFill/>
            <a:ln w="9525">
              <a:noFill/>
              <a:miter lim="800000"/>
              <a:headEnd/>
              <a:tailEnd/>
            </a:ln>
          </p:spPr>
        </p:pic>
        <p:pic>
          <p:nvPicPr>
            <p:cNvPr id="35845" name="Diagram 31"/>
            <p:cNvPicPr>
              <a:picLocks noChangeArrowheads="1"/>
            </p:cNvPicPr>
            <p:nvPr/>
          </p:nvPicPr>
          <p:blipFill>
            <a:blip r:embed="rId4"/>
            <a:srcRect/>
            <a:stretch>
              <a:fillRect/>
            </a:stretch>
          </p:blipFill>
          <p:spPr bwMode="auto">
            <a:xfrm>
              <a:off x="6177441" y="4321148"/>
              <a:ext cx="987891" cy="1105227"/>
            </a:xfrm>
            <a:prstGeom prst="rect">
              <a:avLst/>
            </a:prstGeom>
            <a:noFill/>
            <a:ln w="9525">
              <a:noFill/>
              <a:miter lim="800000"/>
              <a:headEnd/>
              <a:tailEnd/>
            </a:ln>
          </p:spPr>
        </p:pic>
        <p:pic>
          <p:nvPicPr>
            <p:cNvPr id="35846" name="Diagram 448"/>
            <p:cNvPicPr>
              <a:picLocks noChangeArrowheads="1"/>
            </p:cNvPicPr>
            <p:nvPr/>
          </p:nvPicPr>
          <p:blipFill>
            <a:blip r:embed="rId5"/>
            <a:srcRect/>
            <a:stretch>
              <a:fillRect/>
            </a:stretch>
          </p:blipFill>
          <p:spPr bwMode="auto">
            <a:xfrm>
              <a:off x="7045569" y="2983241"/>
              <a:ext cx="1047712" cy="111362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250825" y="6415088"/>
            <a:ext cx="4733925" cy="273050"/>
          </a:xfrm>
          <a:prstGeom prst="rect">
            <a:avLst/>
          </a:prstGeom>
          <a:noFill/>
          <a:ln w="9525">
            <a:noFill/>
            <a:miter lim="800000"/>
            <a:headEnd/>
            <a:tailEnd/>
          </a:ln>
        </p:spPr>
        <p:txBody>
          <a:bodyPr anchor="ctr">
            <a:spAutoFit/>
          </a:bodyPr>
          <a:lstStyle/>
          <a:p>
            <a:r>
              <a:rPr lang="tr-TR" sz="1200">
                <a:solidFill>
                  <a:srgbClr val="000000"/>
                </a:solidFill>
                <a:latin typeface="Segoe UI"/>
                <a:cs typeface="Arial" charset="0"/>
              </a:rPr>
              <a:t>Doerig C. Rev Med Suisse 2009; 5:203 - 208</a:t>
            </a:r>
          </a:p>
        </p:txBody>
      </p:sp>
      <p:pic>
        <p:nvPicPr>
          <p:cNvPr id="36866" name="Picture 3" descr="imu-hbvresistanceemergence-3"/>
          <p:cNvPicPr>
            <a:picLocks noChangeAspect="1" noChangeArrowheads="1"/>
          </p:cNvPicPr>
          <p:nvPr/>
        </p:nvPicPr>
        <p:blipFill>
          <a:blip r:embed="rId2"/>
          <a:srcRect/>
          <a:stretch>
            <a:fillRect/>
          </a:stretch>
        </p:blipFill>
        <p:spPr bwMode="auto">
          <a:xfrm>
            <a:off x="838200" y="1828800"/>
            <a:ext cx="7162800" cy="4297363"/>
          </a:xfrm>
          <a:prstGeom prst="rect">
            <a:avLst/>
          </a:prstGeom>
          <a:noFill/>
          <a:ln w="9525">
            <a:noFill/>
            <a:miter lim="800000"/>
            <a:headEnd/>
            <a:tailEnd/>
          </a:ln>
        </p:spPr>
      </p:pic>
      <p:sp>
        <p:nvSpPr>
          <p:cNvPr id="36867" name="Rectangle 4"/>
          <p:cNvSpPr>
            <a:spLocks noChangeArrowheads="1"/>
          </p:cNvSpPr>
          <p:nvPr/>
        </p:nvSpPr>
        <p:spPr bwMode="auto">
          <a:xfrm>
            <a:off x="395288" y="692150"/>
            <a:ext cx="8424862" cy="461963"/>
          </a:xfrm>
          <a:prstGeom prst="rect">
            <a:avLst/>
          </a:prstGeom>
          <a:noFill/>
          <a:ln w="9525">
            <a:noFill/>
            <a:miter lim="800000"/>
            <a:headEnd/>
            <a:tailEnd/>
          </a:ln>
        </p:spPr>
        <p:txBody>
          <a:bodyPr>
            <a:spAutoFit/>
          </a:bodyPr>
          <a:lstStyle/>
          <a:p>
            <a:r>
              <a:rPr lang="tr-TR" sz="2400">
                <a:solidFill>
                  <a:schemeClr val="tx2"/>
                </a:solidFill>
                <a:latin typeface="Segoe UI"/>
              </a:rPr>
              <a:t>Kronik hepatit B’de önce ilaç direnci mutasyonları oluşur.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68313" y="333375"/>
            <a:ext cx="8424862" cy="782638"/>
          </a:xfrm>
        </p:spPr>
        <p:txBody>
          <a:bodyPr rtlCol="0">
            <a:noAutofit/>
          </a:bodyPr>
          <a:lstStyle/>
          <a:p>
            <a:pPr algn="l" fontAlgn="auto">
              <a:spcAft>
                <a:spcPts val="0"/>
              </a:spcAft>
              <a:defRPr/>
            </a:pPr>
            <a:r>
              <a:rPr lang="tr-TR" sz="2400" dirty="0" smtClean="0">
                <a:solidFill>
                  <a:schemeClr val="accent3">
                    <a:lumMod val="50000"/>
                  </a:schemeClr>
                </a:solidFill>
                <a:latin typeface="Arial" charset="0"/>
                <a:cs typeface="Arial" charset="0"/>
              </a:rPr>
              <a:t>Kronik hepatit C’de NS3 inhibitörleri ile tedavi başarısızlığında, yüksek oranda ilaç direnci oluşmaktadır. </a:t>
            </a:r>
            <a:endParaRPr lang="en-US" sz="2400" dirty="0" smtClean="0">
              <a:solidFill>
                <a:schemeClr val="accent3">
                  <a:lumMod val="50000"/>
                </a:schemeClr>
              </a:solidFill>
              <a:latin typeface="Arial" charset="0"/>
              <a:cs typeface="Arial" charset="0"/>
            </a:endParaRPr>
          </a:p>
        </p:txBody>
      </p:sp>
      <p:sp>
        <p:nvSpPr>
          <p:cNvPr id="1111" name="TextBox 5"/>
          <p:cNvSpPr txBox="1">
            <a:spLocks noChangeArrowheads="1"/>
          </p:cNvSpPr>
          <p:nvPr/>
        </p:nvSpPr>
        <p:spPr bwMode="auto">
          <a:xfrm>
            <a:off x="1901825" y="5661025"/>
            <a:ext cx="1485900" cy="338138"/>
          </a:xfrm>
          <a:prstGeom prst="rect">
            <a:avLst/>
          </a:prstGeom>
          <a:noFill/>
          <a:ln w="9525">
            <a:noFill/>
            <a:miter lim="800000"/>
            <a:headEnd/>
            <a:tailEnd/>
          </a:ln>
        </p:spPr>
        <p:txBody>
          <a:bodyPr wrap="none">
            <a:spAutoFit/>
          </a:bodyPr>
          <a:lstStyle/>
          <a:p>
            <a:r>
              <a:rPr lang="tr-TR" sz="1600">
                <a:latin typeface="Calibri" pitchFamily="34" charset="0"/>
              </a:rPr>
              <a:t>Dirençli</a:t>
            </a:r>
            <a:r>
              <a:rPr lang="fr-FR" sz="1600">
                <a:latin typeface="Calibri" pitchFamily="34" charset="0"/>
              </a:rPr>
              <a:t> var</a:t>
            </a:r>
            <a:r>
              <a:rPr lang="tr-TR" sz="1600">
                <a:latin typeface="Calibri" pitchFamily="34" charset="0"/>
              </a:rPr>
              <a:t>yant</a:t>
            </a:r>
            <a:endParaRPr lang="en-US" sz="1600">
              <a:latin typeface="Calibri" pitchFamily="34" charset="0"/>
            </a:endParaRPr>
          </a:p>
        </p:txBody>
      </p:sp>
      <p:sp>
        <p:nvSpPr>
          <p:cNvPr id="1112" name="TextBox 6"/>
          <p:cNvSpPr txBox="1">
            <a:spLocks noChangeArrowheads="1"/>
          </p:cNvSpPr>
          <p:nvPr/>
        </p:nvSpPr>
        <p:spPr bwMode="auto">
          <a:xfrm>
            <a:off x="4494213" y="5661025"/>
            <a:ext cx="925512" cy="338138"/>
          </a:xfrm>
          <a:prstGeom prst="rect">
            <a:avLst/>
          </a:prstGeom>
          <a:noFill/>
          <a:ln w="9525">
            <a:noFill/>
            <a:miter lim="800000"/>
            <a:headEnd/>
            <a:tailEnd/>
          </a:ln>
        </p:spPr>
        <p:txBody>
          <a:bodyPr wrap="none">
            <a:spAutoFit/>
          </a:bodyPr>
          <a:lstStyle/>
          <a:p>
            <a:r>
              <a:rPr lang="tr-TR" sz="1600">
                <a:latin typeface="Calibri" pitchFamily="34" charset="0"/>
              </a:rPr>
              <a:t>Doğal tip</a:t>
            </a:r>
            <a:endParaRPr lang="en-US" sz="1600">
              <a:latin typeface="Calibri" pitchFamily="34" charset="0"/>
            </a:endParaRPr>
          </a:p>
        </p:txBody>
      </p:sp>
      <p:sp>
        <p:nvSpPr>
          <p:cNvPr id="1113" name="TextBox 7"/>
          <p:cNvSpPr txBox="1">
            <a:spLocks noChangeArrowheads="1"/>
          </p:cNvSpPr>
          <p:nvPr/>
        </p:nvSpPr>
        <p:spPr bwMode="auto">
          <a:xfrm>
            <a:off x="6529388" y="5661025"/>
            <a:ext cx="850900" cy="338138"/>
          </a:xfrm>
          <a:prstGeom prst="rect">
            <a:avLst/>
          </a:prstGeom>
          <a:noFill/>
          <a:ln w="9525">
            <a:noFill/>
            <a:miter lim="800000"/>
            <a:headEnd/>
            <a:tailEnd/>
          </a:ln>
        </p:spPr>
        <p:txBody>
          <a:bodyPr wrap="none">
            <a:spAutoFit/>
          </a:bodyPr>
          <a:lstStyle/>
          <a:p>
            <a:r>
              <a:rPr lang="tr-TR" sz="1600">
                <a:latin typeface="Calibri" pitchFamily="34" charset="0"/>
              </a:rPr>
              <a:t>Veri yok</a:t>
            </a:r>
            <a:endParaRPr lang="en-US" sz="1600">
              <a:latin typeface="Calibri" pitchFamily="34" charset="0"/>
            </a:endParaRPr>
          </a:p>
        </p:txBody>
      </p:sp>
      <p:sp>
        <p:nvSpPr>
          <p:cNvPr id="25607" name="TextBox 9"/>
          <p:cNvSpPr txBox="1">
            <a:spLocks noChangeArrowheads="1"/>
          </p:cNvSpPr>
          <p:nvPr/>
        </p:nvSpPr>
        <p:spPr bwMode="auto">
          <a:xfrm>
            <a:off x="539750" y="2060575"/>
            <a:ext cx="3816350" cy="585788"/>
          </a:xfrm>
          <a:prstGeom prst="rect">
            <a:avLst/>
          </a:prstGeom>
          <a:noFill/>
          <a:ln w="9525">
            <a:noFill/>
            <a:miter lim="800000"/>
            <a:headEnd/>
            <a:tailEnd/>
          </a:ln>
        </p:spPr>
        <p:txBody>
          <a:bodyPr>
            <a:spAutoFit/>
          </a:bodyPr>
          <a:lstStyle/>
          <a:p>
            <a:pPr algn="ctr" fontAlgn="auto">
              <a:spcBef>
                <a:spcPts val="0"/>
              </a:spcBef>
              <a:spcAft>
                <a:spcPts val="0"/>
              </a:spcAft>
              <a:defRPr/>
            </a:pPr>
            <a:r>
              <a:rPr lang="tr-TR" sz="1600" b="1" dirty="0">
                <a:solidFill>
                  <a:schemeClr val="accent4">
                    <a:lumMod val="75000"/>
                  </a:schemeClr>
                </a:solidFill>
                <a:latin typeface="+mn-lt"/>
              </a:rPr>
              <a:t>Virolojik alevlenme görülen hastalar</a:t>
            </a:r>
          </a:p>
          <a:p>
            <a:pPr algn="ctr" fontAlgn="auto">
              <a:spcBef>
                <a:spcPts val="0"/>
              </a:spcBef>
              <a:spcAft>
                <a:spcPts val="0"/>
              </a:spcAft>
              <a:defRPr/>
            </a:pPr>
            <a:r>
              <a:rPr lang="fr-FR" sz="1600" b="1" dirty="0">
                <a:latin typeface="+mn-lt"/>
              </a:rPr>
              <a:t>(</a:t>
            </a:r>
            <a:r>
              <a:rPr lang="tr-TR" sz="1600" b="1" dirty="0">
                <a:latin typeface="+mn-lt"/>
              </a:rPr>
              <a:t>n</a:t>
            </a:r>
            <a:r>
              <a:rPr lang="fr-FR" sz="1600" b="1" dirty="0">
                <a:latin typeface="+mn-lt"/>
              </a:rPr>
              <a:t>=125</a:t>
            </a:r>
            <a:r>
              <a:rPr lang="fr-FR" sz="1600" b="1" dirty="0">
                <a:latin typeface="+mn-lt"/>
              </a:rPr>
              <a:t>)</a:t>
            </a:r>
            <a:endParaRPr lang="en-US" sz="1600" b="1" dirty="0">
              <a:latin typeface="+mn-lt"/>
            </a:endParaRPr>
          </a:p>
        </p:txBody>
      </p:sp>
      <p:sp>
        <p:nvSpPr>
          <p:cNvPr id="25608" name="TextBox 10"/>
          <p:cNvSpPr txBox="1">
            <a:spLocks noChangeArrowheads="1"/>
          </p:cNvSpPr>
          <p:nvPr/>
        </p:nvSpPr>
        <p:spPr bwMode="auto">
          <a:xfrm>
            <a:off x="5880100" y="2060575"/>
            <a:ext cx="2220913" cy="585788"/>
          </a:xfrm>
          <a:prstGeom prst="rect">
            <a:avLst/>
          </a:prstGeom>
          <a:noFill/>
          <a:ln w="9525">
            <a:noFill/>
            <a:miter lim="800000"/>
            <a:headEnd/>
            <a:tailEnd/>
          </a:ln>
        </p:spPr>
        <p:txBody>
          <a:bodyPr wrap="none">
            <a:spAutoFit/>
          </a:bodyPr>
          <a:lstStyle/>
          <a:p>
            <a:r>
              <a:rPr lang="tr-TR" sz="1600" b="1">
                <a:solidFill>
                  <a:srgbClr val="604A7B"/>
                </a:solidFill>
                <a:latin typeface="Calibri" pitchFamily="34" charset="0"/>
              </a:rPr>
              <a:t>Relaps görülen hastalar </a:t>
            </a:r>
          </a:p>
          <a:p>
            <a:r>
              <a:rPr lang="fr-FR" sz="1600" b="1">
                <a:latin typeface="Calibri" pitchFamily="34" charset="0"/>
              </a:rPr>
              <a:t>(</a:t>
            </a:r>
            <a:r>
              <a:rPr lang="tr-TR" sz="1600" b="1">
                <a:latin typeface="Calibri" pitchFamily="34" charset="0"/>
              </a:rPr>
              <a:t>n</a:t>
            </a:r>
            <a:r>
              <a:rPr lang="fr-FR" sz="1600" b="1">
                <a:latin typeface="Calibri" pitchFamily="34" charset="0"/>
              </a:rPr>
              <a:t>=90)</a:t>
            </a:r>
            <a:endParaRPr lang="en-US" sz="1600" b="1">
              <a:latin typeface="Calibri" pitchFamily="34" charset="0"/>
            </a:endParaRPr>
          </a:p>
        </p:txBody>
      </p:sp>
      <p:sp>
        <p:nvSpPr>
          <p:cNvPr id="12" name="Rectangle 11"/>
          <p:cNvSpPr/>
          <p:nvPr/>
        </p:nvSpPr>
        <p:spPr>
          <a:xfrm>
            <a:off x="1763713" y="5757863"/>
            <a:ext cx="144462" cy="1444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p>
        </p:txBody>
      </p:sp>
      <p:sp>
        <p:nvSpPr>
          <p:cNvPr id="13" name="Rectangle 12"/>
          <p:cNvSpPr/>
          <p:nvPr/>
        </p:nvSpPr>
        <p:spPr>
          <a:xfrm>
            <a:off x="4356100" y="5757863"/>
            <a:ext cx="144463" cy="1444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srgbClr val="00B050"/>
              </a:solidFill>
            </a:endParaRPr>
          </a:p>
        </p:txBody>
      </p:sp>
      <p:sp>
        <p:nvSpPr>
          <p:cNvPr id="14" name="Rectangle 13"/>
          <p:cNvSpPr/>
          <p:nvPr/>
        </p:nvSpPr>
        <p:spPr>
          <a:xfrm>
            <a:off x="6384925" y="5757863"/>
            <a:ext cx="144463" cy="14446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p>
        </p:txBody>
      </p:sp>
      <p:sp>
        <p:nvSpPr>
          <p:cNvPr id="16" name="TextBox 15"/>
          <p:cNvSpPr txBox="1"/>
          <p:nvPr/>
        </p:nvSpPr>
        <p:spPr>
          <a:xfrm>
            <a:off x="266700" y="6381750"/>
            <a:ext cx="8697913" cy="414338"/>
          </a:xfrm>
          <a:prstGeom prst="rect">
            <a:avLst/>
          </a:prstGeom>
          <a:noFill/>
        </p:spPr>
        <p:txBody>
          <a:bodyPr>
            <a:spAutoFit/>
          </a:bodyPr>
          <a:lstStyle/>
          <a:p>
            <a:pPr fontAlgn="auto">
              <a:spcBef>
                <a:spcPts val="0"/>
              </a:spcBef>
              <a:spcAft>
                <a:spcPts val="0"/>
              </a:spcAft>
              <a:defRPr/>
            </a:pPr>
            <a:r>
              <a:rPr lang="en-US" sz="1050" dirty="0">
                <a:solidFill>
                  <a:srgbClr val="404040"/>
                </a:solidFill>
                <a:latin typeface="+mn-lt"/>
              </a:rPr>
              <a:t>A total of 215 of 1,169 patients treated with a T12/PR regimen in a Phase 3 clinical trial had </a:t>
            </a:r>
            <a:r>
              <a:rPr lang="en-US" sz="1050" dirty="0">
                <a:solidFill>
                  <a:srgbClr val="404040"/>
                </a:solidFill>
                <a:latin typeface="+mn-lt"/>
              </a:rPr>
              <a:t>on-treatment</a:t>
            </a:r>
            <a:r>
              <a:rPr lang="tr-TR" sz="1050" dirty="0">
                <a:solidFill>
                  <a:srgbClr val="404040"/>
                </a:solidFill>
                <a:latin typeface="+mn-lt"/>
              </a:rPr>
              <a:t> </a:t>
            </a:r>
            <a:r>
              <a:rPr lang="en-US" sz="1050" dirty="0" err="1">
                <a:solidFill>
                  <a:srgbClr val="404040"/>
                </a:solidFill>
                <a:latin typeface="+mn-lt"/>
              </a:rPr>
              <a:t>virologic</a:t>
            </a:r>
            <a:r>
              <a:rPr lang="en-US" sz="1050" dirty="0">
                <a:solidFill>
                  <a:srgbClr val="404040"/>
                </a:solidFill>
                <a:latin typeface="+mn-lt"/>
              </a:rPr>
              <a:t> </a:t>
            </a:r>
            <a:r>
              <a:rPr lang="en-US" sz="1050" dirty="0">
                <a:solidFill>
                  <a:srgbClr val="404040"/>
                </a:solidFill>
                <a:latin typeface="+mn-lt"/>
              </a:rPr>
              <a:t>failure (n = 125) or relapse (n = 90). Results based on population sequencing </a:t>
            </a:r>
            <a:r>
              <a:rPr lang="en-US" sz="1050" dirty="0">
                <a:solidFill>
                  <a:srgbClr val="404040"/>
                </a:solidFill>
                <a:latin typeface="+mn-lt"/>
              </a:rPr>
              <a:t>analyses</a:t>
            </a:r>
            <a:r>
              <a:rPr lang="tr-TR" sz="1050" dirty="0">
                <a:solidFill>
                  <a:srgbClr val="404040"/>
                </a:solidFill>
                <a:latin typeface="+mn-lt"/>
              </a:rPr>
              <a:t> </a:t>
            </a:r>
            <a:r>
              <a:rPr lang="en-US" sz="1050" dirty="0">
                <a:solidFill>
                  <a:srgbClr val="404040"/>
                </a:solidFill>
                <a:latin typeface="+mn-lt"/>
              </a:rPr>
              <a:t>of </a:t>
            </a:r>
            <a:r>
              <a:rPr lang="en-US" sz="1050" dirty="0">
                <a:solidFill>
                  <a:srgbClr val="404040"/>
                </a:solidFill>
                <a:latin typeface="+mn-lt"/>
              </a:rPr>
              <a:t>HCV in these 215 patients.</a:t>
            </a:r>
          </a:p>
        </p:txBody>
      </p:sp>
      <p:sp>
        <p:nvSpPr>
          <p:cNvPr id="1120" name="TextBox 16"/>
          <p:cNvSpPr txBox="1">
            <a:spLocks noChangeArrowheads="1"/>
          </p:cNvSpPr>
          <p:nvPr/>
        </p:nvSpPr>
        <p:spPr bwMode="auto">
          <a:xfrm>
            <a:off x="323850" y="1414463"/>
            <a:ext cx="8280400" cy="646112"/>
          </a:xfrm>
          <a:prstGeom prst="rect">
            <a:avLst/>
          </a:prstGeom>
          <a:noFill/>
          <a:ln w="9525">
            <a:noFill/>
            <a:miter lim="800000"/>
            <a:headEnd/>
            <a:tailEnd/>
          </a:ln>
        </p:spPr>
        <p:txBody>
          <a:bodyPr>
            <a:spAutoFit/>
          </a:bodyPr>
          <a:lstStyle/>
          <a:p>
            <a:pPr algn="ctr"/>
            <a:r>
              <a:rPr lang="tr-TR" b="1">
                <a:latin typeface="Calibri" pitchFamily="34" charset="0"/>
              </a:rPr>
              <a:t>Faz III klinik aşamada, telaprevir tedavisi altındaki hastalarda, </a:t>
            </a:r>
          </a:p>
          <a:p>
            <a:pPr algn="ctr"/>
            <a:r>
              <a:rPr lang="tr-TR" b="1">
                <a:latin typeface="Calibri" pitchFamily="34" charset="0"/>
              </a:rPr>
              <a:t>ilacın eksikliğinde saptanan </a:t>
            </a:r>
            <a:r>
              <a:rPr lang="fr-FR" b="1">
                <a:latin typeface="Calibri" pitchFamily="34" charset="0"/>
              </a:rPr>
              <a:t>HCV var</a:t>
            </a:r>
            <a:r>
              <a:rPr lang="tr-TR" b="1">
                <a:latin typeface="Calibri" pitchFamily="34" charset="0"/>
              </a:rPr>
              <a:t>yantları</a:t>
            </a:r>
            <a:r>
              <a:rPr lang="fr-FR" b="1">
                <a:latin typeface="Calibri" pitchFamily="34" charset="0"/>
              </a:rPr>
              <a:t> :</a:t>
            </a:r>
            <a:endParaRPr lang="en-US" b="1">
              <a:latin typeface="Calibri" pitchFamily="34" charset="0"/>
            </a:endParaRPr>
          </a:p>
        </p:txBody>
      </p:sp>
      <p:graphicFrame>
        <p:nvGraphicFramePr>
          <p:cNvPr id="1108" name="Object 84"/>
          <p:cNvGraphicFramePr>
            <a:graphicFrameLocks noGrp="1"/>
          </p:cNvGraphicFramePr>
          <p:nvPr/>
        </p:nvGraphicFramePr>
        <p:xfrm>
          <a:off x="849313" y="2370138"/>
          <a:ext cx="3341687" cy="3486150"/>
        </p:xfrm>
        <a:graphic>
          <a:graphicData uri="http://schemas.openxmlformats.org/presentationml/2006/ole">
            <p:oleObj spid="_x0000_s1108" r:id="rId3" imgW="3340898" imgH="3487214" progId="Excel.Sheet.8">
              <p:embed/>
            </p:oleObj>
          </a:graphicData>
        </a:graphic>
      </p:graphicFrame>
      <p:graphicFrame>
        <p:nvGraphicFramePr>
          <p:cNvPr id="1109" name="Object 85"/>
          <p:cNvGraphicFramePr>
            <a:graphicFrameLocks/>
          </p:cNvGraphicFramePr>
          <p:nvPr/>
        </p:nvGraphicFramePr>
        <p:xfrm>
          <a:off x="4881563" y="2370138"/>
          <a:ext cx="3773487" cy="3357562"/>
        </p:xfrm>
        <a:graphic>
          <a:graphicData uri="http://schemas.openxmlformats.org/presentationml/2006/ole">
            <p:oleObj spid="_x0000_s1109" r:id="rId4" imgW="3773751" imgH="3359187" progId="Excel.Shee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Rectangle 402"/>
          <p:cNvSpPr/>
          <p:nvPr/>
        </p:nvSpPr>
        <p:spPr>
          <a:xfrm>
            <a:off x="6175375" y="1395413"/>
            <a:ext cx="2851150" cy="35083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9938" name="Title 1"/>
          <p:cNvSpPr>
            <a:spLocks noGrp="1"/>
          </p:cNvSpPr>
          <p:nvPr>
            <p:ph type="title"/>
          </p:nvPr>
        </p:nvSpPr>
        <p:spPr>
          <a:xfrm>
            <a:off x="323850" y="404813"/>
            <a:ext cx="8702675" cy="928687"/>
          </a:xfrm>
        </p:spPr>
        <p:txBody>
          <a:bodyPr/>
          <a:lstStyle/>
          <a:p>
            <a:pPr algn="l"/>
            <a:r>
              <a:rPr lang="tr-TR" sz="2600" b="1" smtClean="0"/>
              <a:t>Telaprevir Faz III çalışmaları: </a:t>
            </a:r>
            <a:r>
              <a:rPr lang="tr-TR" sz="2600" smtClean="0"/>
              <a:t>tedavi başarısızlığının </a:t>
            </a:r>
            <a:br>
              <a:rPr lang="tr-TR" sz="2600" smtClean="0"/>
            </a:br>
            <a:r>
              <a:rPr lang="tr-TR" sz="2600" smtClean="0"/>
              <a:t>ardından dirençli varyantların tespit edilme olasılığı</a:t>
            </a:r>
          </a:p>
        </p:txBody>
      </p:sp>
      <p:sp>
        <p:nvSpPr>
          <p:cNvPr id="39939" name="Content Placeholder 2"/>
          <p:cNvSpPr>
            <a:spLocks noGrp="1"/>
          </p:cNvSpPr>
          <p:nvPr>
            <p:ph idx="1"/>
          </p:nvPr>
        </p:nvSpPr>
        <p:spPr>
          <a:xfrm>
            <a:off x="323850" y="5889625"/>
            <a:ext cx="8496300" cy="419100"/>
          </a:xfrm>
        </p:spPr>
        <p:txBody>
          <a:bodyPr/>
          <a:lstStyle/>
          <a:p>
            <a:r>
              <a:rPr lang="tr-TR" sz="1600" smtClean="0"/>
              <a:t>Popülasyon dizi analiziyle doğal tip oluşumuna kadar geçen medyan süre: 7 ay (%95 CI: 5 - 8)</a:t>
            </a:r>
          </a:p>
        </p:txBody>
      </p:sp>
      <p:sp>
        <p:nvSpPr>
          <p:cNvPr id="39940" name="Line 2"/>
          <p:cNvSpPr>
            <a:spLocks noChangeShapeType="1"/>
          </p:cNvSpPr>
          <p:nvPr/>
        </p:nvSpPr>
        <p:spPr bwMode="auto">
          <a:xfrm flipV="1">
            <a:off x="903288" y="1543050"/>
            <a:ext cx="0" cy="3306763"/>
          </a:xfrm>
          <a:prstGeom prst="line">
            <a:avLst/>
          </a:prstGeom>
          <a:noFill/>
          <a:ln w="19050">
            <a:solidFill>
              <a:schemeClr val="tx1"/>
            </a:solidFill>
            <a:round/>
            <a:headEnd/>
            <a:tailEnd/>
          </a:ln>
        </p:spPr>
        <p:txBody>
          <a:bodyPr/>
          <a:lstStyle/>
          <a:p>
            <a:endParaRPr lang="tr-TR"/>
          </a:p>
        </p:txBody>
      </p:sp>
      <p:grpSp>
        <p:nvGrpSpPr>
          <p:cNvPr id="39941" name="Group 435"/>
          <p:cNvGrpSpPr>
            <a:grpSpLocks/>
          </p:cNvGrpSpPr>
          <p:nvPr/>
        </p:nvGrpSpPr>
        <p:grpSpPr bwMode="auto">
          <a:xfrm>
            <a:off x="6175375" y="1422400"/>
            <a:ext cx="2851150" cy="3429000"/>
            <a:chOff x="6218240" y="1422169"/>
            <a:chExt cx="2851151" cy="3429005"/>
          </a:xfrm>
        </p:grpSpPr>
        <p:sp>
          <p:nvSpPr>
            <p:cNvPr id="8" name="Text Box 31"/>
            <p:cNvSpPr txBox="1">
              <a:spLocks noChangeArrowheads="1"/>
            </p:cNvSpPr>
            <p:nvPr/>
          </p:nvSpPr>
          <p:spPr bwMode="auto">
            <a:xfrm>
              <a:off x="6346828" y="1422169"/>
              <a:ext cx="2644776" cy="369889"/>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tr-TR" b="1" dirty="0">
                  <a:latin typeface="+mn-lt"/>
                </a:rPr>
                <a:t>Doğal tip olma olasılığı</a:t>
              </a:r>
              <a:r>
                <a:rPr lang="tr-TR" b="1" baseline="30000" dirty="0">
                  <a:latin typeface="+mn-lt"/>
                </a:rPr>
                <a:t>1</a:t>
              </a:r>
              <a:endParaRPr lang="tr-TR" dirty="0">
                <a:latin typeface="+mn-lt"/>
              </a:endParaRPr>
            </a:p>
          </p:txBody>
        </p:sp>
      </p:grpSp>
      <p:sp>
        <p:nvSpPr>
          <p:cNvPr id="39942" name="Line 34"/>
          <p:cNvSpPr>
            <a:spLocks noChangeShapeType="1"/>
          </p:cNvSpPr>
          <p:nvPr/>
        </p:nvSpPr>
        <p:spPr bwMode="auto">
          <a:xfrm flipH="1">
            <a:off x="793750" y="4849813"/>
            <a:ext cx="109538" cy="0"/>
          </a:xfrm>
          <a:prstGeom prst="line">
            <a:avLst/>
          </a:prstGeom>
          <a:noFill/>
          <a:ln w="19050">
            <a:solidFill>
              <a:schemeClr val="tx1"/>
            </a:solidFill>
            <a:round/>
            <a:headEnd/>
            <a:tailEnd/>
          </a:ln>
        </p:spPr>
        <p:txBody>
          <a:bodyPr/>
          <a:lstStyle/>
          <a:p>
            <a:endParaRPr lang="tr-TR"/>
          </a:p>
        </p:txBody>
      </p:sp>
      <p:sp>
        <p:nvSpPr>
          <p:cNvPr id="39943" name="Rectangle 35"/>
          <p:cNvSpPr>
            <a:spLocks noChangeArrowheads="1"/>
          </p:cNvSpPr>
          <p:nvPr/>
        </p:nvSpPr>
        <p:spPr bwMode="auto">
          <a:xfrm>
            <a:off x="422275" y="4702175"/>
            <a:ext cx="304800"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0.0</a:t>
            </a:r>
            <a:endParaRPr lang="tr-TR">
              <a:latin typeface="Calibri" pitchFamily="34" charset="0"/>
            </a:endParaRPr>
          </a:p>
        </p:txBody>
      </p:sp>
      <p:sp>
        <p:nvSpPr>
          <p:cNvPr id="39944" name="Line 36"/>
          <p:cNvSpPr>
            <a:spLocks noChangeShapeType="1"/>
          </p:cNvSpPr>
          <p:nvPr/>
        </p:nvSpPr>
        <p:spPr bwMode="auto">
          <a:xfrm flipH="1">
            <a:off x="793750" y="4518025"/>
            <a:ext cx="109538" cy="0"/>
          </a:xfrm>
          <a:prstGeom prst="line">
            <a:avLst/>
          </a:prstGeom>
          <a:noFill/>
          <a:ln w="19050">
            <a:solidFill>
              <a:schemeClr val="tx1"/>
            </a:solidFill>
            <a:round/>
            <a:headEnd/>
            <a:tailEnd/>
          </a:ln>
        </p:spPr>
        <p:txBody>
          <a:bodyPr/>
          <a:lstStyle/>
          <a:p>
            <a:endParaRPr lang="tr-TR"/>
          </a:p>
        </p:txBody>
      </p:sp>
      <p:sp>
        <p:nvSpPr>
          <p:cNvPr id="39945" name="Rectangle 37"/>
          <p:cNvSpPr>
            <a:spLocks noChangeArrowheads="1"/>
          </p:cNvSpPr>
          <p:nvPr/>
        </p:nvSpPr>
        <p:spPr bwMode="auto">
          <a:xfrm>
            <a:off x="422275" y="4371975"/>
            <a:ext cx="304800"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0.1</a:t>
            </a:r>
            <a:endParaRPr lang="tr-TR">
              <a:latin typeface="Calibri" pitchFamily="34" charset="0"/>
            </a:endParaRPr>
          </a:p>
        </p:txBody>
      </p:sp>
      <p:sp>
        <p:nvSpPr>
          <p:cNvPr id="39946" name="Line 38"/>
          <p:cNvSpPr>
            <a:spLocks noChangeShapeType="1"/>
          </p:cNvSpPr>
          <p:nvPr/>
        </p:nvSpPr>
        <p:spPr bwMode="auto">
          <a:xfrm flipH="1">
            <a:off x="793750" y="4187825"/>
            <a:ext cx="109538" cy="0"/>
          </a:xfrm>
          <a:prstGeom prst="line">
            <a:avLst/>
          </a:prstGeom>
          <a:noFill/>
          <a:ln w="19050">
            <a:solidFill>
              <a:schemeClr val="tx1"/>
            </a:solidFill>
            <a:round/>
            <a:headEnd/>
            <a:tailEnd/>
          </a:ln>
        </p:spPr>
        <p:txBody>
          <a:bodyPr/>
          <a:lstStyle/>
          <a:p>
            <a:endParaRPr lang="tr-TR"/>
          </a:p>
        </p:txBody>
      </p:sp>
      <p:sp>
        <p:nvSpPr>
          <p:cNvPr id="39947" name="Rectangle 39"/>
          <p:cNvSpPr>
            <a:spLocks noChangeArrowheads="1"/>
          </p:cNvSpPr>
          <p:nvPr/>
        </p:nvSpPr>
        <p:spPr bwMode="auto">
          <a:xfrm>
            <a:off x="422275" y="4040188"/>
            <a:ext cx="304800" cy="261937"/>
          </a:xfrm>
          <a:prstGeom prst="rect">
            <a:avLst/>
          </a:prstGeom>
          <a:noFill/>
          <a:ln w="9525">
            <a:noFill/>
            <a:miter lim="800000"/>
            <a:headEnd/>
            <a:tailEnd/>
          </a:ln>
        </p:spPr>
        <p:txBody>
          <a:bodyPr wrap="none" lIns="0" tIns="0" rIns="0" bIns="0">
            <a:spAutoFit/>
          </a:bodyPr>
          <a:lstStyle/>
          <a:p>
            <a:r>
              <a:rPr lang="tr-TR" sz="1700">
                <a:latin typeface="Calibri" pitchFamily="34" charset="0"/>
              </a:rPr>
              <a:t>0.2</a:t>
            </a:r>
            <a:endParaRPr lang="tr-TR">
              <a:latin typeface="Calibri" pitchFamily="34" charset="0"/>
            </a:endParaRPr>
          </a:p>
        </p:txBody>
      </p:sp>
      <p:sp>
        <p:nvSpPr>
          <p:cNvPr id="39948" name="Line 40"/>
          <p:cNvSpPr>
            <a:spLocks noChangeShapeType="1"/>
          </p:cNvSpPr>
          <p:nvPr/>
        </p:nvSpPr>
        <p:spPr bwMode="auto">
          <a:xfrm flipH="1">
            <a:off x="793750" y="3857625"/>
            <a:ext cx="109538" cy="0"/>
          </a:xfrm>
          <a:prstGeom prst="line">
            <a:avLst/>
          </a:prstGeom>
          <a:noFill/>
          <a:ln w="19050">
            <a:solidFill>
              <a:schemeClr val="tx1"/>
            </a:solidFill>
            <a:round/>
            <a:headEnd/>
            <a:tailEnd/>
          </a:ln>
        </p:spPr>
        <p:txBody>
          <a:bodyPr/>
          <a:lstStyle/>
          <a:p>
            <a:endParaRPr lang="tr-TR"/>
          </a:p>
        </p:txBody>
      </p:sp>
      <p:sp>
        <p:nvSpPr>
          <p:cNvPr id="39949" name="Rectangle 41"/>
          <p:cNvSpPr>
            <a:spLocks noChangeArrowheads="1"/>
          </p:cNvSpPr>
          <p:nvPr/>
        </p:nvSpPr>
        <p:spPr bwMode="auto">
          <a:xfrm>
            <a:off x="422275" y="3709988"/>
            <a:ext cx="304800" cy="261937"/>
          </a:xfrm>
          <a:prstGeom prst="rect">
            <a:avLst/>
          </a:prstGeom>
          <a:noFill/>
          <a:ln w="9525">
            <a:noFill/>
            <a:miter lim="800000"/>
            <a:headEnd/>
            <a:tailEnd/>
          </a:ln>
        </p:spPr>
        <p:txBody>
          <a:bodyPr wrap="none" lIns="0" tIns="0" rIns="0" bIns="0">
            <a:spAutoFit/>
          </a:bodyPr>
          <a:lstStyle/>
          <a:p>
            <a:r>
              <a:rPr lang="tr-TR" sz="1700">
                <a:latin typeface="Calibri" pitchFamily="34" charset="0"/>
              </a:rPr>
              <a:t>0.3</a:t>
            </a:r>
            <a:endParaRPr lang="tr-TR">
              <a:latin typeface="Calibri" pitchFamily="34" charset="0"/>
            </a:endParaRPr>
          </a:p>
        </p:txBody>
      </p:sp>
      <p:sp>
        <p:nvSpPr>
          <p:cNvPr id="39950" name="Line 42"/>
          <p:cNvSpPr>
            <a:spLocks noChangeShapeType="1"/>
          </p:cNvSpPr>
          <p:nvPr/>
        </p:nvSpPr>
        <p:spPr bwMode="auto">
          <a:xfrm flipH="1">
            <a:off x="793750" y="3527425"/>
            <a:ext cx="109538" cy="0"/>
          </a:xfrm>
          <a:prstGeom prst="line">
            <a:avLst/>
          </a:prstGeom>
          <a:noFill/>
          <a:ln w="19050">
            <a:solidFill>
              <a:schemeClr val="tx1"/>
            </a:solidFill>
            <a:round/>
            <a:headEnd/>
            <a:tailEnd/>
          </a:ln>
        </p:spPr>
        <p:txBody>
          <a:bodyPr/>
          <a:lstStyle/>
          <a:p>
            <a:endParaRPr lang="tr-TR"/>
          </a:p>
        </p:txBody>
      </p:sp>
      <p:sp>
        <p:nvSpPr>
          <p:cNvPr id="39951" name="Rectangle 43"/>
          <p:cNvSpPr>
            <a:spLocks noChangeArrowheads="1"/>
          </p:cNvSpPr>
          <p:nvPr/>
        </p:nvSpPr>
        <p:spPr bwMode="auto">
          <a:xfrm>
            <a:off x="422275" y="3379788"/>
            <a:ext cx="304800" cy="261937"/>
          </a:xfrm>
          <a:prstGeom prst="rect">
            <a:avLst/>
          </a:prstGeom>
          <a:noFill/>
          <a:ln w="9525">
            <a:noFill/>
            <a:miter lim="800000"/>
            <a:headEnd/>
            <a:tailEnd/>
          </a:ln>
        </p:spPr>
        <p:txBody>
          <a:bodyPr wrap="none" lIns="0" tIns="0" rIns="0" bIns="0">
            <a:spAutoFit/>
          </a:bodyPr>
          <a:lstStyle/>
          <a:p>
            <a:r>
              <a:rPr lang="tr-TR" sz="1700">
                <a:latin typeface="Calibri" pitchFamily="34" charset="0"/>
              </a:rPr>
              <a:t>0.4</a:t>
            </a:r>
            <a:endParaRPr lang="tr-TR">
              <a:latin typeface="Calibri" pitchFamily="34" charset="0"/>
            </a:endParaRPr>
          </a:p>
        </p:txBody>
      </p:sp>
      <p:sp>
        <p:nvSpPr>
          <p:cNvPr id="39952" name="Line 44"/>
          <p:cNvSpPr>
            <a:spLocks noChangeShapeType="1"/>
          </p:cNvSpPr>
          <p:nvPr/>
        </p:nvSpPr>
        <p:spPr bwMode="auto">
          <a:xfrm flipH="1">
            <a:off x="793750" y="3195638"/>
            <a:ext cx="109538" cy="0"/>
          </a:xfrm>
          <a:prstGeom prst="line">
            <a:avLst/>
          </a:prstGeom>
          <a:noFill/>
          <a:ln w="19050">
            <a:solidFill>
              <a:schemeClr val="tx1"/>
            </a:solidFill>
            <a:round/>
            <a:headEnd/>
            <a:tailEnd/>
          </a:ln>
        </p:spPr>
        <p:txBody>
          <a:bodyPr/>
          <a:lstStyle/>
          <a:p>
            <a:endParaRPr lang="tr-TR"/>
          </a:p>
        </p:txBody>
      </p:sp>
      <p:sp>
        <p:nvSpPr>
          <p:cNvPr id="39953" name="Rectangle 45"/>
          <p:cNvSpPr>
            <a:spLocks noChangeArrowheads="1"/>
          </p:cNvSpPr>
          <p:nvPr/>
        </p:nvSpPr>
        <p:spPr bwMode="auto">
          <a:xfrm>
            <a:off x="422275" y="3049588"/>
            <a:ext cx="304800" cy="261937"/>
          </a:xfrm>
          <a:prstGeom prst="rect">
            <a:avLst/>
          </a:prstGeom>
          <a:noFill/>
          <a:ln w="9525">
            <a:noFill/>
            <a:miter lim="800000"/>
            <a:headEnd/>
            <a:tailEnd/>
          </a:ln>
        </p:spPr>
        <p:txBody>
          <a:bodyPr wrap="none" lIns="0" tIns="0" rIns="0" bIns="0">
            <a:spAutoFit/>
          </a:bodyPr>
          <a:lstStyle/>
          <a:p>
            <a:r>
              <a:rPr lang="tr-TR" sz="1700">
                <a:latin typeface="Calibri" pitchFamily="34" charset="0"/>
              </a:rPr>
              <a:t>0.5</a:t>
            </a:r>
            <a:endParaRPr lang="tr-TR">
              <a:latin typeface="Calibri" pitchFamily="34" charset="0"/>
            </a:endParaRPr>
          </a:p>
        </p:txBody>
      </p:sp>
      <p:sp>
        <p:nvSpPr>
          <p:cNvPr id="39954" name="Line 46"/>
          <p:cNvSpPr>
            <a:spLocks noChangeShapeType="1"/>
          </p:cNvSpPr>
          <p:nvPr/>
        </p:nvSpPr>
        <p:spPr bwMode="auto">
          <a:xfrm flipH="1">
            <a:off x="793750" y="2865438"/>
            <a:ext cx="109538" cy="0"/>
          </a:xfrm>
          <a:prstGeom prst="line">
            <a:avLst/>
          </a:prstGeom>
          <a:noFill/>
          <a:ln w="19050">
            <a:solidFill>
              <a:schemeClr val="tx1"/>
            </a:solidFill>
            <a:round/>
            <a:headEnd/>
            <a:tailEnd/>
          </a:ln>
        </p:spPr>
        <p:txBody>
          <a:bodyPr/>
          <a:lstStyle/>
          <a:p>
            <a:endParaRPr lang="tr-TR"/>
          </a:p>
        </p:txBody>
      </p:sp>
      <p:sp>
        <p:nvSpPr>
          <p:cNvPr id="39955" name="Rectangle 47"/>
          <p:cNvSpPr>
            <a:spLocks noChangeArrowheads="1"/>
          </p:cNvSpPr>
          <p:nvPr/>
        </p:nvSpPr>
        <p:spPr bwMode="auto">
          <a:xfrm>
            <a:off x="422275" y="2717800"/>
            <a:ext cx="304800"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0.6</a:t>
            </a:r>
            <a:endParaRPr lang="tr-TR">
              <a:latin typeface="Calibri" pitchFamily="34" charset="0"/>
            </a:endParaRPr>
          </a:p>
        </p:txBody>
      </p:sp>
      <p:sp>
        <p:nvSpPr>
          <p:cNvPr id="39956" name="Line 48"/>
          <p:cNvSpPr>
            <a:spLocks noChangeShapeType="1"/>
          </p:cNvSpPr>
          <p:nvPr/>
        </p:nvSpPr>
        <p:spPr bwMode="auto">
          <a:xfrm flipH="1">
            <a:off x="793750" y="2535238"/>
            <a:ext cx="109538" cy="0"/>
          </a:xfrm>
          <a:prstGeom prst="line">
            <a:avLst/>
          </a:prstGeom>
          <a:noFill/>
          <a:ln w="19050">
            <a:solidFill>
              <a:schemeClr val="tx1"/>
            </a:solidFill>
            <a:round/>
            <a:headEnd/>
            <a:tailEnd/>
          </a:ln>
        </p:spPr>
        <p:txBody>
          <a:bodyPr/>
          <a:lstStyle/>
          <a:p>
            <a:endParaRPr lang="tr-TR"/>
          </a:p>
        </p:txBody>
      </p:sp>
      <p:sp>
        <p:nvSpPr>
          <p:cNvPr id="39957" name="Rectangle 49"/>
          <p:cNvSpPr>
            <a:spLocks noChangeArrowheads="1"/>
          </p:cNvSpPr>
          <p:nvPr/>
        </p:nvSpPr>
        <p:spPr bwMode="auto">
          <a:xfrm>
            <a:off x="422275" y="2387600"/>
            <a:ext cx="304800"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0.7</a:t>
            </a:r>
            <a:endParaRPr lang="tr-TR">
              <a:latin typeface="Calibri" pitchFamily="34" charset="0"/>
            </a:endParaRPr>
          </a:p>
        </p:txBody>
      </p:sp>
      <p:sp>
        <p:nvSpPr>
          <p:cNvPr id="39958" name="Line 50"/>
          <p:cNvSpPr>
            <a:spLocks noChangeShapeType="1"/>
          </p:cNvSpPr>
          <p:nvPr/>
        </p:nvSpPr>
        <p:spPr bwMode="auto">
          <a:xfrm flipH="1">
            <a:off x="793750" y="2205038"/>
            <a:ext cx="109538" cy="0"/>
          </a:xfrm>
          <a:prstGeom prst="line">
            <a:avLst/>
          </a:prstGeom>
          <a:noFill/>
          <a:ln w="19050">
            <a:solidFill>
              <a:schemeClr val="tx1"/>
            </a:solidFill>
            <a:round/>
            <a:headEnd/>
            <a:tailEnd/>
          </a:ln>
        </p:spPr>
        <p:txBody>
          <a:bodyPr/>
          <a:lstStyle/>
          <a:p>
            <a:endParaRPr lang="tr-TR"/>
          </a:p>
        </p:txBody>
      </p:sp>
      <p:sp>
        <p:nvSpPr>
          <p:cNvPr id="39959" name="Rectangle 51"/>
          <p:cNvSpPr>
            <a:spLocks noChangeArrowheads="1"/>
          </p:cNvSpPr>
          <p:nvPr/>
        </p:nvSpPr>
        <p:spPr bwMode="auto">
          <a:xfrm>
            <a:off x="422275" y="2057400"/>
            <a:ext cx="304800"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0.8</a:t>
            </a:r>
            <a:endParaRPr lang="tr-TR">
              <a:latin typeface="Calibri" pitchFamily="34" charset="0"/>
            </a:endParaRPr>
          </a:p>
        </p:txBody>
      </p:sp>
      <p:sp>
        <p:nvSpPr>
          <p:cNvPr id="39960" name="Line 52"/>
          <p:cNvSpPr>
            <a:spLocks noChangeShapeType="1"/>
          </p:cNvSpPr>
          <p:nvPr/>
        </p:nvSpPr>
        <p:spPr bwMode="auto">
          <a:xfrm flipH="1">
            <a:off x="793750" y="1873250"/>
            <a:ext cx="109538" cy="0"/>
          </a:xfrm>
          <a:prstGeom prst="line">
            <a:avLst/>
          </a:prstGeom>
          <a:noFill/>
          <a:ln w="19050">
            <a:solidFill>
              <a:schemeClr val="tx1"/>
            </a:solidFill>
            <a:round/>
            <a:headEnd/>
            <a:tailEnd/>
          </a:ln>
        </p:spPr>
        <p:txBody>
          <a:bodyPr/>
          <a:lstStyle/>
          <a:p>
            <a:endParaRPr lang="tr-TR"/>
          </a:p>
        </p:txBody>
      </p:sp>
      <p:sp>
        <p:nvSpPr>
          <p:cNvPr id="39961" name="Rectangle 53"/>
          <p:cNvSpPr>
            <a:spLocks noChangeArrowheads="1"/>
          </p:cNvSpPr>
          <p:nvPr/>
        </p:nvSpPr>
        <p:spPr bwMode="auto">
          <a:xfrm>
            <a:off x="422275" y="1727200"/>
            <a:ext cx="304800"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0.9</a:t>
            </a:r>
            <a:endParaRPr lang="tr-TR">
              <a:latin typeface="Calibri" pitchFamily="34" charset="0"/>
            </a:endParaRPr>
          </a:p>
        </p:txBody>
      </p:sp>
      <p:sp>
        <p:nvSpPr>
          <p:cNvPr id="39962" name="Line 54"/>
          <p:cNvSpPr>
            <a:spLocks noChangeShapeType="1"/>
          </p:cNvSpPr>
          <p:nvPr/>
        </p:nvSpPr>
        <p:spPr bwMode="auto">
          <a:xfrm flipH="1">
            <a:off x="793750" y="1543050"/>
            <a:ext cx="109538" cy="0"/>
          </a:xfrm>
          <a:prstGeom prst="line">
            <a:avLst/>
          </a:prstGeom>
          <a:noFill/>
          <a:ln w="19050">
            <a:solidFill>
              <a:schemeClr val="tx1"/>
            </a:solidFill>
            <a:round/>
            <a:headEnd/>
            <a:tailEnd/>
          </a:ln>
        </p:spPr>
        <p:txBody>
          <a:bodyPr/>
          <a:lstStyle/>
          <a:p>
            <a:endParaRPr lang="tr-TR"/>
          </a:p>
        </p:txBody>
      </p:sp>
      <p:sp>
        <p:nvSpPr>
          <p:cNvPr id="39963" name="Rectangle 55"/>
          <p:cNvSpPr>
            <a:spLocks noChangeArrowheads="1"/>
          </p:cNvSpPr>
          <p:nvPr/>
        </p:nvSpPr>
        <p:spPr bwMode="auto">
          <a:xfrm>
            <a:off x="422275" y="1395413"/>
            <a:ext cx="304800" cy="261937"/>
          </a:xfrm>
          <a:prstGeom prst="rect">
            <a:avLst/>
          </a:prstGeom>
          <a:noFill/>
          <a:ln w="9525">
            <a:noFill/>
            <a:miter lim="800000"/>
            <a:headEnd/>
            <a:tailEnd/>
          </a:ln>
        </p:spPr>
        <p:txBody>
          <a:bodyPr wrap="none" lIns="0" tIns="0" rIns="0" bIns="0">
            <a:spAutoFit/>
          </a:bodyPr>
          <a:lstStyle/>
          <a:p>
            <a:r>
              <a:rPr lang="tr-TR" sz="1700">
                <a:latin typeface="Calibri" pitchFamily="34" charset="0"/>
              </a:rPr>
              <a:t>1.0</a:t>
            </a:r>
            <a:endParaRPr lang="tr-TR">
              <a:latin typeface="Calibri" pitchFamily="34" charset="0"/>
            </a:endParaRPr>
          </a:p>
        </p:txBody>
      </p:sp>
      <p:sp>
        <p:nvSpPr>
          <p:cNvPr id="39964" name="Rectangle 56"/>
          <p:cNvSpPr>
            <a:spLocks noChangeArrowheads="1"/>
          </p:cNvSpPr>
          <p:nvPr/>
        </p:nvSpPr>
        <p:spPr bwMode="auto">
          <a:xfrm rot="-5400000">
            <a:off x="-159544" y="3091657"/>
            <a:ext cx="727075"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Olasılık</a:t>
            </a:r>
            <a:endParaRPr lang="tr-TR">
              <a:latin typeface="Calibri" pitchFamily="34" charset="0"/>
            </a:endParaRPr>
          </a:p>
        </p:txBody>
      </p:sp>
      <p:sp>
        <p:nvSpPr>
          <p:cNvPr id="39965" name="Line 57"/>
          <p:cNvSpPr>
            <a:spLocks noChangeShapeType="1"/>
          </p:cNvSpPr>
          <p:nvPr/>
        </p:nvSpPr>
        <p:spPr bwMode="auto">
          <a:xfrm>
            <a:off x="903288" y="1543050"/>
            <a:ext cx="0" cy="0"/>
          </a:xfrm>
          <a:prstGeom prst="line">
            <a:avLst/>
          </a:prstGeom>
          <a:noFill/>
          <a:ln w="55563">
            <a:solidFill>
              <a:schemeClr val="tx1"/>
            </a:solidFill>
            <a:round/>
            <a:headEnd/>
            <a:tailEnd/>
          </a:ln>
        </p:spPr>
        <p:txBody>
          <a:bodyPr/>
          <a:lstStyle/>
          <a:p>
            <a:endParaRPr lang="tr-TR"/>
          </a:p>
        </p:txBody>
      </p:sp>
      <p:grpSp>
        <p:nvGrpSpPr>
          <p:cNvPr id="39966" name="Group 58"/>
          <p:cNvGrpSpPr>
            <a:grpSpLocks/>
          </p:cNvGrpSpPr>
          <p:nvPr/>
        </p:nvGrpSpPr>
        <p:grpSpPr bwMode="auto">
          <a:xfrm>
            <a:off x="903288" y="2314575"/>
            <a:ext cx="4611687" cy="2460625"/>
            <a:chOff x="542" y="1241"/>
            <a:chExt cx="2905" cy="1550"/>
          </a:xfrm>
        </p:grpSpPr>
        <p:sp>
          <p:nvSpPr>
            <p:cNvPr id="40002" name="Line 59"/>
            <p:cNvSpPr>
              <a:spLocks noChangeShapeType="1"/>
            </p:cNvSpPr>
            <p:nvPr/>
          </p:nvSpPr>
          <p:spPr bwMode="auto">
            <a:xfrm>
              <a:off x="2949" y="2467"/>
              <a:ext cx="81" cy="0"/>
            </a:xfrm>
            <a:prstGeom prst="line">
              <a:avLst/>
            </a:prstGeom>
            <a:noFill/>
            <a:ln w="55563">
              <a:solidFill>
                <a:srgbClr val="008000"/>
              </a:solidFill>
              <a:round/>
              <a:headEnd/>
              <a:tailEnd/>
            </a:ln>
          </p:spPr>
          <p:txBody>
            <a:bodyPr/>
            <a:lstStyle/>
            <a:p>
              <a:endParaRPr lang="tr-TR"/>
            </a:p>
          </p:txBody>
        </p:sp>
        <p:sp>
          <p:nvSpPr>
            <p:cNvPr id="40003" name="Line 60"/>
            <p:cNvSpPr>
              <a:spLocks noChangeShapeType="1"/>
            </p:cNvSpPr>
            <p:nvPr/>
          </p:nvSpPr>
          <p:spPr bwMode="auto">
            <a:xfrm>
              <a:off x="3030" y="2467"/>
              <a:ext cx="35" cy="0"/>
            </a:xfrm>
            <a:prstGeom prst="line">
              <a:avLst/>
            </a:prstGeom>
            <a:noFill/>
            <a:ln w="55563">
              <a:solidFill>
                <a:srgbClr val="008000"/>
              </a:solidFill>
              <a:round/>
              <a:headEnd/>
              <a:tailEnd/>
            </a:ln>
          </p:spPr>
          <p:txBody>
            <a:bodyPr/>
            <a:lstStyle/>
            <a:p>
              <a:endParaRPr lang="tr-TR"/>
            </a:p>
          </p:txBody>
        </p:sp>
        <p:sp>
          <p:nvSpPr>
            <p:cNvPr id="40004" name="Line 61"/>
            <p:cNvSpPr>
              <a:spLocks noChangeShapeType="1"/>
            </p:cNvSpPr>
            <p:nvPr/>
          </p:nvSpPr>
          <p:spPr bwMode="auto">
            <a:xfrm>
              <a:off x="3065" y="2467"/>
              <a:ext cx="0" cy="12"/>
            </a:xfrm>
            <a:prstGeom prst="line">
              <a:avLst/>
            </a:prstGeom>
            <a:noFill/>
            <a:ln w="55563">
              <a:solidFill>
                <a:srgbClr val="008000"/>
              </a:solidFill>
              <a:round/>
              <a:headEnd/>
              <a:tailEnd/>
            </a:ln>
          </p:spPr>
          <p:txBody>
            <a:bodyPr/>
            <a:lstStyle/>
            <a:p>
              <a:endParaRPr lang="tr-TR"/>
            </a:p>
          </p:txBody>
        </p:sp>
        <p:sp>
          <p:nvSpPr>
            <p:cNvPr id="40005" name="Line 62"/>
            <p:cNvSpPr>
              <a:spLocks noChangeShapeType="1"/>
            </p:cNvSpPr>
            <p:nvPr/>
          </p:nvSpPr>
          <p:spPr bwMode="auto">
            <a:xfrm>
              <a:off x="3065" y="2479"/>
              <a:ext cx="12" cy="0"/>
            </a:xfrm>
            <a:prstGeom prst="line">
              <a:avLst/>
            </a:prstGeom>
            <a:noFill/>
            <a:ln w="55563">
              <a:solidFill>
                <a:srgbClr val="008000"/>
              </a:solidFill>
              <a:round/>
              <a:headEnd/>
              <a:tailEnd/>
            </a:ln>
          </p:spPr>
          <p:txBody>
            <a:bodyPr/>
            <a:lstStyle/>
            <a:p>
              <a:endParaRPr lang="tr-TR"/>
            </a:p>
          </p:txBody>
        </p:sp>
        <p:sp>
          <p:nvSpPr>
            <p:cNvPr id="40006" name="Line 63"/>
            <p:cNvSpPr>
              <a:spLocks noChangeShapeType="1"/>
            </p:cNvSpPr>
            <p:nvPr/>
          </p:nvSpPr>
          <p:spPr bwMode="auto">
            <a:xfrm>
              <a:off x="3077" y="2479"/>
              <a:ext cx="34" cy="0"/>
            </a:xfrm>
            <a:prstGeom prst="line">
              <a:avLst/>
            </a:prstGeom>
            <a:noFill/>
            <a:ln w="55563">
              <a:solidFill>
                <a:srgbClr val="008000"/>
              </a:solidFill>
              <a:round/>
              <a:headEnd/>
              <a:tailEnd/>
            </a:ln>
          </p:spPr>
          <p:txBody>
            <a:bodyPr/>
            <a:lstStyle/>
            <a:p>
              <a:endParaRPr lang="tr-TR"/>
            </a:p>
          </p:txBody>
        </p:sp>
        <p:sp>
          <p:nvSpPr>
            <p:cNvPr id="40007" name="Line 64"/>
            <p:cNvSpPr>
              <a:spLocks noChangeShapeType="1"/>
            </p:cNvSpPr>
            <p:nvPr/>
          </p:nvSpPr>
          <p:spPr bwMode="auto">
            <a:xfrm>
              <a:off x="3111" y="2479"/>
              <a:ext cx="35" cy="0"/>
            </a:xfrm>
            <a:prstGeom prst="line">
              <a:avLst/>
            </a:prstGeom>
            <a:noFill/>
            <a:ln w="55563">
              <a:solidFill>
                <a:srgbClr val="008000"/>
              </a:solidFill>
              <a:round/>
              <a:headEnd/>
              <a:tailEnd/>
            </a:ln>
          </p:spPr>
          <p:txBody>
            <a:bodyPr/>
            <a:lstStyle/>
            <a:p>
              <a:endParaRPr lang="tr-TR"/>
            </a:p>
          </p:txBody>
        </p:sp>
        <p:sp>
          <p:nvSpPr>
            <p:cNvPr id="40008" name="Line 65"/>
            <p:cNvSpPr>
              <a:spLocks noChangeShapeType="1"/>
            </p:cNvSpPr>
            <p:nvPr/>
          </p:nvSpPr>
          <p:spPr bwMode="auto">
            <a:xfrm>
              <a:off x="3146" y="2479"/>
              <a:ext cx="0" cy="46"/>
            </a:xfrm>
            <a:prstGeom prst="line">
              <a:avLst/>
            </a:prstGeom>
            <a:noFill/>
            <a:ln w="55563">
              <a:solidFill>
                <a:srgbClr val="008000"/>
              </a:solidFill>
              <a:round/>
              <a:headEnd/>
              <a:tailEnd/>
            </a:ln>
          </p:spPr>
          <p:txBody>
            <a:bodyPr/>
            <a:lstStyle/>
            <a:p>
              <a:endParaRPr lang="tr-TR"/>
            </a:p>
          </p:txBody>
        </p:sp>
        <p:sp>
          <p:nvSpPr>
            <p:cNvPr id="40009" name="Line 66"/>
            <p:cNvSpPr>
              <a:spLocks noChangeShapeType="1"/>
            </p:cNvSpPr>
            <p:nvPr/>
          </p:nvSpPr>
          <p:spPr bwMode="auto">
            <a:xfrm>
              <a:off x="3146" y="2525"/>
              <a:ext cx="35" cy="0"/>
            </a:xfrm>
            <a:prstGeom prst="line">
              <a:avLst/>
            </a:prstGeom>
            <a:noFill/>
            <a:ln w="55563">
              <a:solidFill>
                <a:srgbClr val="008000"/>
              </a:solidFill>
              <a:round/>
              <a:headEnd/>
              <a:tailEnd/>
            </a:ln>
          </p:spPr>
          <p:txBody>
            <a:bodyPr/>
            <a:lstStyle/>
            <a:p>
              <a:endParaRPr lang="tr-TR"/>
            </a:p>
          </p:txBody>
        </p:sp>
        <p:sp>
          <p:nvSpPr>
            <p:cNvPr id="40010" name="Line 67"/>
            <p:cNvSpPr>
              <a:spLocks noChangeShapeType="1"/>
            </p:cNvSpPr>
            <p:nvPr/>
          </p:nvSpPr>
          <p:spPr bwMode="auto">
            <a:xfrm>
              <a:off x="3181" y="2525"/>
              <a:ext cx="0" cy="12"/>
            </a:xfrm>
            <a:prstGeom prst="line">
              <a:avLst/>
            </a:prstGeom>
            <a:noFill/>
            <a:ln w="55563">
              <a:solidFill>
                <a:srgbClr val="008000"/>
              </a:solidFill>
              <a:round/>
              <a:headEnd/>
              <a:tailEnd/>
            </a:ln>
          </p:spPr>
          <p:txBody>
            <a:bodyPr/>
            <a:lstStyle/>
            <a:p>
              <a:endParaRPr lang="tr-TR"/>
            </a:p>
          </p:txBody>
        </p:sp>
        <p:sp>
          <p:nvSpPr>
            <p:cNvPr id="40011" name="Line 68"/>
            <p:cNvSpPr>
              <a:spLocks noChangeShapeType="1"/>
            </p:cNvSpPr>
            <p:nvPr/>
          </p:nvSpPr>
          <p:spPr bwMode="auto">
            <a:xfrm>
              <a:off x="3181" y="2537"/>
              <a:ext cx="11" cy="0"/>
            </a:xfrm>
            <a:prstGeom prst="line">
              <a:avLst/>
            </a:prstGeom>
            <a:noFill/>
            <a:ln w="55563">
              <a:solidFill>
                <a:srgbClr val="008000"/>
              </a:solidFill>
              <a:round/>
              <a:headEnd/>
              <a:tailEnd/>
            </a:ln>
          </p:spPr>
          <p:txBody>
            <a:bodyPr/>
            <a:lstStyle/>
            <a:p>
              <a:endParaRPr lang="tr-TR"/>
            </a:p>
          </p:txBody>
        </p:sp>
        <p:sp>
          <p:nvSpPr>
            <p:cNvPr id="40012" name="Line 69"/>
            <p:cNvSpPr>
              <a:spLocks noChangeShapeType="1"/>
            </p:cNvSpPr>
            <p:nvPr/>
          </p:nvSpPr>
          <p:spPr bwMode="auto">
            <a:xfrm>
              <a:off x="3192" y="2537"/>
              <a:ext cx="0" cy="23"/>
            </a:xfrm>
            <a:prstGeom prst="line">
              <a:avLst/>
            </a:prstGeom>
            <a:noFill/>
            <a:ln w="55563">
              <a:solidFill>
                <a:srgbClr val="008000"/>
              </a:solidFill>
              <a:round/>
              <a:headEnd/>
              <a:tailEnd/>
            </a:ln>
          </p:spPr>
          <p:txBody>
            <a:bodyPr/>
            <a:lstStyle/>
            <a:p>
              <a:endParaRPr lang="tr-TR"/>
            </a:p>
          </p:txBody>
        </p:sp>
        <p:sp>
          <p:nvSpPr>
            <p:cNvPr id="40013" name="Line 70"/>
            <p:cNvSpPr>
              <a:spLocks noChangeShapeType="1"/>
            </p:cNvSpPr>
            <p:nvPr/>
          </p:nvSpPr>
          <p:spPr bwMode="auto">
            <a:xfrm>
              <a:off x="3192" y="2560"/>
              <a:ext cx="35" cy="0"/>
            </a:xfrm>
            <a:prstGeom prst="line">
              <a:avLst/>
            </a:prstGeom>
            <a:noFill/>
            <a:ln w="55563">
              <a:solidFill>
                <a:srgbClr val="008000"/>
              </a:solidFill>
              <a:round/>
              <a:headEnd/>
              <a:tailEnd/>
            </a:ln>
          </p:spPr>
          <p:txBody>
            <a:bodyPr/>
            <a:lstStyle/>
            <a:p>
              <a:endParaRPr lang="tr-TR"/>
            </a:p>
          </p:txBody>
        </p:sp>
        <p:sp>
          <p:nvSpPr>
            <p:cNvPr id="40014" name="Line 71"/>
            <p:cNvSpPr>
              <a:spLocks noChangeShapeType="1"/>
            </p:cNvSpPr>
            <p:nvPr/>
          </p:nvSpPr>
          <p:spPr bwMode="auto">
            <a:xfrm>
              <a:off x="3227" y="2560"/>
              <a:ext cx="0" cy="23"/>
            </a:xfrm>
            <a:prstGeom prst="line">
              <a:avLst/>
            </a:prstGeom>
            <a:noFill/>
            <a:ln w="55563">
              <a:solidFill>
                <a:srgbClr val="008000"/>
              </a:solidFill>
              <a:round/>
              <a:headEnd/>
              <a:tailEnd/>
            </a:ln>
          </p:spPr>
          <p:txBody>
            <a:bodyPr/>
            <a:lstStyle/>
            <a:p>
              <a:endParaRPr lang="tr-TR"/>
            </a:p>
          </p:txBody>
        </p:sp>
        <p:sp>
          <p:nvSpPr>
            <p:cNvPr id="40015" name="Line 72"/>
            <p:cNvSpPr>
              <a:spLocks noChangeShapeType="1"/>
            </p:cNvSpPr>
            <p:nvPr/>
          </p:nvSpPr>
          <p:spPr bwMode="auto">
            <a:xfrm>
              <a:off x="3227" y="2583"/>
              <a:ext cx="46" cy="0"/>
            </a:xfrm>
            <a:prstGeom prst="line">
              <a:avLst/>
            </a:prstGeom>
            <a:noFill/>
            <a:ln w="55563">
              <a:solidFill>
                <a:srgbClr val="008000"/>
              </a:solidFill>
              <a:round/>
              <a:headEnd/>
              <a:tailEnd/>
            </a:ln>
          </p:spPr>
          <p:txBody>
            <a:bodyPr/>
            <a:lstStyle/>
            <a:p>
              <a:endParaRPr lang="tr-TR"/>
            </a:p>
          </p:txBody>
        </p:sp>
        <p:sp>
          <p:nvSpPr>
            <p:cNvPr id="40016" name="Line 73"/>
            <p:cNvSpPr>
              <a:spLocks noChangeShapeType="1"/>
            </p:cNvSpPr>
            <p:nvPr/>
          </p:nvSpPr>
          <p:spPr bwMode="auto">
            <a:xfrm>
              <a:off x="3273" y="2583"/>
              <a:ext cx="0" cy="12"/>
            </a:xfrm>
            <a:prstGeom prst="line">
              <a:avLst/>
            </a:prstGeom>
            <a:noFill/>
            <a:ln w="55563">
              <a:solidFill>
                <a:srgbClr val="008000"/>
              </a:solidFill>
              <a:round/>
              <a:headEnd/>
              <a:tailEnd/>
            </a:ln>
          </p:spPr>
          <p:txBody>
            <a:bodyPr/>
            <a:lstStyle/>
            <a:p>
              <a:endParaRPr lang="tr-TR"/>
            </a:p>
          </p:txBody>
        </p:sp>
        <p:sp>
          <p:nvSpPr>
            <p:cNvPr id="40017" name="Line 74"/>
            <p:cNvSpPr>
              <a:spLocks noChangeShapeType="1"/>
            </p:cNvSpPr>
            <p:nvPr/>
          </p:nvSpPr>
          <p:spPr bwMode="auto">
            <a:xfrm>
              <a:off x="3273" y="2595"/>
              <a:ext cx="47" cy="0"/>
            </a:xfrm>
            <a:prstGeom prst="line">
              <a:avLst/>
            </a:prstGeom>
            <a:noFill/>
            <a:ln w="55563">
              <a:solidFill>
                <a:srgbClr val="008000"/>
              </a:solidFill>
              <a:round/>
              <a:headEnd/>
              <a:tailEnd/>
            </a:ln>
          </p:spPr>
          <p:txBody>
            <a:bodyPr/>
            <a:lstStyle/>
            <a:p>
              <a:endParaRPr lang="tr-TR"/>
            </a:p>
          </p:txBody>
        </p:sp>
        <p:sp>
          <p:nvSpPr>
            <p:cNvPr id="40018" name="Line 75"/>
            <p:cNvSpPr>
              <a:spLocks noChangeShapeType="1"/>
            </p:cNvSpPr>
            <p:nvPr/>
          </p:nvSpPr>
          <p:spPr bwMode="auto">
            <a:xfrm>
              <a:off x="3320" y="2595"/>
              <a:ext cx="0" cy="23"/>
            </a:xfrm>
            <a:prstGeom prst="line">
              <a:avLst/>
            </a:prstGeom>
            <a:noFill/>
            <a:ln w="55563">
              <a:solidFill>
                <a:srgbClr val="008000"/>
              </a:solidFill>
              <a:round/>
              <a:headEnd/>
              <a:tailEnd/>
            </a:ln>
          </p:spPr>
          <p:txBody>
            <a:bodyPr/>
            <a:lstStyle/>
            <a:p>
              <a:endParaRPr lang="tr-TR"/>
            </a:p>
          </p:txBody>
        </p:sp>
        <p:sp>
          <p:nvSpPr>
            <p:cNvPr id="40019" name="Line 76"/>
            <p:cNvSpPr>
              <a:spLocks noChangeShapeType="1"/>
            </p:cNvSpPr>
            <p:nvPr/>
          </p:nvSpPr>
          <p:spPr bwMode="auto">
            <a:xfrm>
              <a:off x="3320" y="2618"/>
              <a:ext cx="11" cy="0"/>
            </a:xfrm>
            <a:prstGeom prst="line">
              <a:avLst/>
            </a:prstGeom>
            <a:noFill/>
            <a:ln w="55563">
              <a:solidFill>
                <a:srgbClr val="008000"/>
              </a:solidFill>
              <a:round/>
              <a:headEnd/>
              <a:tailEnd/>
            </a:ln>
          </p:spPr>
          <p:txBody>
            <a:bodyPr/>
            <a:lstStyle/>
            <a:p>
              <a:endParaRPr lang="tr-TR"/>
            </a:p>
          </p:txBody>
        </p:sp>
        <p:sp>
          <p:nvSpPr>
            <p:cNvPr id="40020" name="Line 77"/>
            <p:cNvSpPr>
              <a:spLocks noChangeShapeType="1"/>
            </p:cNvSpPr>
            <p:nvPr/>
          </p:nvSpPr>
          <p:spPr bwMode="auto">
            <a:xfrm>
              <a:off x="3331" y="2618"/>
              <a:ext cx="0" cy="23"/>
            </a:xfrm>
            <a:prstGeom prst="line">
              <a:avLst/>
            </a:prstGeom>
            <a:noFill/>
            <a:ln w="55563">
              <a:solidFill>
                <a:srgbClr val="008000"/>
              </a:solidFill>
              <a:round/>
              <a:headEnd/>
              <a:tailEnd/>
            </a:ln>
          </p:spPr>
          <p:txBody>
            <a:bodyPr/>
            <a:lstStyle/>
            <a:p>
              <a:endParaRPr lang="tr-TR"/>
            </a:p>
          </p:txBody>
        </p:sp>
        <p:sp>
          <p:nvSpPr>
            <p:cNvPr id="40021" name="Line 78"/>
            <p:cNvSpPr>
              <a:spLocks noChangeShapeType="1"/>
            </p:cNvSpPr>
            <p:nvPr/>
          </p:nvSpPr>
          <p:spPr bwMode="auto">
            <a:xfrm>
              <a:off x="3331" y="2641"/>
              <a:ext cx="12" cy="0"/>
            </a:xfrm>
            <a:prstGeom prst="line">
              <a:avLst/>
            </a:prstGeom>
            <a:noFill/>
            <a:ln w="55563">
              <a:solidFill>
                <a:srgbClr val="008000"/>
              </a:solidFill>
              <a:round/>
              <a:headEnd/>
              <a:tailEnd/>
            </a:ln>
          </p:spPr>
          <p:txBody>
            <a:bodyPr/>
            <a:lstStyle/>
            <a:p>
              <a:endParaRPr lang="tr-TR"/>
            </a:p>
          </p:txBody>
        </p:sp>
        <p:sp>
          <p:nvSpPr>
            <p:cNvPr id="40022" name="Line 79"/>
            <p:cNvSpPr>
              <a:spLocks noChangeShapeType="1"/>
            </p:cNvSpPr>
            <p:nvPr/>
          </p:nvSpPr>
          <p:spPr bwMode="auto">
            <a:xfrm>
              <a:off x="3343" y="2641"/>
              <a:ext cx="11" cy="0"/>
            </a:xfrm>
            <a:prstGeom prst="line">
              <a:avLst/>
            </a:prstGeom>
            <a:noFill/>
            <a:ln w="55563">
              <a:solidFill>
                <a:srgbClr val="008000"/>
              </a:solidFill>
              <a:round/>
              <a:headEnd/>
              <a:tailEnd/>
            </a:ln>
          </p:spPr>
          <p:txBody>
            <a:bodyPr/>
            <a:lstStyle/>
            <a:p>
              <a:endParaRPr lang="tr-TR"/>
            </a:p>
          </p:txBody>
        </p:sp>
        <p:sp>
          <p:nvSpPr>
            <p:cNvPr id="40023" name="Line 80"/>
            <p:cNvSpPr>
              <a:spLocks noChangeShapeType="1"/>
            </p:cNvSpPr>
            <p:nvPr/>
          </p:nvSpPr>
          <p:spPr bwMode="auto">
            <a:xfrm>
              <a:off x="3354" y="2641"/>
              <a:ext cx="0" cy="23"/>
            </a:xfrm>
            <a:prstGeom prst="line">
              <a:avLst/>
            </a:prstGeom>
            <a:noFill/>
            <a:ln w="55563">
              <a:solidFill>
                <a:srgbClr val="008000"/>
              </a:solidFill>
              <a:round/>
              <a:headEnd/>
              <a:tailEnd/>
            </a:ln>
          </p:spPr>
          <p:txBody>
            <a:bodyPr/>
            <a:lstStyle/>
            <a:p>
              <a:endParaRPr lang="tr-TR"/>
            </a:p>
          </p:txBody>
        </p:sp>
        <p:sp>
          <p:nvSpPr>
            <p:cNvPr id="40024" name="Line 81"/>
            <p:cNvSpPr>
              <a:spLocks noChangeShapeType="1"/>
            </p:cNvSpPr>
            <p:nvPr/>
          </p:nvSpPr>
          <p:spPr bwMode="auto">
            <a:xfrm>
              <a:off x="3354" y="2664"/>
              <a:ext cx="0" cy="23"/>
            </a:xfrm>
            <a:prstGeom prst="line">
              <a:avLst/>
            </a:prstGeom>
            <a:noFill/>
            <a:ln w="55563">
              <a:solidFill>
                <a:srgbClr val="008000"/>
              </a:solidFill>
              <a:round/>
              <a:headEnd/>
              <a:tailEnd/>
            </a:ln>
          </p:spPr>
          <p:txBody>
            <a:bodyPr/>
            <a:lstStyle/>
            <a:p>
              <a:endParaRPr lang="tr-TR"/>
            </a:p>
          </p:txBody>
        </p:sp>
        <p:sp>
          <p:nvSpPr>
            <p:cNvPr id="40025" name="Line 82"/>
            <p:cNvSpPr>
              <a:spLocks noChangeShapeType="1"/>
            </p:cNvSpPr>
            <p:nvPr/>
          </p:nvSpPr>
          <p:spPr bwMode="auto">
            <a:xfrm>
              <a:off x="3354" y="2687"/>
              <a:ext cx="12" cy="0"/>
            </a:xfrm>
            <a:prstGeom prst="line">
              <a:avLst/>
            </a:prstGeom>
            <a:noFill/>
            <a:ln w="55563">
              <a:solidFill>
                <a:srgbClr val="008000"/>
              </a:solidFill>
              <a:round/>
              <a:headEnd/>
              <a:tailEnd/>
            </a:ln>
          </p:spPr>
          <p:txBody>
            <a:bodyPr/>
            <a:lstStyle/>
            <a:p>
              <a:endParaRPr lang="tr-TR"/>
            </a:p>
          </p:txBody>
        </p:sp>
        <p:sp>
          <p:nvSpPr>
            <p:cNvPr id="40026" name="Line 83"/>
            <p:cNvSpPr>
              <a:spLocks noChangeShapeType="1"/>
            </p:cNvSpPr>
            <p:nvPr/>
          </p:nvSpPr>
          <p:spPr bwMode="auto">
            <a:xfrm>
              <a:off x="3366" y="2687"/>
              <a:ext cx="0" cy="58"/>
            </a:xfrm>
            <a:prstGeom prst="line">
              <a:avLst/>
            </a:prstGeom>
            <a:noFill/>
            <a:ln w="55563">
              <a:solidFill>
                <a:srgbClr val="008000"/>
              </a:solidFill>
              <a:round/>
              <a:headEnd/>
              <a:tailEnd/>
            </a:ln>
          </p:spPr>
          <p:txBody>
            <a:bodyPr/>
            <a:lstStyle/>
            <a:p>
              <a:endParaRPr lang="tr-TR"/>
            </a:p>
          </p:txBody>
        </p:sp>
        <p:sp>
          <p:nvSpPr>
            <p:cNvPr id="40027" name="Line 84"/>
            <p:cNvSpPr>
              <a:spLocks noChangeShapeType="1"/>
            </p:cNvSpPr>
            <p:nvPr/>
          </p:nvSpPr>
          <p:spPr bwMode="auto">
            <a:xfrm>
              <a:off x="3366" y="2745"/>
              <a:ext cx="58" cy="0"/>
            </a:xfrm>
            <a:prstGeom prst="line">
              <a:avLst/>
            </a:prstGeom>
            <a:noFill/>
            <a:ln w="55563">
              <a:solidFill>
                <a:srgbClr val="008000"/>
              </a:solidFill>
              <a:round/>
              <a:headEnd/>
              <a:tailEnd/>
            </a:ln>
          </p:spPr>
          <p:txBody>
            <a:bodyPr/>
            <a:lstStyle/>
            <a:p>
              <a:endParaRPr lang="tr-TR"/>
            </a:p>
          </p:txBody>
        </p:sp>
        <p:sp>
          <p:nvSpPr>
            <p:cNvPr id="40028" name="Line 85"/>
            <p:cNvSpPr>
              <a:spLocks noChangeShapeType="1"/>
            </p:cNvSpPr>
            <p:nvPr/>
          </p:nvSpPr>
          <p:spPr bwMode="auto">
            <a:xfrm>
              <a:off x="3424" y="2745"/>
              <a:ext cx="23" cy="0"/>
            </a:xfrm>
            <a:prstGeom prst="line">
              <a:avLst/>
            </a:prstGeom>
            <a:noFill/>
            <a:ln w="55563">
              <a:solidFill>
                <a:srgbClr val="008000"/>
              </a:solidFill>
              <a:round/>
              <a:headEnd/>
              <a:tailEnd/>
            </a:ln>
          </p:spPr>
          <p:txBody>
            <a:bodyPr/>
            <a:lstStyle/>
            <a:p>
              <a:endParaRPr lang="tr-TR"/>
            </a:p>
          </p:txBody>
        </p:sp>
        <p:sp>
          <p:nvSpPr>
            <p:cNvPr id="40029" name="Line 86"/>
            <p:cNvSpPr>
              <a:spLocks noChangeShapeType="1"/>
            </p:cNvSpPr>
            <p:nvPr/>
          </p:nvSpPr>
          <p:spPr bwMode="auto">
            <a:xfrm>
              <a:off x="3447" y="2745"/>
              <a:ext cx="0" cy="46"/>
            </a:xfrm>
            <a:prstGeom prst="line">
              <a:avLst/>
            </a:prstGeom>
            <a:noFill/>
            <a:ln w="55563">
              <a:solidFill>
                <a:srgbClr val="008000"/>
              </a:solidFill>
              <a:round/>
              <a:headEnd/>
              <a:tailEnd/>
            </a:ln>
          </p:spPr>
          <p:txBody>
            <a:bodyPr/>
            <a:lstStyle/>
            <a:p>
              <a:endParaRPr lang="tr-TR"/>
            </a:p>
          </p:txBody>
        </p:sp>
        <p:sp>
          <p:nvSpPr>
            <p:cNvPr id="40030" name="Line 87"/>
            <p:cNvSpPr>
              <a:spLocks noChangeShapeType="1"/>
            </p:cNvSpPr>
            <p:nvPr/>
          </p:nvSpPr>
          <p:spPr bwMode="auto">
            <a:xfrm>
              <a:off x="3447" y="2722"/>
              <a:ext cx="0" cy="69"/>
            </a:xfrm>
            <a:prstGeom prst="line">
              <a:avLst/>
            </a:prstGeom>
            <a:noFill/>
            <a:ln w="19050">
              <a:solidFill>
                <a:srgbClr val="008000"/>
              </a:solidFill>
              <a:round/>
              <a:headEnd/>
              <a:tailEnd/>
            </a:ln>
          </p:spPr>
          <p:txBody>
            <a:bodyPr/>
            <a:lstStyle/>
            <a:p>
              <a:endParaRPr lang="tr-TR"/>
            </a:p>
          </p:txBody>
        </p:sp>
        <p:sp>
          <p:nvSpPr>
            <p:cNvPr id="40031" name="Line 88"/>
            <p:cNvSpPr>
              <a:spLocks noChangeShapeType="1"/>
            </p:cNvSpPr>
            <p:nvPr/>
          </p:nvSpPr>
          <p:spPr bwMode="auto">
            <a:xfrm>
              <a:off x="3424" y="2676"/>
              <a:ext cx="0" cy="69"/>
            </a:xfrm>
            <a:prstGeom prst="line">
              <a:avLst/>
            </a:prstGeom>
            <a:noFill/>
            <a:ln w="19050">
              <a:solidFill>
                <a:srgbClr val="008000"/>
              </a:solidFill>
              <a:round/>
              <a:headEnd/>
              <a:tailEnd/>
            </a:ln>
          </p:spPr>
          <p:txBody>
            <a:bodyPr/>
            <a:lstStyle/>
            <a:p>
              <a:endParaRPr lang="tr-TR"/>
            </a:p>
          </p:txBody>
        </p:sp>
        <p:sp>
          <p:nvSpPr>
            <p:cNvPr id="40032" name="Line 89"/>
            <p:cNvSpPr>
              <a:spLocks noChangeShapeType="1"/>
            </p:cNvSpPr>
            <p:nvPr/>
          </p:nvSpPr>
          <p:spPr bwMode="auto">
            <a:xfrm>
              <a:off x="3354" y="2595"/>
              <a:ext cx="0" cy="69"/>
            </a:xfrm>
            <a:prstGeom prst="line">
              <a:avLst/>
            </a:prstGeom>
            <a:noFill/>
            <a:ln w="19050">
              <a:solidFill>
                <a:srgbClr val="008000"/>
              </a:solidFill>
              <a:round/>
              <a:headEnd/>
              <a:tailEnd/>
            </a:ln>
          </p:spPr>
          <p:txBody>
            <a:bodyPr/>
            <a:lstStyle/>
            <a:p>
              <a:endParaRPr lang="tr-TR"/>
            </a:p>
          </p:txBody>
        </p:sp>
        <p:sp>
          <p:nvSpPr>
            <p:cNvPr id="40033" name="Line 90"/>
            <p:cNvSpPr>
              <a:spLocks noChangeShapeType="1"/>
            </p:cNvSpPr>
            <p:nvPr/>
          </p:nvSpPr>
          <p:spPr bwMode="auto">
            <a:xfrm>
              <a:off x="3354" y="2571"/>
              <a:ext cx="0" cy="70"/>
            </a:xfrm>
            <a:prstGeom prst="line">
              <a:avLst/>
            </a:prstGeom>
            <a:noFill/>
            <a:ln w="19050">
              <a:solidFill>
                <a:srgbClr val="008000"/>
              </a:solidFill>
              <a:round/>
              <a:headEnd/>
              <a:tailEnd/>
            </a:ln>
          </p:spPr>
          <p:txBody>
            <a:bodyPr/>
            <a:lstStyle/>
            <a:p>
              <a:endParaRPr lang="tr-TR"/>
            </a:p>
          </p:txBody>
        </p:sp>
        <p:sp>
          <p:nvSpPr>
            <p:cNvPr id="40034" name="Line 91"/>
            <p:cNvSpPr>
              <a:spLocks noChangeShapeType="1"/>
            </p:cNvSpPr>
            <p:nvPr/>
          </p:nvSpPr>
          <p:spPr bwMode="auto">
            <a:xfrm>
              <a:off x="3343" y="2571"/>
              <a:ext cx="0" cy="70"/>
            </a:xfrm>
            <a:prstGeom prst="line">
              <a:avLst/>
            </a:prstGeom>
            <a:noFill/>
            <a:ln w="19050">
              <a:solidFill>
                <a:srgbClr val="008000"/>
              </a:solidFill>
              <a:round/>
              <a:headEnd/>
              <a:tailEnd/>
            </a:ln>
          </p:spPr>
          <p:txBody>
            <a:bodyPr/>
            <a:lstStyle/>
            <a:p>
              <a:endParaRPr lang="tr-TR"/>
            </a:p>
          </p:txBody>
        </p:sp>
        <p:sp>
          <p:nvSpPr>
            <p:cNvPr id="40035" name="Line 92"/>
            <p:cNvSpPr>
              <a:spLocks noChangeShapeType="1"/>
            </p:cNvSpPr>
            <p:nvPr/>
          </p:nvSpPr>
          <p:spPr bwMode="auto">
            <a:xfrm>
              <a:off x="3192" y="2467"/>
              <a:ext cx="0" cy="70"/>
            </a:xfrm>
            <a:prstGeom prst="line">
              <a:avLst/>
            </a:prstGeom>
            <a:noFill/>
            <a:ln w="19050">
              <a:solidFill>
                <a:srgbClr val="008000"/>
              </a:solidFill>
              <a:round/>
              <a:headEnd/>
              <a:tailEnd/>
            </a:ln>
          </p:spPr>
          <p:txBody>
            <a:bodyPr/>
            <a:lstStyle/>
            <a:p>
              <a:endParaRPr lang="tr-TR"/>
            </a:p>
          </p:txBody>
        </p:sp>
        <p:sp>
          <p:nvSpPr>
            <p:cNvPr id="40036" name="Line 93"/>
            <p:cNvSpPr>
              <a:spLocks noChangeShapeType="1"/>
            </p:cNvSpPr>
            <p:nvPr/>
          </p:nvSpPr>
          <p:spPr bwMode="auto">
            <a:xfrm>
              <a:off x="3111" y="2421"/>
              <a:ext cx="0" cy="70"/>
            </a:xfrm>
            <a:prstGeom prst="line">
              <a:avLst/>
            </a:prstGeom>
            <a:noFill/>
            <a:ln w="19050">
              <a:solidFill>
                <a:srgbClr val="008000"/>
              </a:solidFill>
              <a:round/>
              <a:headEnd/>
              <a:tailEnd/>
            </a:ln>
          </p:spPr>
          <p:txBody>
            <a:bodyPr/>
            <a:lstStyle/>
            <a:p>
              <a:endParaRPr lang="tr-TR"/>
            </a:p>
          </p:txBody>
        </p:sp>
        <p:sp>
          <p:nvSpPr>
            <p:cNvPr id="40037" name="Line 94"/>
            <p:cNvSpPr>
              <a:spLocks noChangeShapeType="1"/>
            </p:cNvSpPr>
            <p:nvPr/>
          </p:nvSpPr>
          <p:spPr bwMode="auto">
            <a:xfrm>
              <a:off x="3111" y="2421"/>
              <a:ext cx="0" cy="70"/>
            </a:xfrm>
            <a:prstGeom prst="line">
              <a:avLst/>
            </a:prstGeom>
            <a:noFill/>
            <a:ln w="19050">
              <a:solidFill>
                <a:srgbClr val="008000"/>
              </a:solidFill>
              <a:round/>
              <a:headEnd/>
              <a:tailEnd/>
            </a:ln>
          </p:spPr>
          <p:txBody>
            <a:bodyPr/>
            <a:lstStyle/>
            <a:p>
              <a:endParaRPr lang="tr-TR"/>
            </a:p>
          </p:txBody>
        </p:sp>
        <p:sp>
          <p:nvSpPr>
            <p:cNvPr id="40038" name="Line 95"/>
            <p:cNvSpPr>
              <a:spLocks noChangeShapeType="1"/>
            </p:cNvSpPr>
            <p:nvPr/>
          </p:nvSpPr>
          <p:spPr bwMode="auto">
            <a:xfrm>
              <a:off x="3077" y="2421"/>
              <a:ext cx="0" cy="70"/>
            </a:xfrm>
            <a:prstGeom prst="line">
              <a:avLst/>
            </a:prstGeom>
            <a:noFill/>
            <a:ln w="19050">
              <a:solidFill>
                <a:srgbClr val="008000"/>
              </a:solidFill>
              <a:round/>
              <a:headEnd/>
              <a:tailEnd/>
            </a:ln>
          </p:spPr>
          <p:txBody>
            <a:bodyPr/>
            <a:lstStyle/>
            <a:p>
              <a:endParaRPr lang="tr-TR"/>
            </a:p>
          </p:txBody>
        </p:sp>
        <p:sp>
          <p:nvSpPr>
            <p:cNvPr id="40039" name="Line 96"/>
            <p:cNvSpPr>
              <a:spLocks noChangeShapeType="1"/>
            </p:cNvSpPr>
            <p:nvPr/>
          </p:nvSpPr>
          <p:spPr bwMode="auto">
            <a:xfrm>
              <a:off x="3030" y="2398"/>
              <a:ext cx="0" cy="69"/>
            </a:xfrm>
            <a:prstGeom prst="line">
              <a:avLst/>
            </a:prstGeom>
            <a:noFill/>
            <a:ln w="19050">
              <a:solidFill>
                <a:srgbClr val="008000"/>
              </a:solidFill>
              <a:round/>
              <a:headEnd/>
              <a:tailEnd/>
            </a:ln>
          </p:spPr>
          <p:txBody>
            <a:bodyPr/>
            <a:lstStyle/>
            <a:p>
              <a:endParaRPr lang="tr-TR"/>
            </a:p>
          </p:txBody>
        </p:sp>
        <p:grpSp>
          <p:nvGrpSpPr>
            <p:cNvPr id="40040" name="Group 97"/>
            <p:cNvGrpSpPr>
              <a:grpSpLocks/>
            </p:cNvGrpSpPr>
            <p:nvPr/>
          </p:nvGrpSpPr>
          <p:grpSpPr bwMode="auto">
            <a:xfrm>
              <a:off x="542" y="1241"/>
              <a:ext cx="2407" cy="1226"/>
              <a:chOff x="542" y="1241"/>
              <a:chExt cx="2407" cy="1226"/>
            </a:xfrm>
          </p:grpSpPr>
          <p:sp>
            <p:nvSpPr>
              <p:cNvPr id="40041" name="Line 98"/>
              <p:cNvSpPr>
                <a:spLocks noChangeShapeType="1"/>
              </p:cNvSpPr>
              <p:nvPr/>
            </p:nvSpPr>
            <p:spPr bwMode="auto">
              <a:xfrm>
                <a:off x="1862" y="1866"/>
                <a:ext cx="11" cy="0"/>
              </a:xfrm>
              <a:prstGeom prst="line">
                <a:avLst/>
              </a:prstGeom>
              <a:noFill/>
              <a:ln w="55563">
                <a:solidFill>
                  <a:srgbClr val="008000"/>
                </a:solidFill>
                <a:round/>
                <a:headEnd/>
                <a:tailEnd/>
              </a:ln>
            </p:spPr>
            <p:txBody>
              <a:bodyPr/>
              <a:lstStyle/>
              <a:p>
                <a:endParaRPr lang="tr-TR"/>
              </a:p>
            </p:txBody>
          </p:sp>
          <p:sp>
            <p:nvSpPr>
              <p:cNvPr id="40042" name="Line 99"/>
              <p:cNvSpPr>
                <a:spLocks noChangeShapeType="1"/>
              </p:cNvSpPr>
              <p:nvPr/>
            </p:nvSpPr>
            <p:spPr bwMode="auto">
              <a:xfrm>
                <a:off x="1873" y="1866"/>
                <a:ext cx="12" cy="0"/>
              </a:xfrm>
              <a:prstGeom prst="line">
                <a:avLst/>
              </a:prstGeom>
              <a:noFill/>
              <a:ln w="55563">
                <a:solidFill>
                  <a:srgbClr val="008000"/>
                </a:solidFill>
                <a:round/>
                <a:headEnd/>
                <a:tailEnd/>
              </a:ln>
            </p:spPr>
            <p:txBody>
              <a:bodyPr/>
              <a:lstStyle/>
              <a:p>
                <a:endParaRPr lang="tr-TR"/>
              </a:p>
            </p:txBody>
          </p:sp>
          <p:sp>
            <p:nvSpPr>
              <p:cNvPr id="40043" name="Line 100"/>
              <p:cNvSpPr>
                <a:spLocks noChangeShapeType="1"/>
              </p:cNvSpPr>
              <p:nvPr/>
            </p:nvSpPr>
            <p:spPr bwMode="auto">
              <a:xfrm>
                <a:off x="1885" y="1866"/>
                <a:ext cx="23" cy="0"/>
              </a:xfrm>
              <a:prstGeom prst="line">
                <a:avLst/>
              </a:prstGeom>
              <a:noFill/>
              <a:ln w="55563">
                <a:solidFill>
                  <a:srgbClr val="008000"/>
                </a:solidFill>
                <a:round/>
                <a:headEnd/>
                <a:tailEnd/>
              </a:ln>
            </p:spPr>
            <p:txBody>
              <a:bodyPr/>
              <a:lstStyle/>
              <a:p>
                <a:endParaRPr lang="tr-TR"/>
              </a:p>
            </p:txBody>
          </p:sp>
          <p:sp>
            <p:nvSpPr>
              <p:cNvPr id="40044" name="Line 101"/>
              <p:cNvSpPr>
                <a:spLocks noChangeShapeType="1"/>
              </p:cNvSpPr>
              <p:nvPr/>
            </p:nvSpPr>
            <p:spPr bwMode="auto">
              <a:xfrm>
                <a:off x="1908" y="1866"/>
                <a:ext cx="11" cy="0"/>
              </a:xfrm>
              <a:prstGeom prst="line">
                <a:avLst/>
              </a:prstGeom>
              <a:noFill/>
              <a:ln w="55563">
                <a:solidFill>
                  <a:srgbClr val="008000"/>
                </a:solidFill>
                <a:round/>
                <a:headEnd/>
                <a:tailEnd/>
              </a:ln>
            </p:spPr>
            <p:txBody>
              <a:bodyPr/>
              <a:lstStyle/>
              <a:p>
                <a:endParaRPr lang="tr-TR"/>
              </a:p>
            </p:txBody>
          </p:sp>
          <p:sp>
            <p:nvSpPr>
              <p:cNvPr id="40045" name="Line 102"/>
              <p:cNvSpPr>
                <a:spLocks noChangeShapeType="1"/>
              </p:cNvSpPr>
              <p:nvPr/>
            </p:nvSpPr>
            <p:spPr bwMode="auto">
              <a:xfrm>
                <a:off x="1919" y="1866"/>
                <a:ext cx="0" cy="23"/>
              </a:xfrm>
              <a:prstGeom prst="line">
                <a:avLst/>
              </a:prstGeom>
              <a:noFill/>
              <a:ln w="55563">
                <a:solidFill>
                  <a:srgbClr val="008000"/>
                </a:solidFill>
                <a:round/>
                <a:headEnd/>
                <a:tailEnd/>
              </a:ln>
            </p:spPr>
            <p:txBody>
              <a:bodyPr/>
              <a:lstStyle/>
              <a:p>
                <a:endParaRPr lang="tr-TR"/>
              </a:p>
            </p:txBody>
          </p:sp>
          <p:sp>
            <p:nvSpPr>
              <p:cNvPr id="40046" name="Line 103"/>
              <p:cNvSpPr>
                <a:spLocks noChangeShapeType="1"/>
              </p:cNvSpPr>
              <p:nvPr/>
            </p:nvSpPr>
            <p:spPr bwMode="auto">
              <a:xfrm>
                <a:off x="1919" y="1889"/>
                <a:ext cx="24" cy="0"/>
              </a:xfrm>
              <a:prstGeom prst="line">
                <a:avLst/>
              </a:prstGeom>
              <a:noFill/>
              <a:ln w="55563">
                <a:solidFill>
                  <a:srgbClr val="008000"/>
                </a:solidFill>
                <a:round/>
                <a:headEnd/>
                <a:tailEnd/>
              </a:ln>
            </p:spPr>
            <p:txBody>
              <a:bodyPr/>
              <a:lstStyle/>
              <a:p>
                <a:endParaRPr lang="tr-TR"/>
              </a:p>
            </p:txBody>
          </p:sp>
          <p:sp>
            <p:nvSpPr>
              <p:cNvPr id="40047" name="Line 104"/>
              <p:cNvSpPr>
                <a:spLocks noChangeShapeType="1"/>
              </p:cNvSpPr>
              <p:nvPr/>
            </p:nvSpPr>
            <p:spPr bwMode="auto">
              <a:xfrm>
                <a:off x="1943" y="1889"/>
                <a:ext cx="11" cy="0"/>
              </a:xfrm>
              <a:prstGeom prst="line">
                <a:avLst/>
              </a:prstGeom>
              <a:noFill/>
              <a:ln w="55563">
                <a:solidFill>
                  <a:srgbClr val="008000"/>
                </a:solidFill>
                <a:round/>
                <a:headEnd/>
                <a:tailEnd/>
              </a:ln>
            </p:spPr>
            <p:txBody>
              <a:bodyPr/>
              <a:lstStyle/>
              <a:p>
                <a:endParaRPr lang="tr-TR"/>
              </a:p>
            </p:txBody>
          </p:sp>
          <p:sp>
            <p:nvSpPr>
              <p:cNvPr id="40048" name="Line 105"/>
              <p:cNvSpPr>
                <a:spLocks noChangeShapeType="1"/>
              </p:cNvSpPr>
              <p:nvPr/>
            </p:nvSpPr>
            <p:spPr bwMode="auto">
              <a:xfrm>
                <a:off x="1954" y="1889"/>
                <a:ext cx="35" cy="0"/>
              </a:xfrm>
              <a:prstGeom prst="line">
                <a:avLst/>
              </a:prstGeom>
              <a:noFill/>
              <a:ln w="55563">
                <a:solidFill>
                  <a:srgbClr val="008000"/>
                </a:solidFill>
                <a:round/>
                <a:headEnd/>
                <a:tailEnd/>
              </a:ln>
            </p:spPr>
            <p:txBody>
              <a:bodyPr/>
              <a:lstStyle/>
              <a:p>
                <a:endParaRPr lang="tr-TR"/>
              </a:p>
            </p:txBody>
          </p:sp>
          <p:sp>
            <p:nvSpPr>
              <p:cNvPr id="40049" name="Line 106"/>
              <p:cNvSpPr>
                <a:spLocks noChangeShapeType="1"/>
              </p:cNvSpPr>
              <p:nvPr/>
            </p:nvSpPr>
            <p:spPr bwMode="auto">
              <a:xfrm>
                <a:off x="1989" y="1889"/>
                <a:ext cx="0" cy="12"/>
              </a:xfrm>
              <a:prstGeom prst="line">
                <a:avLst/>
              </a:prstGeom>
              <a:noFill/>
              <a:ln w="55563">
                <a:solidFill>
                  <a:srgbClr val="008000"/>
                </a:solidFill>
                <a:round/>
                <a:headEnd/>
                <a:tailEnd/>
              </a:ln>
            </p:spPr>
            <p:txBody>
              <a:bodyPr/>
              <a:lstStyle/>
              <a:p>
                <a:endParaRPr lang="tr-TR"/>
              </a:p>
            </p:txBody>
          </p:sp>
          <p:sp>
            <p:nvSpPr>
              <p:cNvPr id="40050" name="Line 107"/>
              <p:cNvSpPr>
                <a:spLocks noChangeShapeType="1"/>
              </p:cNvSpPr>
              <p:nvPr/>
            </p:nvSpPr>
            <p:spPr bwMode="auto">
              <a:xfrm>
                <a:off x="1989" y="1901"/>
                <a:ext cx="23" cy="0"/>
              </a:xfrm>
              <a:prstGeom prst="line">
                <a:avLst/>
              </a:prstGeom>
              <a:noFill/>
              <a:ln w="55563">
                <a:solidFill>
                  <a:srgbClr val="008000"/>
                </a:solidFill>
                <a:round/>
                <a:headEnd/>
                <a:tailEnd/>
              </a:ln>
            </p:spPr>
            <p:txBody>
              <a:bodyPr/>
              <a:lstStyle/>
              <a:p>
                <a:endParaRPr lang="tr-TR"/>
              </a:p>
            </p:txBody>
          </p:sp>
          <p:sp>
            <p:nvSpPr>
              <p:cNvPr id="40051" name="Line 108"/>
              <p:cNvSpPr>
                <a:spLocks noChangeShapeType="1"/>
              </p:cNvSpPr>
              <p:nvPr/>
            </p:nvSpPr>
            <p:spPr bwMode="auto">
              <a:xfrm>
                <a:off x="2012" y="1901"/>
                <a:ext cx="0" cy="11"/>
              </a:xfrm>
              <a:prstGeom prst="line">
                <a:avLst/>
              </a:prstGeom>
              <a:noFill/>
              <a:ln w="55563">
                <a:solidFill>
                  <a:srgbClr val="008000"/>
                </a:solidFill>
                <a:round/>
                <a:headEnd/>
                <a:tailEnd/>
              </a:ln>
            </p:spPr>
            <p:txBody>
              <a:bodyPr/>
              <a:lstStyle/>
              <a:p>
                <a:endParaRPr lang="tr-TR"/>
              </a:p>
            </p:txBody>
          </p:sp>
          <p:sp>
            <p:nvSpPr>
              <p:cNvPr id="40052" name="Line 109"/>
              <p:cNvSpPr>
                <a:spLocks noChangeShapeType="1"/>
              </p:cNvSpPr>
              <p:nvPr/>
            </p:nvSpPr>
            <p:spPr bwMode="auto">
              <a:xfrm>
                <a:off x="2012" y="1912"/>
                <a:ext cx="12" cy="0"/>
              </a:xfrm>
              <a:prstGeom prst="line">
                <a:avLst/>
              </a:prstGeom>
              <a:noFill/>
              <a:ln w="55563">
                <a:solidFill>
                  <a:srgbClr val="008000"/>
                </a:solidFill>
                <a:round/>
                <a:headEnd/>
                <a:tailEnd/>
              </a:ln>
            </p:spPr>
            <p:txBody>
              <a:bodyPr/>
              <a:lstStyle/>
              <a:p>
                <a:endParaRPr lang="tr-TR"/>
              </a:p>
            </p:txBody>
          </p:sp>
          <p:sp>
            <p:nvSpPr>
              <p:cNvPr id="40053" name="Line 110"/>
              <p:cNvSpPr>
                <a:spLocks noChangeShapeType="1"/>
              </p:cNvSpPr>
              <p:nvPr/>
            </p:nvSpPr>
            <p:spPr bwMode="auto">
              <a:xfrm>
                <a:off x="2024" y="1912"/>
                <a:ext cx="11" cy="0"/>
              </a:xfrm>
              <a:prstGeom prst="line">
                <a:avLst/>
              </a:prstGeom>
              <a:noFill/>
              <a:ln w="55563">
                <a:solidFill>
                  <a:srgbClr val="008000"/>
                </a:solidFill>
                <a:round/>
                <a:headEnd/>
                <a:tailEnd/>
              </a:ln>
            </p:spPr>
            <p:txBody>
              <a:bodyPr/>
              <a:lstStyle/>
              <a:p>
                <a:endParaRPr lang="tr-TR"/>
              </a:p>
            </p:txBody>
          </p:sp>
          <p:sp>
            <p:nvSpPr>
              <p:cNvPr id="40054" name="Line 111"/>
              <p:cNvSpPr>
                <a:spLocks noChangeShapeType="1"/>
              </p:cNvSpPr>
              <p:nvPr/>
            </p:nvSpPr>
            <p:spPr bwMode="auto">
              <a:xfrm>
                <a:off x="2035" y="1912"/>
                <a:ext cx="12" cy="0"/>
              </a:xfrm>
              <a:prstGeom prst="line">
                <a:avLst/>
              </a:prstGeom>
              <a:noFill/>
              <a:ln w="55563">
                <a:solidFill>
                  <a:srgbClr val="008000"/>
                </a:solidFill>
                <a:round/>
                <a:headEnd/>
                <a:tailEnd/>
              </a:ln>
            </p:spPr>
            <p:txBody>
              <a:bodyPr/>
              <a:lstStyle/>
              <a:p>
                <a:endParaRPr lang="tr-TR"/>
              </a:p>
            </p:txBody>
          </p:sp>
          <p:sp>
            <p:nvSpPr>
              <p:cNvPr id="40055" name="Line 112"/>
              <p:cNvSpPr>
                <a:spLocks noChangeShapeType="1"/>
              </p:cNvSpPr>
              <p:nvPr/>
            </p:nvSpPr>
            <p:spPr bwMode="auto">
              <a:xfrm>
                <a:off x="2047" y="1912"/>
                <a:ext cx="0" cy="35"/>
              </a:xfrm>
              <a:prstGeom prst="line">
                <a:avLst/>
              </a:prstGeom>
              <a:noFill/>
              <a:ln w="55563">
                <a:solidFill>
                  <a:srgbClr val="008000"/>
                </a:solidFill>
                <a:round/>
                <a:headEnd/>
                <a:tailEnd/>
              </a:ln>
            </p:spPr>
            <p:txBody>
              <a:bodyPr/>
              <a:lstStyle/>
              <a:p>
                <a:endParaRPr lang="tr-TR"/>
              </a:p>
            </p:txBody>
          </p:sp>
          <p:sp>
            <p:nvSpPr>
              <p:cNvPr id="40056" name="Line 113"/>
              <p:cNvSpPr>
                <a:spLocks noChangeShapeType="1"/>
              </p:cNvSpPr>
              <p:nvPr/>
            </p:nvSpPr>
            <p:spPr bwMode="auto">
              <a:xfrm>
                <a:off x="2047" y="1947"/>
                <a:ext cx="23" cy="0"/>
              </a:xfrm>
              <a:prstGeom prst="line">
                <a:avLst/>
              </a:prstGeom>
              <a:noFill/>
              <a:ln w="55563">
                <a:solidFill>
                  <a:srgbClr val="008000"/>
                </a:solidFill>
                <a:round/>
                <a:headEnd/>
                <a:tailEnd/>
              </a:ln>
            </p:spPr>
            <p:txBody>
              <a:bodyPr/>
              <a:lstStyle/>
              <a:p>
                <a:endParaRPr lang="tr-TR"/>
              </a:p>
            </p:txBody>
          </p:sp>
          <p:sp>
            <p:nvSpPr>
              <p:cNvPr id="40057" name="Line 114"/>
              <p:cNvSpPr>
                <a:spLocks noChangeShapeType="1"/>
              </p:cNvSpPr>
              <p:nvPr/>
            </p:nvSpPr>
            <p:spPr bwMode="auto">
              <a:xfrm>
                <a:off x="2070" y="1947"/>
                <a:ext cx="0" cy="23"/>
              </a:xfrm>
              <a:prstGeom prst="line">
                <a:avLst/>
              </a:prstGeom>
              <a:noFill/>
              <a:ln w="55563">
                <a:solidFill>
                  <a:srgbClr val="008000"/>
                </a:solidFill>
                <a:round/>
                <a:headEnd/>
                <a:tailEnd/>
              </a:ln>
            </p:spPr>
            <p:txBody>
              <a:bodyPr/>
              <a:lstStyle/>
              <a:p>
                <a:endParaRPr lang="tr-TR"/>
              </a:p>
            </p:txBody>
          </p:sp>
          <p:sp>
            <p:nvSpPr>
              <p:cNvPr id="40058" name="Line 115"/>
              <p:cNvSpPr>
                <a:spLocks noChangeShapeType="1"/>
              </p:cNvSpPr>
              <p:nvPr/>
            </p:nvSpPr>
            <p:spPr bwMode="auto">
              <a:xfrm>
                <a:off x="2070" y="1970"/>
                <a:ext cx="35" cy="0"/>
              </a:xfrm>
              <a:prstGeom prst="line">
                <a:avLst/>
              </a:prstGeom>
              <a:noFill/>
              <a:ln w="55563">
                <a:solidFill>
                  <a:srgbClr val="008000"/>
                </a:solidFill>
                <a:round/>
                <a:headEnd/>
                <a:tailEnd/>
              </a:ln>
            </p:spPr>
            <p:txBody>
              <a:bodyPr/>
              <a:lstStyle/>
              <a:p>
                <a:endParaRPr lang="tr-TR"/>
              </a:p>
            </p:txBody>
          </p:sp>
          <p:sp>
            <p:nvSpPr>
              <p:cNvPr id="40059" name="Line 116"/>
              <p:cNvSpPr>
                <a:spLocks noChangeShapeType="1"/>
              </p:cNvSpPr>
              <p:nvPr/>
            </p:nvSpPr>
            <p:spPr bwMode="auto">
              <a:xfrm>
                <a:off x="2105" y="1970"/>
                <a:ext cx="0" cy="11"/>
              </a:xfrm>
              <a:prstGeom prst="line">
                <a:avLst/>
              </a:prstGeom>
              <a:noFill/>
              <a:ln w="55563">
                <a:solidFill>
                  <a:srgbClr val="008000"/>
                </a:solidFill>
                <a:round/>
                <a:headEnd/>
                <a:tailEnd/>
              </a:ln>
            </p:spPr>
            <p:txBody>
              <a:bodyPr/>
              <a:lstStyle/>
              <a:p>
                <a:endParaRPr lang="tr-TR"/>
              </a:p>
            </p:txBody>
          </p:sp>
          <p:sp>
            <p:nvSpPr>
              <p:cNvPr id="40060" name="Line 117"/>
              <p:cNvSpPr>
                <a:spLocks noChangeShapeType="1"/>
              </p:cNvSpPr>
              <p:nvPr/>
            </p:nvSpPr>
            <p:spPr bwMode="auto">
              <a:xfrm>
                <a:off x="2105" y="1981"/>
                <a:ext cx="11" cy="0"/>
              </a:xfrm>
              <a:prstGeom prst="line">
                <a:avLst/>
              </a:prstGeom>
              <a:noFill/>
              <a:ln w="55563">
                <a:solidFill>
                  <a:srgbClr val="008000"/>
                </a:solidFill>
                <a:round/>
                <a:headEnd/>
                <a:tailEnd/>
              </a:ln>
            </p:spPr>
            <p:txBody>
              <a:bodyPr/>
              <a:lstStyle/>
              <a:p>
                <a:endParaRPr lang="tr-TR"/>
              </a:p>
            </p:txBody>
          </p:sp>
          <p:sp>
            <p:nvSpPr>
              <p:cNvPr id="40061" name="Line 118"/>
              <p:cNvSpPr>
                <a:spLocks noChangeShapeType="1"/>
              </p:cNvSpPr>
              <p:nvPr/>
            </p:nvSpPr>
            <p:spPr bwMode="auto">
              <a:xfrm>
                <a:off x="2116" y="1981"/>
                <a:ext cx="0" cy="12"/>
              </a:xfrm>
              <a:prstGeom prst="line">
                <a:avLst/>
              </a:prstGeom>
              <a:noFill/>
              <a:ln w="55563">
                <a:solidFill>
                  <a:srgbClr val="008000"/>
                </a:solidFill>
                <a:round/>
                <a:headEnd/>
                <a:tailEnd/>
              </a:ln>
            </p:spPr>
            <p:txBody>
              <a:bodyPr/>
              <a:lstStyle/>
              <a:p>
                <a:endParaRPr lang="tr-TR"/>
              </a:p>
            </p:txBody>
          </p:sp>
          <p:sp>
            <p:nvSpPr>
              <p:cNvPr id="40062" name="Line 119"/>
              <p:cNvSpPr>
                <a:spLocks noChangeShapeType="1"/>
              </p:cNvSpPr>
              <p:nvPr/>
            </p:nvSpPr>
            <p:spPr bwMode="auto">
              <a:xfrm>
                <a:off x="2116" y="1993"/>
                <a:ext cx="35" cy="0"/>
              </a:xfrm>
              <a:prstGeom prst="line">
                <a:avLst/>
              </a:prstGeom>
              <a:noFill/>
              <a:ln w="55563">
                <a:solidFill>
                  <a:srgbClr val="008000"/>
                </a:solidFill>
                <a:round/>
                <a:headEnd/>
                <a:tailEnd/>
              </a:ln>
            </p:spPr>
            <p:txBody>
              <a:bodyPr/>
              <a:lstStyle/>
              <a:p>
                <a:endParaRPr lang="tr-TR"/>
              </a:p>
            </p:txBody>
          </p:sp>
          <p:sp>
            <p:nvSpPr>
              <p:cNvPr id="40063" name="Line 120"/>
              <p:cNvSpPr>
                <a:spLocks noChangeShapeType="1"/>
              </p:cNvSpPr>
              <p:nvPr/>
            </p:nvSpPr>
            <p:spPr bwMode="auto">
              <a:xfrm>
                <a:off x="2151" y="1993"/>
                <a:ext cx="0" cy="12"/>
              </a:xfrm>
              <a:prstGeom prst="line">
                <a:avLst/>
              </a:prstGeom>
              <a:noFill/>
              <a:ln w="55563">
                <a:solidFill>
                  <a:srgbClr val="008000"/>
                </a:solidFill>
                <a:round/>
                <a:headEnd/>
                <a:tailEnd/>
              </a:ln>
            </p:spPr>
            <p:txBody>
              <a:bodyPr/>
              <a:lstStyle/>
              <a:p>
                <a:endParaRPr lang="tr-TR"/>
              </a:p>
            </p:txBody>
          </p:sp>
          <p:sp>
            <p:nvSpPr>
              <p:cNvPr id="40064" name="Line 121"/>
              <p:cNvSpPr>
                <a:spLocks noChangeShapeType="1"/>
              </p:cNvSpPr>
              <p:nvPr/>
            </p:nvSpPr>
            <p:spPr bwMode="auto">
              <a:xfrm>
                <a:off x="2151" y="2005"/>
                <a:ext cx="11" cy="0"/>
              </a:xfrm>
              <a:prstGeom prst="line">
                <a:avLst/>
              </a:prstGeom>
              <a:noFill/>
              <a:ln w="55563">
                <a:solidFill>
                  <a:srgbClr val="008000"/>
                </a:solidFill>
                <a:round/>
                <a:headEnd/>
                <a:tailEnd/>
              </a:ln>
            </p:spPr>
            <p:txBody>
              <a:bodyPr/>
              <a:lstStyle/>
              <a:p>
                <a:endParaRPr lang="tr-TR"/>
              </a:p>
            </p:txBody>
          </p:sp>
          <p:sp>
            <p:nvSpPr>
              <p:cNvPr id="40065" name="Line 122"/>
              <p:cNvSpPr>
                <a:spLocks noChangeShapeType="1"/>
              </p:cNvSpPr>
              <p:nvPr/>
            </p:nvSpPr>
            <p:spPr bwMode="auto">
              <a:xfrm>
                <a:off x="2162" y="2005"/>
                <a:ext cx="0" cy="11"/>
              </a:xfrm>
              <a:prstGeom prst="line">
                <a:avLst/>
              </a:prstGeom>
              <a:noFill/>
              <a:ln w="55563">
                <a:solidFill>
                  <a:srgbClr val="008000"/>
                </a:solidFill>
                <a:round/>
                <a:headEnd/>
                <a:tailEnd/>
              </a:ln>
            </p:spPr>
            <p:txBody>
              <a:bodyPr/>
              <a:lstStyle/>
              <a:p>
                <a:endParaRPr lang="tr-TR"/>
              </a:p>
            </p:txBody>
          </p:sp>
          <p:sp>
            <p:nvSpPr>
              <p:cNvPr id="40066" name="Line 123"/>
              <p:cNvSpPr>
                <a:spLocks noChangeShapeType="1"/>
              </p:cNvSpPr>
              <p:nvPr/>
            </p:nvSpPr>
            <p:spPr bwMode="auto">
              <a:xfrm>
                <a:off x="2162" y="2016"/>
                <a:ext cx="24" cy="0"/>
              </a:xfrm>
              <a:prstGeom prst="line">
                <a:avLst/>
              </a:prstGeom>
              <a:noFill/>
              <a:ln w="55563">
                <a:solidFill>
                  <a:srgbClr val="008000"/>
                </a:solidFill>
                <a:round/>
                <a:headEnd/>
                <a:tailEnd/>
              </a:ln>
            </p:spPr>
            <p:txBody>
              <a:bodyPr/>
              <a:lstStyle/>
              <a:p>
                <a:endParaRPr lang="tr-TR"/>
              </a:p>
            </p:txBody>
          </p:sp>
          <p:sp>
            <p:nvSpPr>
              <p:cNvPr id="40067" name="Line 124"/>
              <p:cNvSpPr>
                <a:spLocks noChangeShapeType="1"/>
              </p:cNvSpPr>
              <p:nvPr/>
            </p:nvSpPr>
            <p:spPr bwMode="auto">
              <a:xfrm>
                <a:off x="2186" y="2016"/>
                <a:ext cx="11" cy="0"/>
              </a:xfrm>
              <a:prstGeom prst="line">
                <a:avLst/>
              </a:prstGeom>
              <a:noFill/>
              <a:ln w="55563">
                <a:solidFill>
                  <a:srgbClr val="008000"/>
                </a:solidFill>
                <a:round/>
                <a:headEnd/>
                <a:tailEnd/>
              </a:ln>
            </p:spPr>
            <p:txBody>
              <a:bodyPr/>
              <a:lstStyle/>
              <a:p>
                <a:endParaRPr lang="tr-TR"/>
              </a:p>
            </p:txBody>
          </p:sp>
          <p:sp>
            <p:nvSpPr>
              <p:cNvPr id="40068" name="Line 125"/>
              <p:cNvSpPr>
                <a:spLocks noChangeShapeType="1"/>
              </p:cNvSpPr>
              <p:nvPr/>
            </p:nvSpPr>
            <p:spPr bwMode="auto">
              <a:xfrm>
                <a:off x="2197" y="2016"/>
                <a:ext cx="23" cy="0"/>
              </a:xfrm>
              <a:prstGeom prst="line">
                <a:avLst/>
              </a:prstGeom>
              <a:noFill/>
              <a:ln w="55563">
                <a:solidFill>
                  <a:srgbClr val="008000"/>
                </a:solidFill>
                <a:round/>
                <a:headEnd/>
                <a:tailEnd/>
              </a:ln>
            </p:spPr>
            <p:txBody>
              <a:bodyPr/>
              <a:lstStyle/>
              <a:p>
                <a:endParaRPr lang="tr-TR"/>
              </a:p>
            </p:txBody>
          </p:sp>
          <p:sp>
            <p:nvSpPr>
              <p:cNvPr id="40069" name="Line 126"/>
              <p:cNvSpPr>
                <a:spLocks noChangeShapeType="1"/>
              </p:cNvSpPr>
              <p:nvPr/>
            </p:nvSpPr>
            <p:spPr bwMode="auto">
              <a:xfrm>
                <a:off x="2220" y="2016"/>
                <a:ext cx="0" cy="12"/>
              </a:xfrm>
              <a:prstGeom prst="line">
                <a:avLst/>
              </a:prstGeom>
              <a:noFill/>
              <a:ln w="55563">
                <a:solidFill>
                  <a:srgbClr val="008000"/>
                </a:solidFill>
                <a:round/>
                <a:headEnd/>
                <a:tailEnd/>
              </a:ln>
            </p:spPr>
            <p:txBody>
              <a:bodyPr/>
              <a:lstStyle/>
              <a:p>
                <a:endParaRPr lang="tr-TR"/>
              </a:p>
            </p:txBody>
          </p:sp>
          <p:sp>
            <p:nvSpPr>
              <p:cNvPr id="40070" name="Line 127"/>
              <p:cNvSpPr>
                <a:spLocks noChangeShapeType="1"/>
              </p:cNvSpPr>
              <p:nvPr/>
            </p:nvSpPr>
            <p:spPr bwMode="auto">
              <a:xfrm>
                <a:off x="2220" y="2028"/>
                <a:ext cx="23" cy="0"/>
              </a:xfrm>
              <a:prstGeom prst="line">
                <a:avLst/>
              </a:prstGeom>
              <a:noFill/>
              <a:ln w="55563">
                <a:solidFill>
                  <a:srgbClr val="008000"/>
                </a:solidFill>
                <a:round/>
                <a:headEnd/>
                <a:tailEnd/>
              </a:ln>
            </p:spPr>
            <p:txBody>
              <a:bodyPr/>
              <a:lstStyle/>
              <a:p>
                <a:endParaRPr lang="tr-TR"/>
              </a:p>
            </p:txBody>
          </p:sp>
          <p:sp>
            <p:nvSpPr>
              <p:cNvPr id="40071" name="Line 128"/>
              <p:cNvSpPr>
                <a:spLocks noChangeShapeType="1"/>
              </p:cNvSpPr>
              <p:nvPr/>
            </p:nvSpPr>
            <p:spPr bwMode="auto">
              <a:xfrm>
                <a:off x="2243" y="2028"/>
                <a:ext cx="0" cy="11"/>
              </a:xfrm>
              <a:prstGeom prst="line">
                <a:avLst/>
              </a:prstGeom>
              <a:noFill/>
              <a:ln w="55563">
                <a:solidFill>
                  <a:srgbClr val="008000"/>
                </a:solidFill>
                <a:round/>
                <a:headEnd/>
                <a:tailEnd/>
              </a:ln>
            </p:spPr>
            <p:txBody>
              <a:bodyPr/>
              <a:lstStyle/>
              <a:p>
                <a:endParaRPr lang="tr-TR"/>
              </a:p>
            </p:txBody>
          </p:sp>
          <p:sp>
            <p:nvSpPr>
              <p:cNvPr id="40072" name="Line 129"/>
              <p:cNvSpPr>
                <a:spLocks noChangeShapeType="1"/>
              </p:cNvSpPr>
              <p:nvPr/>
            </p:nvSpPr>
            <p:spPr bwMode="auto">
              <a:xfrm>
                <a:off x="2243" y="2039"/>
                <a:ext cx="35" cy="0"/>
              </a:xfrm>
              <a:prstGeom prst="line">
                <a:avLst/>
              </a:prstGeom>
              <a:noFill/>
              <a:ln w="55563">
                <a:solidFill>
                  <a:srgbClr val="008000"/>
                </a:solidFill>
                <a:round/>
                <a:headEnd/>
                <a:tailEnd/>
              </a:ln>
            </p:spPr>
            <p:txBody>
              <a:bodyPr/>
              <a:lstStyle/>
              <a:p>
                <a:endParaRPr lang="tr-TR"/>
              </a:p>
            </p:txBody>
          </p:sp>
          <p:sp>
            <p:nvSpPr>
              <p:cNvPr id="40073" name="Line 130"/>
              <p:cNvSpPr>
                <a:spLocks noChangeShapeType="1"/>
              </p:cNvSpPr>
              <p:nvPr/>
            </p:nvSpPr>
            <p:spPr bwMode="auto">
              <a:xfrm>
                <a:off x="2278" y="2039"/>
                <a:ext cx="0" cy="23"/>
              </a:xfrm>
              <a:prstGeom prst="line">
                <a:avLst/>
              </a:prstGeom>
              <a:noFill/>
              <a:ln w="55563">
                <a:solidFill>
                  <a:srgbClr val="008000"/>
                </a:solidFill>
                <a:round/>
                <a:headEnd/>
                <a:tailEnd/>
              </a:ln>
            </p:spPr>
            <p:txBody>
              <a:bodyPr/>
              <a:lstStyle/>
              <a:p>
                <a:endParaRPr lang="tr-TR"/>
              </a:p>
            </p:txBody>
          </p:sp>
          <p:sp>
            <p:nvSpPr>
              <p:cNvPr id="40074" name="Line 131"/>
              <p:cNvSpPr>
                <a:spLocks noChangeShapeType="1"/>
              </p:cNvSpPr>
              <p:nvPr/>
            </p:nvSpPr>
            <p:spPr bwMode="auto">
              <a:xfrm>
                <a:off x="2278" y="2062"/>
                <a:ext cx="12" cy="0"/>
              </a:xfrm>
              <a:prstGeom prst="line">
                <a:avLst/>
              </a:prstGeom>
              <a:noFill/>
              <a:ln w="55563">
                <a:solidFill>
                  <a:srgbClr val="008000"/>
                </a:solidFill>
                <a:round/>
                <a:headEnd/>
                <a:tailEnd/>
              </a:ln>
            </p:spPr>
            <p:txBody>
              <a:bodyPr/>
              <a:lstStyle/>
              <a:p>
                <a:endParaRPr lang="tr-TR"/>
              </a:p>
            </p:txBody>
          </p:sp>
          <p:sp>
            <p:nvSpPr>
              <p:cNvPr id="40075" name="Line 132"/>
              <p:cNvSpPr>
                <a:spLocks noChangeShapeType="1"/>
              </p:cNvSpPr>
              <p:nvPr/>
            </p:nvSpPr>
            <p:spPr bwMode="auto">
              <a:xfrm>
                <a:off x="2290" y="2062"/>
                <a:ext cx="34" cy="0"/>
              </a:xfrm>
              <a:prstGeom prst="line">
                <a:avLst/>
              </a:prstGeom>
              <a:noFill/>
              <a:ln w="55563">
                <a:solidFill>
                  <a:srgbClr val="008000"/>
                </a:solidFill>
                <a:round/>
                <a:headEnd/>
                <a:tailEnd/>
              </a:ln>
            </p:spPr>
            <p:txBody>
              <a:bodyPr/>
              <a:lstStyle/>
              <a:p>
                <a:endParaRPr lang="tr-TR"/>
              </a:p>
            </p:txBody>
          </p:sp>
          <p:sp>
            <p:nvSpPr>
              <p:cNvPr id="40076" name="Line 133"/>
              <p:cNvSpPr>
                <a:spLocks noChangeShapeType="1"/>
              </p:cNvSpPr>
              <p:nvPr/>
            </p:nvSpPr>
            <p:spPr bwMode="auto">
              <a:xfrm>
                <a:off x="2324" y="2062"/>
                <a:ext cx="0" cy="12"/>
              </a:xfrm>
              <a:prstGeom prst="line">
                <a:avLst/>
              </a:prstGeom>
              <a:noFill/>
              <a:ln w="55563">
                <a:solidFill>
                  <a:srgbClr val="008000"/>
                </a:solidFill>
                <a:round/>
                <a:headEnd/>
                <a:tailEnd/>
              </a:ln>
            </p:spPr>
            <p:txBody>
              <a:bodyPr/>
              <a:lstStyle/>
              <a:p>
                <a:endParaRPr lang="tr-TR"/>
              </a:p>
            </p:txBody>
          </p:sp>
          <p:sp>
            <p:nvSpPr>
              <p:cNvPr id="40077" name="Line 134"/>
              <p:cNvSpPr>
                <a:spLocks noChangeShapeType="1"/>
              </p:cNvSpPr>
              <p:nvPr/>
            </p:nvSpPr>
            <p:spPr bwMode="auto">
              <a:xfrm>
                <a:off x="2324" y="2074"/>
                <a:ext cx="12" cy="0"/>
              </a:xfrm>
              <a:prstGeom prst="line">
                <a:avLst/>
              </a:prstGeom>
              <a:noFill/>
              <a:ln w="55563">
                <a:solidFill>
                  <a:srgbClr val="008000"/>
                </a:solidFill>
                <a:round/>
                <a:headEnd/>
                <a:tailEnd/>
              </a:ln>
            </p:spPr>
            <p:txBody>
              <a:bodyPr/>
              <a:lstStyle/>
              <a:p>
                <a:endParaRPr lang="tr-TR"/>
              </a:p>
            </p:txBody>
          </p:sp>
          <p:sp>
            <p:nvSpPr>
              <p:cNvPr id="40078" name="Line 135"/>
              <p:cNvSpPr>
                <a:spLocks noChangeShapeType="1"/>
              </p:cNvSpPr>
              <p:nvPr/>
            </p:nvSpPr>
            <p:spPr bwMode="auto">
              <a:xfrm>
                <a:off x="2336" y="2074"/>
                <a:ext cx="0" cy="12"/>
              </a:xfrm>
              <a:prstGeom prst="line">
                <a:avLst/>
              </a:prstGeom>
              <a:noFill/>
              <a:ln w="55563">
                <a:solidFill>
                  <a:srgbClr val="008000"/>
                </a:solidFill>
                <a:round/>
                <a:headEnd/>
                <a:tailEnd/>
              </a:ln>
            </p:spPr>
            <p:txBody>
              <a:bodyPr/>
              <a:lstStyle/>
              <a:p>
                <a:endParaRPr lang="tr-TR"/>
              </a:p>
            </p:txBody>
          </p:sp>
          <p:sp>
            <p:nvSpPr>
              <p:cNvPr id="40079" name="Line 136"/>
              <p:cNvSpPr>
                <a:spLocks noChangeShapeType="1"/>
              </p:cNvSpPr>
              <p:nvPr/>
            </p:nvSpPr>
            <p:spPr bwMode="auto">
              <a:xfrm>
                <a:off x="2336" y="2086"/>
                <a:ext cx="23" cy="0"/>
              </a:xfrm>
              <a:prstGeom prst="line">
                <a:avLst/>
              </a:prstGeom>
              <a:noFill/>
              <a:ln w="55563">
                <a:solidFill>
                  <a:srgbClr val="008000"/>
                </a:solidFill>
                <a:round/>
                <a:headEnd/>
                <a:tailEnd/>
              </a:ln>
            </p:spPr>
            <p:txBody>
              <a:bodyPr/>
              <a:lstStyle/>
              <a:p>
                <a:endParaRPr lang="tr-TR"/>
              </a:p>
            </p:txBody>
          </p:sp>
          <p:sp>
            <p:nvSpPr>
              <p:cNvPr id="40080" name="Line 137"/>
              <p:cNvSpPr>
                <a:spLocks noChangeShapeType="1"/>
              </p:cNvSpPr>
              <p:nvPr/>
            </p:nvSpPr>
            <p:spPr bwMode="auto">
              <a:xfrm>
                <a:off x="2359" y="2086"/>
                <a:ext cx="0" cy="34"/>
              </a:xfrm>
              <a:prstGeom prst="line">
                <a:avLst/>
              </a:prstGeom>
              <a:noFill/>
              <a:ln w="55563">
                <a:solidFill>
                  <a:srgbClr val="008000"/>
                </a:solidFill>
                <a:round/>
                <a:headEnd/>
                <a:tailEnd/>
              </a:ln>
            </p:spPr>
            <p:txBody>
              <a:bodyPr/>
              <a:lstStyle/>
              <a:p>
                <a:endParaRPr lang="tr-TR"/>
              </a:p>
            </p:txBody>
          </p:sp>
          <p:sp>
            <p:nvSpPr>
              <p:cNvPr id="40081" name="Line 138"/>
              <p:cNvSpPr>
                <a:spLocks noChangeShapeType="1"/>
              </p:cNvSpPr>
              <p:nvPr/>
            </p:nvSpPr>
            <p:spPr bwMode="auto">
              <a:xfrm>
                <a:off x="2359" y="2120"/>
                <a:ext cx="23" cy="0"/>
              </a:xfrm>
              <a:prstGeom prst="line">
                <a:avLst/>
              </a:prstGeom>
              <a:noFill/>
              <a:ln w="55563">
                <a:solidFill>
                  <a:srgbClr val="008000"/>
                </a:solidFill>
                <a:round/>
                <a:headEnd/>
                <a:tailEnd/>
              </a:ln>
            </p:spPr>
            <p:txBody>
              <a:bodyPr/>
              <a:lstStyle/>
              <a:p>
                <a:endParaRPr lang="tr-TR"/>
              </a:p>
            </p:txBody>
          </p:sp>
          <p:sp>
            <p:nvSpPr>
              <p:cNvPr id="40082" name="Line 139"/>
              <p:cNvSpPr>
                <a:spLocks noChangeShapeType="1"/>
              </p:cNvSpPr>
              <p:nvPr/>
            </p:nvSpPr>
            <p:spPr bwMode="auto">
              <a:xfrm>
                <a:off x="2382" y="2120"/>
                <a:ext cx="12" cy="0"/>
              </a:xfrm>
              <a:prstGeom prst="line">
                <a:avLst/>
              </a:prstGeom>
              <a:noFill/>
              <a:ln w="55563">
                <a:solidFill>
                  <a:srgbClr val="008000"/>
                </a:solidFill>
                <a:round/>
                <a:headEnd/>
                <a:tailEnd/>
              </a:ln>
            </p:spPr>
            <p:txBody>
              <a:bodyPr/>
              <a:lstStyle/>
              <a:p>
                <a:endParaRPr lang="tr-TR"/>
              </a:p>
            </p:txBody>
          </p:sp>
          <p:sp>
            <p:nvSpPr>
              <p:cNvPr id="40083" name="Line 140"/>
              <p:cNvSpPr>
                <a:spLocks noChangeShapeType="1"/>
              </p:cNvSpPr>
              <p:nvPr/>
            </p:nvSpPr>
            <p:spPr bwMode="auto">
              <a:xfrm>
                <a:off x="2394" y="2120"/>
                <a:ext cx="0" cy="12"/>
              </a:xfrm>
              <a:prstGeom prst="line">
                <a:avLst/>
              </a:prstGeom>
              <a:noFill/>
              <a:ln w="55563">
                <a:solidFill>
                  <a:srgbClr val="008000"/>
                </a:solidFill>
                <a:round/>
                <a:headEnd/>
                <a:tailEnd/>
              </a:ln>
            </p:spPr>
            <p:txBody>
              <a:bodyPr/>
              <a:lstStyle/>
              <a:p>
                <a:endParaRPr lang="tr-TR"/>
              </a:p>
            </p:txBody>
          </p:sp>
          <p:sp>
            <p:nvSpPr>
              <p:cNvPr id="40084" name="Line 141"/>
              <p:cNvSpPr>
                <a:spLocks noChangeShapeType="1"/>
              </p:cNvSpPr>
              <p:nvPr/>
            </p:nvSpPr>
            <p:spPr bwMode="auto">
              <a:xfrm>
                <a:off x="2394" y="2132"/>
                <a:ext cx="11" cy="0"/>
              </a:xfrm>
              <a:prstGeom prst="line">
                <a:avLst/>
              </a:prstGeom>
              <a:noFill/>
              <a:ln w="55563">
                <a:solidFill>
                  <a:srgbClr val="008000"/>
                </a:solidFill>
                <a:round/>
                <a:headEnd/>
                <a:tailEnd/>
              </a:ln>
            </p:spPr>
            <p:txBody>
              <a:bodyPr/>
              <a:lstStyle/>
              <a:p>
                <a:endParaRPr lang="tr-TR"/>
              </a:p>
            </p:txBody>
          </p:sp>
          <p:sp>
            <p:nvSpPr>
              <p:cNvPr id="40085" name="Line 142"/>
              <p:cNvSpPr>
                <a:spLocks noChangeShapeType="1"/>
              </p:cNvSpPr>
              <p:nvPr/>
            </p:nvSpPr>
            <p:spPr bwMode="auto">
              <a:xfrm>
                <a:off x="2405" y="2132"/>
                <a:ext cx="24" cy="0"/>
              </a:xfrm>
              <a:prstGeom prst="line">
                <a:avLst/>
              </a:prstGeom>
              <a:noFill/>
              <a:ln w="55563">
                <a:solidFill>
                  <a:srgbClr val="008000"/>
                </a:solidFill>
                <a:round/>
                <a:headEnd/>
                <a:tailEnd/>
              </a:ln>
            </p:spPr>
            <p:txBody>
              <a:bodyPr/>
              <a:lstStyle/>
              <a:p>
                <a:endParaRPr lang="tr-TR"/>
              </a:p>
            </p:txBody>
          </p:sp>
          <p:sp>
            <p:nvSpPr>
              <p:cNvPr id="40086" name="Line 143"/>
              <p:cNvSpPr>
                <a:spLocks noChangeShapeType="1"/>
              </p:cNvSpPr>
              <p:nvPr/>
            </p:nvSpPr>
            <p:spPr bwMode="auto">
              <a:xfrm>
                <a:off x="2429" y="2132"/>
                <a:ext cx="11" cy="0"/>
              </a:xfrm>
              <a:prstGeom prst="line">
                <a:avLst/>
              </a:prstGeom>
              <a:noFill/>
              <a:ln w="55563">
                <a:solidFill>
                  <a:srgbClr val="008000"/>
                </a:solidFill>
                <a:round/>
                <a:headEnd/>
                <a:tailEnd/>
              </a:ln>
            </p:spPr>
            <p:txBody>
              <a:bodyPr/>
              <a:lstStyle/>
              <a:p>
                <a:endParaRPr lang="tr-TR"/>
              </a:p>
            </p:txBody>
          </p:sp>
          <p:sp>
            <p:nvSpPr>
              <p:cNvPr id="40087" name="Line 144"/>
              <p:cNvSpPr>
                <a:spLocks noChangeShapeType="1"/>
              </p:cNvSpPr>
              <p:nvPr/>
            </p:nvSpPr>
            <p:spPr bwMode="auto">
              <a:xfrm>
                <a:off x="2440" y="2132"/>
                <a:ext cx="0" cy="23"/>
              </a:xfrm>
              <a:prstGeom prst="line">
                <a:avLst/>
              </a:prstGeom>
              <a:noFill/>
              <a:ln w="55563">
                <a:solidFill>
                  <a:srgbClr val="008000"/>
                </a:solidFill>
                <a:round/>
                <a:headEnd/>
                <a:tailEnd/>
              </a:ln>
            </p:spPr>
            <p:txBody>
              <a:bodyPr/>
              <a:lstStyle/>
              <a:p>
                <a:endParaRPr lang="tr-TR"/>
              </a:p>
            </p:txBody>
          </p:sp>
          <p:sp>
            <p:nvSpPr>
              <p:cNvPr id="40088" name="Line 145"/>
              <p:cNvSpPr>
                <a:spLocks noChangeShapeType="1"/>
              </p:cNvSpPr>
              <p:nvPr/>
            </p:nvSpPr>
            <p:spPr bwMode="auto">
              <a:xfrm>
                <a:off x="2440" y="2155"/>
                <a:ext cx="12" cy="0"/>
              </a:xfrm>
              <a:prstGeom prst="line">
                <a:avLst/>
              </a:prstGeom>
              <a:noFill/>
              <a:ln w="55563">
                <a:solidFill>
                  <a:srgbClr val="008000"/>
                </a:solidFill>
                <a:round/>
                <a:headEnd/>
                <a:tailEnd/>
              </a:ln>
            </p:spPr>
            <p:txBody>
              <a:bodyPr/>
              <a:lstStyle/>
              <a:p>
                <a:endParaRPr lang="tr-TR"/>
              </a:p>
            </p:txBody>
          </p:sp>
          <p:sp>
            <p:nvSpPr>
              <p:cNvPr id="40089" name="Line 146"/>
              <p:cNvSpPr>
                <a:spLocks noChangeShapeType="1"/>
              </p:cNvSpPr>
              <p:nvPr/>
            </p:nvSpPr>
            <p:spPr bwMode="auto">
              <a:xfrm>
                <a:off x="2452" y="2155"/>
                <a:ext cx="0" cy="12"/>
              </a:xfrm>
              <a:prstGeom prst="line">
                <a:avLst/>
              </a:prstGeom>
              <a:noFill/>
              <a:ln w="55563">
                <a:solidFill>
                  <a:srgbClr val="008000"/>
                </a:solidFill>
                <a:round/>
                <a:headEnd/>
                <a:tailEnd/>
              </a:ln>
            </p:spPr>
            <p:txBody>
              <a:bodyPr/>
              <a:lstStyle/>
              <a:p>
                <a:endParaRPr lang="tr-TR"/>
              </a:p>
            </p:txBody>
          </p:sp>
          <p:sp>
            <p:nvSpPr>
              <p:cNvPr id="40090" name="Line 147"/>
              <p:cNvSpPr>
                <a:spLocks noChangeShapeType="1"/>
              </p:cNvSpPr>
              <p:nvPr/>
            </p:nvSpPr>
            <p:spPr bwMode="auto">
              <a:xfrm>
                <a:off x="2452" y="2167"/>
                <a:ext cx="11" cy="0"/>
              </a:xfrm>
              <a:prstGeom prst="line">
                <a:avLst/>
              </a:prstGeom>
              <a:noFill/>
              <a:ln w="55563">
                <a:solidFill>
                  <a:srgbClr val="008000"/>
                </a:solidFill>
                <a:round/>
                <a:headEnd/>
                <a:tailEnd/>
              </a:ln>
            </p:spPr>
            <p:txBody>
              <a:bodyPr/>
              <a:lstStyle/>
              <a:p>
                <a:endParaRPr lang="tr-TR"/>
              </a:p>
            </p:txBody>
          </p:sp>
          <p:sp>
            <p:nvSpPr>
              <p:cNvPr id="40091" name="Line 148"/>
              <p:cNvSpPr>
                <a:spLocks noChangeShapeType="1"/>
              </p:cNvSpPr>
              <p:nvPr/>
            </p:nvSpPr>
            <p:spPr bwMode="auto">
              <a:xfrm>
                <a:off x="2463" y="2167"/>
                <a:ext cx="0" cy="11"/>
              </a:xfrm>
              <a:prstGeom prst="line">
                <a:avLst/>
              </a:prstGeom>
              <a:noFill/>
              <a:ln w="55563">
                <a:solidFill>
                  <a:srgbClr val="008000"/>
                </a:solidFill>
                <a:round/>
                <a:headEnd/>
                <a:tailEnd/>
              </a:ln>
            </p:spPr>
            <p:txBody>
              <a:bodyPr/>
              <a:lstStyle/>
              <a:p>
                <a:endParaRPr lang="tr-TR"/>
              </a:p>
            </p:txBody>
          </p:sp>
          <p:sp>
            <p:nvSpPr>
              <p:cNvPr id="40092" name="Line 149"/>
              <p:cNvSpPr>
                <a:spLocks noChangeShapeType="1"/>
              </p:cNvSpPr>
              <p:nvPr/>
            </p:nvSpPr>
            <p:spPr bwMode="auto">
              <a:xfrm>
                <a:off x="2463" y="2178"/>
                <a:ext cx="12" cy="0"/>
              </a:xfrm>
              <a:prstGeom prst="line">
                <a:avLst/>
              </a:prstGeom>
              <a:noFill/>
              <a:ln w="55563">
                <a:solidFill>
                  <a:srgbClr val="008000"/>
                </a:solidFill>
                <a:round/>
                <a:headEnd/>
                <a:tailEnd/>
              </a:ln>
            </p:spPr>
            <p:txBody>
              <a:bodyPr/>
              <a:lstStyle/>
              <a:p>
                <a:endParaRPr lang="tr-TR"/>
              </a:p>
            </p:txBody>
          </p:sp>
          <p:sp>
            <p:nvSpPr>
              <p:cNvPr id="40093" name="Line 150"/>
              <p:cNvSpPr>
                <a:spLocks noChangeShapeType="1"/>
              </p:cNvSpPr>
              <p:nvPr/>
            </p:nvSpPr>
            <p:spPr bwMode="auto">
              <a:xfrm>
                <a:off x="2475" y="2178"/>
                <a:ext cx="11" cy="0"/>
              </a:xfrm>
              <a:prstGeom prst="line">
                <a:avLst/>
              </a:prstGeom>
              <a:noFill/>
              <a:ln w="55563">
                <a:solidFill>
                  <a:srgbClr val="008000"/>
                </a:solidFill>
                <a:round/>
                <a:headEnd/>
                <a:tailEnd/>
              </a:ln>
            </p:spPr>
            <p:txBody>
              <a:bodyPr/>
              <a:lstStyle/>
              <a:p>
                <a:endParaRPr lang="tr-TR"/>
              </a:p>
            </p:txBody>
          </p:sp>
          <p:sp>
            <p:nvSpPr>
              <p:cNvPr id="40094" name="Line 151"/>
              <p:cNvSpPr>
                <a:spLocks noChangeShapeType="1"/>
              </p:cNvSpPr>
              <p:nvPr/>
            </p:nvSpPr>
            <p:spPr bwMode="auto">
              <a:xfrm>
                <a:off x="2486" y="2178"/>
                <a:ext cx="12" cy="0"/>
              </a:xfrm>
              <a:prstGeom prst="line">
                <a:avLst/>
              </a:prstGeom>
              <a:noFill/>
              <a:ln w="55563">
                <a:solidFill>
                  <a:srgbClr val="008000"/>
                </a:solidFill>
                <a:round/>
                <a:headEnd/>
                <a:tailEnd/>
              </a:ln>
            </p:spPr>
            <p:txBody>
              <a:bodyPr/>
              <a:lstStyle/>
              <a:p>
                <a:endParaRPr lang="tr-TR"/>
              </a:p>
            </p:txBody>
          </p:sp>
          <p:sp>
            <p:nvSpPr>
              <p:cNvPr id="40095" name="Line 152"/>
              <p:cNvSpPr>
                <a:spLocks noChangeShapeType="1"/>
              </p:cNvSpPr>
              <p:nvPr/>
            </p:nvSpPr>
            <p:spPr bwMode="auto">
              <a:xfrm>
                <a:off x="2498" y="2178"/>
                <a:ext cx="0" cy="12"/>
              </a:xfrm>
              <a:prstGeom prst="line">
                <a:avLst/>
              </a:prstGeom>
              <a:noFill/>
              <a:ln w="55563">
                <a:solidFill>
                  <a:srgbClr val="008000"/>
                </a:solidFill>
                <a:round/>
                <a:headEnd/>
                <a:tailEnd/>
              </a:ln>
            </p:spPr>
            <p:txBody>
              <a:bodyPr/>
              <a:lstStyle/>
              <a:p>
                <a:endParaRPr lang="tr-TR"/>
              </a:p>
            </p:txBody>
          </p:sp>
          <p:sp>
            <p:nvSpPr>
              <p:cNvPr id="40096" name="Line 153"/>
              <p:cNvSpPr>
                <a:spLocks noChangeShapeType="1"/>
              </p:cNvSpPr>
              <p:nvPr/>
            </p:nvSpPr>
            <p:spPr bwMode="auto">
              <a:xfrm>
                <a:off x="2498" y="2190"/>
                <a:ext cx="12" cy="0"/>
              </a:xfrm>
              <a:prstGeom prst="line">
                <a:avLst/>
              </a:prstGeom>
              <a:noFill/>
              <a:ln w="55563">
                <a:solidFill>
                  <a:srgbClr val="008000"/>
                </a:solidFill>
                <a:round/>
                <a:headEnd/>
                <a:tailEnd/>
              </a:ln>
            </p:spPr>
            <p:txBody>
              <a:bodyPr/>
              <a:lstStyle/>
              <a:p>
                <a:endParaRPr lang="tr-TR"/>
              </a:p>
            </p:txBody>
          </p:sp>
          <p:sp>
            <p:nvSpPr>
              <p:cNvPr id="40097" name="Line 154"/>
              <p:cNvSpPr>
                <a:spLocks noChangeShapeType="1"/>
              </p:cNvSpPr>
              <p:nvPr/>
            </p:nvSpPr>
            <p:spPr bwMode="auto">
              <a:xfrm>
                <a:off x="2510" y="2190"/>
                <a:ext cx="11" cy="0"/>
              </a:xfrm>
              <a:prstGeom prst="line">
                <a:avLst/>
              </a:prstGeom>
              <a:noFill/>
              <a:ln w="55563">
                <a:solidFill>
                  <a:srgbClr val="008000"/>
                </a:solidFill>
                <a:round/>
                <a:headEnd/>
                <a:tailEnd/>
              </a:ln>
            </p:spPr>
            <p:txBody>
              <a:bodyPr/>
              <a:lstStyle/>
              <a:p>
                <a:endParaRPr lang="tr-TR"/>
              </a:p>
            </p:txBody>
          </p:sp>
          <p:sp>
            <p:nvSpPr>
              <p:cNvPr id="40098" name="Line 155"/>
              <p:cNvSpPr>
                <a:spLocks noChangeShapeType="1"/>
              </p:cNvSpPr>
              <p:nvPr/>
            </p:nvSpPr>
            <p:spPr bwMode="auto">
              <a:xfrm>
                <a:off x="2521" y="2190"/>
                <a:ext cx="0" cy="11"/>
              </a:xfrm>
              <a:prstGeom prst="line">
                <a:avLst/>
              </a:prstGeom>
              <a:noFill/>
              <a:ln w="55563">
                <a:solidFill>
                  <a:srgbClr val="008000"/>
                </a:solidFill>
                <a:round/>
                <a:headEnd/>
                <a:tailEnd/>
              </a:ln>
            </p:spPr>
            <p:txBody>
              <a:bodyPr/>
              <a:lstStyle/>
              <a:p>
                <a:endParaRPr lang="tr-TR"/>
              </a:p>
            </p:txBody>
          </p:sp>
          <p:sp>
            <p:nvSpPr>
              <p:cNvPr id="40099" name="Line 156"/>
              <p:cNvSpPr>
                <a:spLocks noChangeShapeType="1"/>
              </p:cNvSpPr>
              <p:nvPr/>
            </p:nvSpPr>
            <p:spPr bwMode="auto">
              <a:xfrm>
                <a:off x="2521" y="2201"/>
                <a:ext cx="12" cy="0"/>
              </a:xfrm>
              <a:prstGeom prst="line">
                <a:avLst/>
              </a:prstGeom>
              <a:noFill/>
              <a:ln w="55563">
                <a:solidFill>
                  <a:srgbClr val="008000"/>
                </a:solidFill>
                <a:round/>
                <a:headEnd/>
                <a:tailEnd/>
              </a:ln>
            </p:spPr>
            <p:txBody>
              <a:bodyPr/>
              <a:lstStyle/>
              <a:p>
                <a:endParaRPr lang="tr-TR"/>
              </a:p>
            </p:txBody>
          </p:sp>
          <p:sp>
            <p:nvSpPr>
              <p:cNvPr id="40100" name="Line 157"/>
              <p:cNvSpPr>
                <a:spLocks noChangeShapeType="1"/>
              </p:cNvSpPr>
              <p:nvPr/>
            </p:nvSpPr>
            <p:spPr bwMode="auto">
              <a:xfrm>
                <a:off x="2533" y="2201"/>
                <a:ext cx="0" cy="12"/>
              </a:xfrm>
              <a:prstGeom prst="line">
                <a:avLst/>
              </a:prstGeom>
              <a:noFill/>
              <a:ln w="55563">
                <a:solidFill>
                  <a:srgbClr val="008000"/>
                </a:solidFill>
                <a:round/>
                <a:headEnd/>
                <a:tailEnd/>
              </a:ln>
            </p:spPr>
            <p:txBody>
              <a:bodyPr/>
              <a:lstStyle/>
              <a:p>
                <a:endParaRPr lang="tr-TR"/>
              </a:p>
            </p:txBody>
          </p:sp>
          <p:sp>
            <p:nvSpPr>
              <p:cNvPr id="40101" name="Line 158"/>
              <p:cNvSpPr>
                <a:spLocks noChangeShapeType="1"/>
              </p:cNvSpPr>
              <p:nvPr/>
            </p:nvSpPr>
            <p:spPr bwMode="auto">
              <a:xfrm>
                <a:off x="2533" y="2213"/>
                <a:ext cx="104" cy="0"/>
              </a:xfrm>
              <a:prstGeom prst="line">
                <a:avLst/>
              </a:prstGeom>
              <a:noFill/>
              <a:ln w="55563">
                <a:solidFill>
                  <a:srgbClr val="008000"/>
                </a:solidFill>
                <a:round/>
                <a:headEnd/>
                <a:tailEnd/>
              </a:ln>
            </p:spPr>
            <p:txBody>
              <a:bodyPr/>
              <a:lstStyle/>
              <a:p>
                <a:endParaRPr lang="tr-TR"/>
              </a:p>
            </p:txBody>
          </p:sp>
          <p:sp>
            <p:nvSpPr>
              <p:cNvPr id="40102" name="Line 159"/>
              <p:cNvSpPr>
                <a:spLocks noChangeShapeType="1"/>
              </p:cNvSpPr>
              <p:nvPr/>
            </p:nvSpPr>
            <p:spPr bwMode="auto">
              <a:xfrm>
                <a:off x="2637" y="2213"/>
                <a:ext cx="0" cy="11"/>
              </a:xfrm>
              <a:prstGeom prst="line">
                <a:avLst/>
              </a:prstGeom>
              <a:noFill/>
              <a:ln w="55563">
                <a:solidFill>
                  <a:srgbClr val="008000"/>
                </a:solidFill>
                <a:round/>
                <a:headEnd/>
                <a:tailEnd/>
              </a:ln>
            </p:spPr>
            <p:txBody>
              <a:bodyPr/>
              <a:lstStyle/>
              <a:p>
                <a:endParaRPr lang="tr-TR"/>
              </a:p>
            </p:txBody>
          </p:sp>
          <p:sp>
            <p:nvSpPr>
              <p:cNvPr id="40103" name="Line 160"/>
              <p:cNvSpPr>
                <a:spLocks noChangeShapeType="1"/>
              </p:cNvSpPr>
              <p:nvPr/>
            </p:nvSpPr>
            <p:spPr bwMode="auto">
              <a:xfrm>
                <a:off x="2637" y="2224"/>
                <a:ext cx="23" cy="0"/>
              </a:xfrm>
              <a:prstGeom prst="line">
                <a:avLst/>
              </a:prstGeom>
              <a:noFill/>
              <a:ln w="55563">
                <a:solidFill>
                  <a:srgbClr val="008000"/>
                </a:solidFill>
                <a:round/>
                <a:headEnd/>
                <a:tailEnd/>
              </a:ln>
            </p:spPr>
            <p:txBody>
              <a:bodyPr/>
              <a:lstStyle/>
              <a:p>
                <a:endParaRPr lang="tr-TR"/>
              </a:p>
            </p:txBody>
          </p:sp>
          <p:sp>
            <p:nvSpPr>
              <p:cNvPr id="40104" name="Line 161"/>
              <p:cNvSpPr>
                <a:spLocks noChangeShapeType="1"/>
              </p:cNvSpPr>
              <p:nvPr/>
            </p:nvSpPr>
            <p:spPr bwMode="auto">
              <a:xfrm>
                <a:off x="2660" y="2224"/>
                <a:ext cx="46" cy="0"/>
              </a:xfrm>
              <a:prstGeom prst="line">
                <a:avLst/>
              </a:prstGeom>
              <a:noFill/>
              <a:ln w="55563">
                <a:solidFill>
                  <a:srgbClr val="008000"/>
                </a:solidFill>
                <a:round/>
                <a:headEnd/>
                <a:tailEnd/>
              </a:ln>
            </p:spPr>
            <p:txBody>
              <a:bodyPr/>
              <a:lstStyle/>
              <a:p>
                <a:endParaRPr lang="tr-TR"/>
              </a:p>
            </p:txBody>
          </p:sp>
          <p:sp>
            <p:nvSpPr>
              <p:cNvPr id="40105" name="Line 162"/>
              <p:cNvSpPr>
                <a:spLocks noChangeShapeType="1"/>
              </p:cNvSpPr>
              <p:nvPr/>
            </p:nvSpPr>
            <p:spPr bwMode="auto">
              <a:xfrm>
                <a:off x="2706" y="2224"/>
                <a:ext cx="0" cy="24"/>
              </a:xfrm>
              <a:prstGeom prst="line">
                <a:avLst/>
              </a:prstGeom>
              <a:noFill/>
              <a:ln w="55563">
                <a:solidFill>
                  <a:srgbClr val="008000"/>
                </a:solidFill>
                <a:round/>
                <a:headEnd/>
                <a:tailEnd/>
              </a:ln>
            </p:spPr>
            <p:txBody>
              <a:bodyPr/>
              <a:lstStyle/>
              <a:p>
                <a:endParaRPr lang="tr-TR"/>
              </a:p>
            </p:txBody>
          </p:sp>
          <p:sp>
            <p:nvSpPr>
              <p:cNvPr id="40106" name="Line 163"/>
              <p:cNvSpPr>
                <a:spLocks noChangeShapeType="1"/>
              </p:cNvSpPr>
              <p:nvPr/>
            </p:nvSpPr>
            <p:spPr bwMode="auto">
              <a:xfrm>
                <a:off x="2706" y="2248"/>
                <a:ext cx="35" cy="0"/>
              </a:xfrm>
              <a:prstGeom prst="line">
                <a:avLst/>
              </a:prstGeom>
              <a:noFill/>
              <a:ln w="55563">
                <a:solidFill>
                  <a:srgbClr val="008000"/>
                </a:solidFill>
                <a:round/>
                <a:headEnd/>
                <a:tailEnd/>
              </a:ln>
            </p:spPr>
            <p:txBody>
              <a:bodyPr/>
              <a:lstStyle/>
              <a:p>
                <a:endParaRPr lang="tr-TR"/>
              </a:p>
            </p:txBody>
          </p:sp>
          <p:sp>
            <p:nvSpPr>
              <p:cNvPr id="40107" name="Line 164"/>
              <p:cNvSpPr>
                <a:spLocks noChangeShapeType="1"/>
              </p:cNvSpPr>
              <p:nvPr/>
            </p:nvSpPr>
            <p:spPr bwMode="auto">
              <a:xfrm>
                <a:off x="2741" y="2248"/>
                <a:ext cx="23" cy="0"/>
              </a:xfrm>
              <a:prstGeom prst="line">
                <a:avLst/>
              </a:prstGeom>
              <a:noFill/>
              <a:ln w="55563">
                <a:solidFill>
                  <a:srgbClr val="008000"/>
                </a:solidFill>
                <a:round/>
                <a:headEnd/>
                <a:tailEnd/>
              </a:ln>
            </p:spPr>
            <p:txBody>
              <a:bodyPr/>
              <a:lstStyle/>
              <a:p>
                <a:endParaRPr lang="tr-TR"/>
              </a:p>
            </p:txBody>
          </p:sp>
          <p:sp>
            <p:nvSpPr>
              <p:cNvPr id="40108" name="Line 165"/>
              <p:cNvSpPr>
                <a:spLocks noChangeShapeType="1"/>
              </p:cNvSpPr>
              <p:nvPr/>
            </p:nvSpPr>
            <p:spPr bwMode="auto">
              <a:xfrm>
                <a:off x="2764" y="2248"/>
                <a:ext cx="0" cy="11"/>
              </a:xfrm>
              <a:prstGeom prst="line">
                <a:avLst/>
              </a:prstGeom>
              <a:noFill/>
              <a:ln w="55563">
                <a:solidFill>
                  <a:srgbClr val="008000"/>
                </a:solidFill>
                <a:round/>
                <a:headEnd/>
                <a:tailEnd/>
              </a:ln>
            </p:spPr>
            <p:txBody>
              <a:bodyPr/>
              <a:lstStyle/>
              <a:p>
                <a:endParaRPr lang="tr-TR"/>
              </a:p>
            </p:txBody>
          </p:sp>
          <p:sp>
            <p:nvSpPr>
              <p:cNvPr id="40109" name="Line 166"/>
              <p:cNvSpPr>
                <a:spLocks noChangeShapeType="1"/>
              </p:cNvSpPr>
              <p:nvPr/>
            </p:nvSpPr>
            <p:spPr bwMode="auto">
              <a:xfrm>
                <a:off x="2764" y="2259"/>
                <a:ext cx="0" cy="12"/>
              </a:xfrm>
              <a:prstGeom prst="line">
                <a:avLst/>
              </a:prstGeom>
              <a:noFill/>
              <a:ln w="55563">
                <a:solidFill>
                  <a:srgbClr val="008000"/>
                </a:solidFill>
                <a:round/>
                <a:headEnd/>
                <a:tailEnd/>
              </a:ln>
            </p:spPr>
            <p:txBody>
              <a:bodyPr/>
              <a:lstStyle/>
              <a:p>
                <a:endParaRPr lang="tr-TR"/>
              </a:p>
            </p:txBody>
          </p:sp>
          <p:sp>
            <p:nvSpPr>
              <p:cNvPr id="40110" name="Line 167"/>
              <p:cNvSpPr>
                <a:spLocks noChangeShapeType="1"/>
              </p:cNvSpPr>
              <p:nvPr/>
            </p:nvSpPr>
            <p:spPr bwMode="auto">
              <a:xfrm>
                <a:off x="2764" y="2271"/>
                <a:ext cx="35" cy="0"/>
              </a:xfrm>
              <a:prstGeom prst="line">
                <a:avLst/>
              </a:prstGeom>
              <a:noFill/>
              <a:ln w="55563">
                <a:solidFill>
                  <a:srgbClr val="008000"/>
                </a:solidFill>
                <a:round/>
                <a:headEnd/>
                <a:tailEnd/>
              </a:ln>
            </p:spPr>
            <p:txBody>
              <a:bodyPr/>
              <a:lstStyle/>
              <a:p>
                <a:endParaRPr lang="tr-TR"/>
              </a:p>
            </p:txBody>
          </p:sp>
          <p:sp>
            <p:nvSpPr>
              <p:cNvPr id="40111" name="Line 168"/>
              <p:cNvSpPr>
                <a:spLocks noChangeShapeType="1"/>
              </p:cNvSpPr>
              <p:nvPr/>
            </p:nvSpPr>
            <p:spPr bwMode="auto">
              <a:xfrm>
                <a:off x="2799" y="2271"/>
                <a:ext cx="23" cy="0"/>
              </a:xfrm>
              <a:prstGeom prst="line">
                <a:avLst/>
              </a:prstGeom>
              <a:noFill/>
              <a:ln w="55563">
                <a:solidFill>
                  <a:srgbClr val="008000"/>
                </a:solidFill>
                <a:round/>
                <a:headEnd/>
                <a:tailEnd/>
              </a:ln>
            </p:spPr>
            <p:txBody>
              <a:bodyPr/>
              <a:lstStyle/>
              <a:p>
                <a:endParaRPr lang="tr-TR"/>
              </a:p>
            </p:txBody>
          </p:sp>
          <p:sp>
            <p:nvSpPr>
              <p:cNvPr id="40112" name="Line 169"/>
              <p:cNvSpPr>
                <a:spLocks noChangeShapeType="1"/>
              </p:cNvSpPr>
              <p:nvPr/>
            </p:nvSpPr>
            <p:spPr bwMode="auto">
              <a:xfrm>
                <a:off x="2822" y="2271"/>
                <a:ext cx="12" cy="0"/>
              </a:xfrm>
              <a:prstGeom prst="line">
                <a:avLst/>
              </a:prstGeom>
              <a:noFill/>
              <a:ln w="55563">
                <a:solidFill>
                  <a:srgbClr val="008000"/>
                </a:solidFill>
                <a:round/>
                <a:headEnd/>
                <a:tailEnd/>
              </a:ln>
            </p:spPr>
            <p:txBody>
              <a:bodyPr/>
              <a:lstStyle/>
              <a:p>
                <a:endParaRPr lang="tr-TR"/>
              </a:p>
            </p:txBody>
          </p:sp>
          <p:sp>
            <p:nvSpPr>
              <p:cNvPr id="40113" name="Line 170"/>
              <p:cNvSpPr>
                <a:spLocks noChangeShapeType="1"/>
              </p:cNvSpPr>
              <p:nvPr/>
            </p:nvSpPr>
            <p:spPr bwMode="auto">
              <a:xfrm>
                <a:off x="2834" y="2271"/>
                <a:ext cx="0" cy="23"/>
              </a:xfrm>
              <a:prstGeom prst="line">
                <a:avLst/>
              </a:prstGeom>
              <a:noFill/>
              <a:ln w="55563">
                <a:solidFill>
                  <a:srgbClr val="008000"/>
                </a:solidFill>
                <a:round/>
                <a:headEnd/>
                <a:tailEnd/>
              </a:ln>
            </p:spPr>
            <p:txBody>
              <a:bodyPr/>
              <a:lstStyle/>
              <a:p>
                <a:endParaRPr lang="tr-TR"/>
              </a:p>
            </p:txBody>
          </p:sp>
          <p:sp>
            <p:nvSpPr>
              <p:cNvPr id="40114" name="Line 171"/>
              <p:cNvSpPr>
                <a:spLocks noChangeShapeType="1"/>
              </p:cNvSpPr>
              <p:nvPr/>
            </p:nvSpPr>
            <p:spPr bwMode="auto">
              <a:xfrm>
                <a:off x="2834" y="2294"/>
                <a:ext cx="23" cy="0"/>
              </a:xfrm>
              <a:prstGeom prst="line">
                <a:avLst/>
              </a:prstGeom>
              <a:noFill/>
              <a:ln w="55563">
                <a:solidFill>
                  <a:srgbClr val="008000"/>
                </a:solidFill>
                <a:round/>
                <a:headEnd/>
                <a:tailEnd/>
              </a:ln>
            </p:spPr>
            <p:txBody>
              <a:bodyPr/>
              <a:lstStyle/>
              <a:p>
                <a:endParaRPr lang="tr-TR"/>
              </a:p>
            </p:txBody>
          </p:sp>
          <p:sp>
            <p:nvSpPr>
              <p:cNvPr id="40115" name="Line 172"/>
              <p:cNvSpPr>
                <a:spLocks noChangeShapeType="1"/>
              </p:cNvSpPr>
              <p:nvPr/>
            </p:nvSpPr>
            <p:spPr bwMode="auto">
              <a:xfrm>
                <a:off x="2857" y="2294"/>
                <a:ext cx="0" cy="11"/>
              </a:xfrm>
              <a:prstGeom prst="line">
                <a:avLst/>
              </a:prstGeom>
              <a:noFill/>
              <a:ln w="55563">
                <a:solidFill>
                  <a:srgbClr val="008000"/>
                </a:solidFill>
                <a:round/>
                <a:headEnd/>
                <a:tailEnd/>
              </a:ln>
            </p:spPr>
            <p:txBody>
              <a:bodyPr/>
              <a:lstStyle/>
              <a:p>
                <a:endParaRPr lang="tr-TR"/>
              </a:p>
            </p:txBody>
          </p:sp>
          <p:sp>
            <p:nvSpPr>
              <p:cNvPr id="40116" name="Line 173"/>
              <p:cNvSpPr>
                <a:spLocks noChangeShapeType="1"/>
              </p:cNvSpPr>
              <p:nvPr/>
            </p:nvSpPr>
            <p:spPr bwMode="auto">
              <a:xfrm>
                <a:off x="2857" y="2305"/>
                <a:ext cx="0" cy="12"/>
              </a:xfrm>
              <a:prstGeom prst="line">
                <a:avLst/>
              </a:prstGeom>
              <a:noFill/>
              <a:ln w="55563">
                <a:solidFill>
                  <a:srgbClr val="008000"/>
                </a:solidFill>
                <a:round/>
                <a:headEnd/>
                <a:tailEnd/>
              </a:ln>
            </p:spPr>
            <p:txBody>
              <a:bodyPr/>
              <a:lstStyle/>
              <a:p>
                <a:endParaRPr lang="tr-TR"/>
              </a:p>
            </p:txBody>
          </p:sp>
          <p:sp>
            <p:nvSpPr>
              <p:cNvPr id="40117" name="Line 174"/>
              <p:cNvSpPr>
                <a:spLocks noChangeShapeType="1"/>
              </p:cNvSpPr>
              <p:nvPr/>
            </p:nvSpPr>
            <p:spPr bwMode="auto">
              <a:xfrm>
                <a:off x="2857" y="2317"/>
                <a:ext cx="11" cy="0"/>
              </a:xfrm>
              <a:prstGeom prst="line">
                <a:avLst/>
              </a:prstGeom>
              <a:noFill/>
              <a:ln w="55563">
                <a:solidFill>
                  <a:srgbClr val="008000"/>
                </a:solidFill>
                <a:round/>
                <a:headEnd/>
                <a:tailEnd/>
              </a:ln>
            </p:spPr>
            <p:txBody>
              <a:bodyPr/>
              <a:lstStyle/>
              <a:p>
                <a:endParaRPr lang="tr-TR"/>
              </a:p>
            </p:txBody>
          </p:sp>
          <p:sp>
            <p:nvSpPr>
              <p:cNvPr id="40118" name="Line 175"/>
              <p:cNvSpPr>
                <a:spLocks noChangeShapeType="1"/>
              </p:cNvSpPr>
              <p:nvPr/>
            </p:nvSpPr>
            <p:spPr bwMode="auto">
              <a:xfrm>
                <a:off x="2868" y="2317"/>
                <a:ext cx="0" cy="12"/>
              </a:xfrm>
              <a:prstGeom prst="line">
                <a:avLst/>
              </a:prstGeom>
              <a:noFill/>
              <a:ln w="55563">
                <a:solidFill>
                  <a:srgbClr val="008000"/>
                </a:solidFill>
                <a:round/>
                <a:headEnd/>
                <a:tailEnd/>
              </a:ln>
            </p:spPr>
            <p:txBody>
              <a:bodyPr/>
              <a:lstStyle/>
              <a:p>
                <a:endParaRPr lang="tr-TR"/>
              </a:p>
            </p:txBody>
          </p:sp>
          <p:sp>
            <p:nvSpPr>
              <p:cNvPr id="40119" name="Line 176"/>
              <p:cNvSpPr>
                <a:spLocks noChangeShapeType="1"/>
              </p:cNvSpPr>
              <p:nvPr/>
            </p:nvSpPr>
            <p:spPr bwMode="auto">
              <a:xfrm>
                <a:off x="2868" y="2329"/>
                <a:ext cx="0" cy="11"/>
              </a:xfrm>
              <a:prstGeom prst="line">
                <a:avLst/>
              </a:prstGeom>
              <a:noFill/>
              <a:ln w="55563">
                <a:solidFill>
                  <a:srgbClr val="008000"/>
                </a:solidFill>
                <a:round/>
                <a:headEnd/>
                <a:tailEnd/>
              </a:ln>
            </p:spPr>
            <p:txBody>
              <a:bodyPr/>
              <a:lstStyle/>
              <a:p>
                <a:endParaRPr lang="tr-TR"/>
              </a:p>
            </p:txBody>
          </p:sp>
          <p:sp>
            <p:nvSpPr>
              <p:cNvPr id="40120" name="Line 177"/>
              <p:cNvSpPr>
                <a:spLocks noChangeShapeType="1"/>
              </p:cNvSpPr>
              <p:nvPr/>
            </p:nvSpPr>
            <p:spPr bwMode="auto">
              <a:xfrm>
                <a:off x="2868" y="2340"/>
                <a:ext cx="23" cy="0"/>
              </a:xfrm>
              <a:prstGeom prst="line">
                <a:avLst/>
              </a:prstGeom>
              <a:noFill/>
              <a:ln w="55563">
                <a:solidFill>
                  <a:srgbClr val="008000"/>
                </a:solidFill>
                <a:round/>
                <a:headEnd/>
                <a:tailEnd/>
              </a:ln>
            </p:spPr>
            <p:txBody>
              <a:bodyPr/>
              <a:lstStyle/>
              <a:p>
                <a:endParaRPr lang="tr-TR"/>
              </a:p>
            </p:txBody>
          </p:sp>
          <p:sp>
            <p:nvSpPr>
              <p:cNvPr id="40121" name="Line 178"/>
              <p:cNvSpPr>
                <a:spLocks noChangeShapeType="1"/>
              </p:cNvSpPr>
              <p:nvPr/>
            </p:nvSpPr>
            <p:spPr bwMode="auto">
              <a:xfrm>
                <a:off x="2891" y="2340"/>
                <a:ext cx="0" cy="35"/>
              </a:xfrm>
              <a:prstGeom prst="line">
                <a:avLst/>
              </a:prstGeom>
              <a:noFill/>
              <a:ln w="55563">
                <a:solidFill>
                  <a:srgbClr val="008000"/>
                </a:solidFill>
                <a:round/>
                <a:headEnd/>
                <a:tailEnd/>
              </a:ln>
            </p:spPr>
            <p:txBody>
              <a:bodyPr/>
              <a:lstStyle/>
              <a:p>
                <a:endParaRPr lang="tr-TR"/>
              </a:p>
            </p:txBody>
          </p:sp>
          <p:sp>
            <p:nvSpPr>
              <p:cNvPr id="40122" name="Line 179"/>
              <p:cNvSpPr>
                <a:spLocks noChangeShapeType="1"/>
              </p:cNvSpPr>
              <p:nvPr/>
            </p:nvSpPr>
            <p:spPr bwMode="auto">
              <a:xfrm>
                <a:off x="2891" y="2375"/>
                <a:ext cx="12" cy="0"/>
              </a:xfrm>
              <a:prstGeom prst="line">
                <a:avLst/>
              </a:prstGeom>
              <a:noFill/>
              <a:ln w="55563">
                <a:solidFill>
                  <a:srgbClr val="008000"/>
                </a:solidFill>
                <a:round/>
                <a:headEnd/>
                <a:tailEnd/>
              </a:ln>
            </p:spPr>
            <p:txBody>
              <a:bodyPr/>
              <a:lstStyle/>
              <a:p>
                <a:endParaRPr lang="tr-TR"/>
              </a:p>
            </p:txBody>
          </p:sp>
          <p:sp>
            <p:nvSpPr>
              <p:cNvPr id="40123" name="Line 180"/>
              <p:cNvSpPr>
                <a:spLocks noChangeShapeType="1"/>
              </p:cNvSpPr>
              <p:nvPr/>
            </p:nvSpPr>
            <p:spPr bwMode="auto">
              <a:xfrm>
                <a:off x="2903" y="2375"/>
                <a:ext cx="0" cy="23"/>
              </a:xfrm>
              <a:prstGeom prst="line">
                <a:avLst/>
              </a:prstGeom>
              <a:noFill/>
              <a:ln w="55563">
                <a:solidFill>
                  <a:srgbClr val="008000"/>
                </a:solidFill>
                <a:round/>
                <a:headEnd/>
                <a:tailEnd/>
              </a:ln>
            </p:spPr>
            <p:txBody>
              <a:bodyPr/>
              <a:lstStyle/>
              <a:p>
                <a:endParaRPr lang="tr-TR"/>
              </a:p>
            </p:txBody>
          </p:sp>
          <p:sp>
            <p:nvSpPr>
              <p:cNvPr id="40124" name="Line 181"/>
              <p:cNvSpPr>
                <a:spLocks noChangeShapeType="1"/>
              </p:cNvSpPr>
              <p:nvPr/>
            </p:nvSpPr>
            <p:spPr bwMode="auto">
              <a:xfrm>
                <a:off x="2903" y="2398"/>
                <a:ext cx="0" cy="12"/>
              </a:xfrm>
              <a:prstGeom prst="line">
                <a:avLst/>
              </a:prstGeom>
              <a:noFill/>
              <a:ln w="55563">
                <a:solidFill>
                  <a:srgbClr val="008000"/>
                </a:solidFill>
                <a:round/>
                <a:headEnd/>
                <a:tailEnd/>
              </a:ln>
            </p:spPr>
            <p:txBody>
              <a:bodyPr/>
              <a:lstStyle/>
              <a:p>
                <a:endParaRPr lang="tr-TR"/>
              </a:p>
            </p:txBody>
          </p:sp>
          <p:sp>
            <p:nvSpPr>
              <p:cNvPr id="40125" name="Line 182"/>
              <p:cNvSpPr>
                <a:spLocks noChangeShapeType="1"/>
              </p:cNvSpPr>
              <p:nvPr/>
            </p:nvSpPr>
            <p:spPr bwMode="auto">
              <a:xfrm>
                <a:off x="2903" y="2410"/>
                <a:ext cx="12" cy="0"/>
              </a:xfrm>
              <a:prstGeom prst="line">
                <a:avLst/>
              </a:prstGeom>
              <a:noFill/>
              <a:ln w="55563">
                <a:solidFill>
                  <a:srgbClr val="008000"/>
                </a:solidFill>
                <a:round/>
                <a:headEnd/>
                <a:tailEnd/>
              </a:ln>
            </p:spPr>
            <p:txBody>
              <a:bodyPr/>
              <a:lstStyle/>
              <a:p>
                <a:endParaRPr lang="tr-TR"/>
              </a:p>
            </p:txBody>
          </p:sp>
          <p:sp>
            <p:nvSpPr>
              <p:cNvPr id="40126" name="Line 183"/>
              <p:cNvSpPr>
                <a:spLocks noChangeShapeType="1"/>
              </p:cNvSpPr>
              <p:nvPr/>
            </p:nvSpPr>
            <p:spPr bwMode="auto">
              <a:xfrm>
                <a:off x="2915" y="2410"/>
                <a:ext cx="0" cy="34"/>
              </a:xfrm>
              <a:prstGeom prst="line">
                <a:avLst/>
              </a:prstGeom>
              <a:noFill/>
              <a:ln w="55563">
                <a:solidFill>
                  <a:srgbClr val="008000"/>
                </a:solidFill>
                <a:round/>
                <a:headEnd/>
                <a:tailEnd/>
              </a:ln>
            </p:spPr>
            <p:txBody>
              <a:bodyPr/>
              <a:lstStyle/>
              <a:p>
                <a:endParaRPr lang="tr-TR"/>
              </a:p>
            </p:txBody>
          </p:sp>
          <p:sp>
            <p:nvSpPr>
              <p:cNvPr id="40127" name="Line 184"/>
              <p:cNvSpPr>
                <a:spLocks noChangeShapeType="1"/>
              </p:cNvSpPr>
              <p:nvPr/>
            </p:nvSpPr>
            <p:spPr bwMode="auto">
              <a:xfrm>
                <a:off x="2915" y="2444"/>
                <a:ext cx="11" cy="0"/>
              </a:xfrm>
              <a:prstGeom prst="line">
                <a:avLst/>
              </a:prstGeom>
              <a:noFill/>
              <a:ln w="55563">
                <a:solidFill>
                  <a:srgbClr val="008000"/>
                </a:solidFill>
                <a:round/>
                <a:headEnd/>
                <a:tailEnd/>
              </a:ln>
            </p:spPr>
            <p:txBody>
              <a:bodyPr/>
              <a:lstStyle/>
              <a:p>
                <a:endParaRPr lang="tr-TR"/>
              </a:p>
            </p:txBody>
          </p:sp>
          <p:sp>
            <p:nvSpPr>
              <p:cNvPr id="40128" name="Line 185"/>
              <p:cNvSpPr>
                <a:spLocks noChangeShapeType="1"/>
              </p:cNvSpPr>
              <p:nvPr/>
            </p:nvSpPr>
            <p:spPr bwMode="auto">
              <a:xfrm>
                <a:off x="2926" y="2444"/>
                <a:ext cx="0" cy="12"/>
              </a:xfrm>
              <a:prstGeom prst="line">
                <a:avLst/>
              </a:prstGeom>
              <a:noFill/>
              <a:ln w="55563">
                <a:solidFill>
                  <a:srgbClr val="008000"/>
                </a:solidFill>
                <a:round/>
                <a:headEnd/>
                <a:tailEnd/>
              </a:ln>
            </p:spPr>
            <p:txBody>
              <a:bodyPr/>
              <a:lstStyle/>
              <a:p>
                <a:endParaRPr lang="tr-TR"/>
              </a:p>
            </p:txBody>
          </p:sp>
          <p:sp>
            <p:nvSpPr>
              <p:cNvPr id="40129" name="Line 186"/>
              <p:cNvSpPr>
                <a:spLocks noChangeShapeType="1"/>
              </p:cNvSpPr>
              <p:nvPr/>
            </p:nvSpPr>
            <p:spPr bwMode="auto">
              <a:xfrm>
                <a:off x="2926" y="2456"/>
                <a:ext cx="12" cy="0"/>
              </a:xfrm>
              <a:prstGeom prst="line">
                <a:avLst/>
              </a:prstGeom>
              <a:noFill/>
              <a:ln w="55563">
                <a:solidFill>
                  <a:srgbClr val="008000"/>
                </a:solidFill>
                <a:round/>
                <a:headEnd/>
                <a:tailEnd/>
              </a:ln>
            </p:spPr>
            <p:txBody>
              <a:bodyPr/>
              <a:lstStyle/>
              <a:p>
                <a:endParaRPr lang="tr-TR"/>
              </a:p>
            </p:txBody>
          </p:sp>
          <p:sp>
            <p:nvSpPr>
              <p:cNvPr id="40130" name="Line 187"/>
              <p:cNvSpPr>
                <a:spLocks noChangeShapeType="1"/>
              </p:cNvSpPr>
              <p:nvPr/>
            </p:nvSpPr>
            <p:spPr bwMode="auto">
              <a:xfrm>
                <a:off x="2938" y="2456"/>
                <a:ext cx="11" cy="0"/>
              </a:xfrm>
              <a:prstGeom prst="line">
                <a:avLst/>
              </a:prstGeom>
              <a:noFill/>
              <a:ln w="55563">
                <a:solidFill>
                  <a:srgbClr val="008000"/>
                </a:solidFill>
                <a:round/>
                <a:headEnd/>
                <a:tailEnd/>
              </a:ln>
            </p:spPr>
            <p:txBody>
              <a:bodyPr/>
              <a:lstStyle/>
              <a:p>
                <a:endParaRPr lang="tr-TR"/>
              </a:p>
            </p:txBody>
          </p:sp>
          <p:sp>
            <p:nvSpPr>
              <p:cNvPr id="40131" name="Line 188"/>
              <p:cNvSpPr>
                <a:spLocks noChangeShapeType="1"/>
              </p:cNvSpPr>
              <p:nvPr/>
            </p:nvSpPr>
            <p:spPr bwMode="auto">
              <a:xfrm>
                <a:off x="2949" y="2456"/>
                <a:ext cx="0" cy="11"/>
              </a:xfrm>
              <a:prstGeom prst="line">
                <a:avLst/>
              </a:prstGeom>
              <a:noFill/>
              <a:ln w="55563">
                <a:solidFill>
                  <a:srgbClr val="008000"/>
                </a:solidFill>
                <a:round/>
                <a:headEnd/>
                <a:tailEnd/>
              </a:ln>
            </p:spPr>
            <p:txBody>
              <a:bodyPr/>
              <a:lstStyle/>
              <a:p>
                <a:endParaRPr lang="tr-TR"/>
              </a:p>
            </p:txBody>
          </p:sp>
          <p:sp>
            <p:nvSpPr>
              <p:cNvPr id="40132" name="Line 189"/>
              <p:cNvSpPr>
                <a:spLocks noChangeShapeType="1"/>
              </p:cNvSpPr>
              <p:nvPr/>
            </p:nvSpPr>
            <p:spPr bwMode="auto">
              <a:xfrm>
                <a:off x="2949" y="2386"/>
                <a:ext cx="0" cy="70"/>
              </a:xfrm>
              <a:prstGeom prst="line">
                <a:avLst/>
              </a:prstGeom>
              <a:noFill/>
              <a:ln w="19050">
                <a:solidFill>
                  <a:srgbClr val="008000"/>
                </a:solidFill>
                <a:round/>
                <a:headEnd/>
                <a:tailEnd/>
              </a:ln>
            </p:spPr>
            <p:txBody>
              <a:bodyPr/>
              <a:lstStyle/>
              <a:p>
                <a:endParaRPr lang="tr-TR"/>
              </a:p>
            </p:txBody>
          </p:sp>
          <p:sp>
            <p:nvSpPr>
              <p:cNvPr id="40133" name="Line 190"/>
              <p:cNvSpPr>
                <a:spLocks noChangeShapeType="1"/>
              </p:cNvSpPr>
              <p:nvPr/>
            </p:nvSpPr>
            <p:spPr bwMode="auto">
              <a:xfrm>
                <a:off x="2938" y="2386"/>
                <a:ext cx="0" cy="70"/>
              </a:xfrm>
              <a:prstGeom prst="line">
                <a:avLst/>
              </a:prstGeom>
              <a:noFill/>
              <a:ln w="19050">
                <a:solidFill>
                  <a:srgbClr val="008000"/>
                </a:solidFill>
                <a:round/>
                <a:headEnd/>
                <a:tailEnd/>
              </a:ln>
            </p:spPr>
            <p:txBody>
              <a:bodyPr/>
              <a:lstStyle/>
              <a:p>
                <a:endParaRPr lang="tr-TR"/>
              </a:p>
            </p:txBody>
          </p:sp>
          <p:sp>
            <p:nvSpPr>
              <p:cNvPr id="40134" name="Line 191"/>
              <p:cNvSpPr>
                <a:spLocks noChangeShapeType="1"/>
              </p:cNvSpPr>
              <p:nvPr/>
            </p:nvSpPr>
            <p:spPr bwMode="auto">
              <a:xfrm>
                <a:off x="2868" y="2248"/>
                <a:ext cx="0" cy="69"/>
              </a:xfrm>
              <a:prstGeom prst="line">
                <a:avLst/>
              </a:prstGeom>
              <a:noFill/>
              <a:ln w="19050">
                <a:solidFill>
                  <a:srgbClr val="008000"/>
                </a:solidFill>
                <a:round/>
                <a:headEnd/>
                <a:tailEnd/>
              </a:ln>
            </p:spPr>
            <p:txBody>
              <a:bodyPr/>
              <a:lstStyle/>
              <a:p>
                <a:endParaRPr lang="tr-TR"/>
              </a:p>
            </p:txBody>
          </p:sp>
          <p:sp>
            <p:nvSpPr>
              <p:cNvPr id="40135" name="Line 192"/>
              <p:cNvSpPr>
                <a:spLocks noChangeShapeType="1"/>
              </p:cNvSpPr>
              <p:nvPr/>
            </p:nvSpPr>
            <p:spPr bwMode="auto">
              <a:xfrm>
                <a:off x="2822" y="2213"/>
                <a:ext cx="0" cy="69"/>
              </a:xfrm>
              <a:prstGeom prst="line">
                <a:avLst/>
              </a:prstGeom>
              <a:noFill/>
              <a:ln w="19050">
                <a:solidFill>
                  <a:srgbClr val="008000"/>
                </a:solidFill>
                <a:round/>
                <a:headEnd/>
                <a:tailEnd/>
              </a:ln>
            </p:spPr>
            <p:txBody>
              <a:bodyPr/>
              <a:lstStyle/>
              <a:p>
                <a:endParaRPr lang="tr-TR"/>
              </a:p>
            </p:txBody>
          </p:sp>
          <p:sp>
            <p:nvSpPr>
              <p:cNvPr id="40136" name="Line 193"/>
              <p:cNvSpPr>
                <a:spLocks noChangeShapeType="1"/>
              </p:cNvSpPr>
              <p:nvPr/>
            </p:nvSpPr>
            <p:spPr bwMode="auto">
              <a:xfrm>
                <a:off x="2799" y="2213"/>
                <a:ext cx="0" cy="69"/>
              </a:xfrm>
              <a:prstGeom prst="line">
                <a:avLst/>
              </a:prstGeom>
              <a:noFill/>
              <a:ln w="19050">
                <a:solidFill>
                  <a:srgbClr val="008000"/>
                </a:solidFill>
                <a:round/>
                <a:headEnd/>
                <a:tailEnd/>
              </a:ln>
            </p:spPr>
            <p:txBody>
              <a:bodyPr/>
              <a:lstStyle/>
              <a:p>
                <a:endParaRPr lang="tr-TR"/>
              </a:p>
            </p:txBody>
          </p:sp>
          <p:sp>
            <p:nvSpPr>
              <p:cNvPr id="40137" name="Line 194"/>
              <p:cNvSpPr>
                <a:spLocks noChangeShapeType="1"/>
              </p:cNvSpPr>
              <p:nvPr/>
            </p:nvSpPr>
            <p:spPr bwMode="auto">
              <a:xfrm>
                <a:off x="2741" y="2190"/>
                <a:ext cx="0" cy="69"/>
              </a:xfrm>
              <a:prstGeom prst="line">
                <a:avLst/>
              </a:prstGeom>
              <a:noFill/>
              <a:ln w="19050">
                <a:solidFill>
                  <a:srgbClr val="008000"/>
                </a:solidFill>
                <a:round/>
                <a:headEnd/>
                <a:tailEnd/>
              </a:ln>
            </p:spPr>
            <p:txBody>
              <a:bodyPr/>
              <a:lstStyle/>
              <a:p>
                <a:endParaRPr lang="tr-TR"/>
              </a:p>
            </p:txBody>
          </p:sp>
          <p:sp>
            <p:nvSpPr>
              <p:cNvPr id="40138" name="Line 195"/>
              <p:cNvSpPr>
                <a:spLocks noChangeShapeType="1"/>
              </p:cNvSpPr>
              <p:nvPr/>
            </p:nvSpPr>
            <p:spPr bwMode="auto">
              <a:xfrm>
                <a:off x="2706" y="2155"/>
                <a:ext cx="0" cy="69"/>
              </a:xfrm>
              <a:prstGeom prst="line">
                <a:avLst/>
              </a:prstGeom>
              <a:noFill/>
              <a:ln w="19050">
                <a:solidFill>
                  <a:srgbClr val="008000"/>
                </a:solidFill>
                <a:round/>
                <a:headEnd/>
                <a:tailEnd/>
              </a:ln>
            </p:spPr>
            <p:txBody>
              <a:bodyPr/>
              <a:lstStyle/>
              <a:p>
                <a:endParaRPr lang="tr-TR"/>
              </a:p>
            </p:txBody>
          </p:sp>
          <p:sp>
            <p:nvSpPr>
              <p:cNvPr id="40139" name="Line 196"/>
              <p:cNvSpPr>
                <a:spLocks noChangeShapeType="1"/>
              </p:cNvSpPr>
              <p:nvPr/>
            </p:nvSpPr>
            <p:spPr bwMode="auto">
              <a:xfrm>
                <a:off x="2660" y="2155"/>
                <a:ext cx="0" cy="69"/>
              </a:xfrm>
              <a:prstGeom prst="line">
                <a:avLst/>
              </a:prstGeom>
              <a:noFill/>
              <a:ln w="19050">
                <a:solidFill>
                  <a:srgbClr val="008000"/>
                </a:solidFill>
                <a:round/>
                <a:headEnd/>
                <a:tailEnd/>
              </a:ln>
            </p:spPr>
            <p:txBody>
              <a:bodyPr/>
              <a:lstStyle/>
              <a:p>
                <a:endParaRPr lang="tr-TR"/>
              </a:p>
            </p:txBody>
          </p:sp>
          <p:sp>
            <p:nvSpPr>
              <p:cNvPr id="40140" name="Line 197"/>
              <p:cNvSpPr>
                <a:spLocks noChangeShapeType="1"/>
              </p:cNvSpPr>
              <p:nvPr/>
            </p:nvSpPr>
            <p:spPr bwMode="auto">
              <a:xfrm>
                <a:off x="2533" y="2132"/>
                <a:ext cx="0" cy="69"/>
              </a:xfrm>
              <a:prstGeom prst="line">
                <a:avLst/>
              </a:prstGeom>
              <a:noFill/>
              <a:ln w="19050">
                <a:solidFill>
                  <a:srgbClr val="008000"/>
                </a:solidFill>
                <a:round/>
                <a:headEnd/>
                <a:tailEnd/>
              </a:ln>
            </p:spPr>
            <p:txBody>
              <a:bodyPr/>
              <a:lstStyle/>
              <a:p>
                <a:endParaRPr lang="tr-TR"/>
              </a:p>
            </p:txBody>
          </p:sp>
          <p:sp>
            <p:nvSpPr>
              <p:cNvPr id="40141" name="Line 198"/>
              <p:cNvSpPr>
                <a:spLocks noChangeShapeType="1"/>
              </p:cNvSpPr>
              <p:nvPr/>
            </p:nvSpPr>
            <p:spPr bwMode="auto">
              <a:xfrm>
                <a:off x="2533" y="2132"/>
                <a:ext cx="0" cy="69"/>
              </a:xfrm>
              <a:prstGeom prst="line">
                <a:avLst/>
              </a:prstGeom>
              <a:noFill/>
              <a:ln w="19050">
                <a:solidFill>
                  <a:srgbClr val="008000"/>
                </a:solidFill>
                <a:round/>
                <a:headEnd/>
                <a:tailEnd/>
              </a:ln>
            </p:spPr>
            <p:txBody>
              <a:bodyPr/>
              <a:lstStyle/>
              <a:p>
                <a:endParaRPr lang="tr-TR"/>
              </a:p>
            </p:txBody>
          </p:sp>
          <p:sp>
            <p:nvSpPr>
              <p:cNvPr id="40142" name="Line 199"/>
              <p:cNvSpPr>
                <a:spLocks noChangeShapeType="1"/>
              </p:cNvSpPr>
              <p:nvPr/>
            </p:nvSpPr>
            <p:spPr bwMode="auto">
              <a:xfrm>
                <a:off x="2521" y="2120"/>
                <a:ext cx="0" cy="70"/>
              </a:xfrm>
              <a:prstGeom prst="line">
                <a:avLst/>
              </a:prstGeom>
              <a:noFill/>
              <a:ln w="19050">
                <a:solidFill>
                  <a:srgbClr val="008000"/>
                </a:solidFill>
                <a:round/>
                <a:headEnd/>
                <a:tailEnd/>
              </a:ln>
            </p:spPr>
            <p:txBody>
              <a:bodyPr/>
              <a:lstStyle/>
              <a:p>
                <a:endParaRPr lang="tr-TR"/>
              </a:p>
            </p:txBody>
          </p:sp>
          <p:sp>
            <p:nvSpPr>
              <p:cNvPr id="40143" name="Line 200"/>
              <p:cNvSpPr>
                <a:spLocks noChangeShapeType="1"/>
              </p:cNvSpPr>
              <p:nvPr/>
            </p:nvSpPr>
            <p:spPr bwMode="auto">
              <a:xfrm>
                <a:off x="2510" y="2120"/>
                <a:ext cx="0" cy="70"/>
              </a:xfrm>
              <a:prstGeom prst="line">
                <a:avLst/>
              </a:prstGeom>
              <a:noFill/>
              <a:ln w="19050">
                <a:solidFill>
                  <a:srgbClr val="008000"/>
                </a:solidFill>
                <a:round/>
                <a:headEnd/>
                <a:tailEnd/>
              </a:ln>
            </p:spPr>
            <p:txBody>
              <a:bodyPr/>
              <a:lstStyle/>
              <a:p>
                <a:endParaRPr lang="tr-TR"/>
              </a:p>
            </p:txBody>
          </p:sp>
          <p:sp>
            <p:nvSpPr>
              <p:cNvPr id="40144" name="Line 201"/>
              <p:cNvSpPr>
                <a:spLocks noChangeShapeType="1"/>
              </p:cNvSpPr>
              <p:nvPr/>
            </p:nvSpPr>
            <p:spPr bwMode="auto">
              <a:xfrm>
                <a:off x="2486" y="2109"/>
                <a:ext cx="0" cy="69"/>
              </a:xfrm>
              <a:prstGeom prst="line">
                <a:avLst/>
              </a:prstGeom>
              <a:noFill/>
              <a:ln w="19050">
                <a:solidFill>
                  <a:srgbClr val="008000"/>
                </a:solidFill>
                <a:round/>
                <a:headEnd/>
                <a:tailEnd/>
              </a:ln>
            </p:spPr>
            <p:txBody>
              <a:bodyPr/>
              <a:lstStyle/>
              <a:p>
                <a:endParaRPr lang="tr-TR"/>
              </a:p>
            </p:txBody>
          </p:sp>
          <p:sp>
            <p:nvSpPr>
              <p:cNvPr id="40145" name="Line 202"/>
              <p:cNvSpPr>
                <a:spLocks noChangeShapeType="1"/>
              </p:cNvSpPr>
              <p:nvPr/>
            </p:nvSpPr>
            <p:spPr bwMode="auto">
              <a:xfrm>
                <a:off x="2475" y="2109"/>
                <a:ext cx="0" cy="69"/>
              </a:xfrm>
              <a:prstGeom prst="line">
                <a:avLst/>
              </a:prstGeom>
              <a:noFill/>
              <a:ln w="19050">
                <a:solidFill>
                  <a:srgbClr val="008000"/>
                </a:solidFill>
                <a:round/>
                <a:headEnd/>
                <a:tailEnd/>
              </a:ln>
            </p:spPr>
            <p:txBody>
              <a:bodyPr/>
              <a:lstStyle/>
              <a:p>
                <a:endParaRPr lang="tr-TR"/>
              </a:p>
            </p:txBody>
          </p:sp>
          <p:sp>
            <p:nvSpPr>
              <p:cNvPr id="40146" name="Line 203"/>
              <p:cNvSpPr>
                <a:spLocks noChangeShapeType="1"/>
              </p:cNvSpPr>
              <p:nvPr/>
            </p:nvSpPr>
            <p:spPr bwMode="auto">
              <a:xfrm>
                <a:off x="2463" y="2097"/>
                <a:ext cx="0" cy="70"/>
              </a:xfrm>
              <a:prstGeom prst="line">
                <a:avLst/>
              </a:prstGeom>
              <a:noFill/>
              <a:ln w="19050">
                <a:solidFill>
                  <a:srgbClr val="008000"/>
                </a:solidFill>
                <a:round/>
                <a:headEnd/>
                <a:tailEnd/>
              </a:ln>
            </p:spPr>
            <p:txBody>
              <a:bodyPr/>
              <a:lstStyle/>
              <a:p>
                <a:endParaRPr lang="tr-TR"/>
              </a:p>
            </p:txBody>
          </p:sp>
          <p:sp>
            <p:nvSpPr>
              <p:cNvPr id="40147" name="Line 204"/>
              <p:cNvSpPr>
                <a:spLocks noChangeShapeType="1"/>
              </p:cNvSpPr>
              <p:nvPr/>
            </p:nvSpPr>
            <p:spPr bwMode="auto">
              <a:xfrm>
                <a:off x="2429" y="2074"/>
                <a:ext cx="0" cy="69"/>
              </a:xfrm>
              <a:prstGeom prst="line">
                <a:avLst/>
              </a:prstGeom>
              <a:noFill/>
              <a:ln w="19050">
                <a:solidFill>
                  <a:srgbClr val="008000"/>
                </a:solidFill>
                <a:round/>
                <a:headEnd/>
                <a:tailEnd/>
              </a:ln>
            </p:spPr>
            <p:txBody>
              <a:bodyPr/>
              <a:lstStyle/>
              <a:p>
                <a:endParaRPr lang="tr-TR"/>
              </a:p>
            </p:txBody>
          </p:sp>
          <p:sp>
            <p:nvSpPr>
              <p:cNvPr id="40148" name="Line 205"/>
              <p:cNvSpPr>
                <a:spLocks noChangeShapeType="1"/>
              </p:cNvSpPr>
              <p:nvPr/>
            </p:nvSpPr>
            <p:spPr bwMode="auto">
              <a:xfrm>
                <a:off x="2405" y="2074"/>
                <a:ext cx="0" cy="69"/>
              </a:xfrm>
              <a:prstGeom prst="line">
                <a:avLst/>
              </a:prstGeom>
              <a:noFill/>
              <a:ln w="19050">
                <a:solidFill>
                  <a:srgbClr val="008000"/>
                </a:solidFill>
                <a:round/>
                <a:headEnd/>
                <a:tailEnd/>
              </a:ln>
            </p:spPr>
            <p:txBody>
              <a:bodyPr/>
              <a:lstStyle/>
              <a:p>
                <a:endParaRPr lang="tr-TR"/>
              </a:p>
            </p:txBody>
          </p:sp>
          <p:sp>
            <p:nvSpPr>
              <p:cNvPr id="40149" name="Line 206"/>
              <p:cNvSpPr>
                <a:spLocks noChangeShapeType="1"/>
              </p:cNvSpPr>
              <p:nvPr/>
            </p:nvSpPr>
            <p:spPr bwMode="auto">
              <a:xfrm>
                <a:off x="2394" y="2062"/>
                <a:ext cx="0" cy="70"/>
              </a:xfrm>
              <a:prstGeom prst="line">
                <a:avLst/>
              </a:prstGeom>
              <a:noFill/>
              <a:ln w="19050">
                <a:solidFill>
                  <a:srgbClr val="008000"/>
                </a:solidFill>
                <a:round/>
                <a:headEnd/>
                <a:tailEnd/>
              </a:ln>
            </p:spPr>
            <p:txBody>
              <a:bodyPr/>
              <a:lstStyle/>
              <a:p>
                <a:endParaRPr lang="tr-TR"/>
              </a:p>
            </p:txBody>
          </p:sp>
          <p:sp>
            <p:nvSpPr>
              <p:cNvPr id="40150" name="Line 207"/>
              <p:cNvSpPr>
                <a:spLocks noChangeShapeType="1"/>
              </p:cNvSpPr>
              <p:nvPr/>
            </p:nvSpPr>
            <p:spPr bwMode="auto">
              <a:xfrm>
                <a:off x="2359" y="2016"/>
                <a:ext cx="0" cy="70"/>
              </a:xfrm>
              <a:prstGeom prst="line">
                <a:avLst/>
              </a:prstGeom>
              <a:noFill/>
              <a:ln w="19050">
                <a:solidFill>
                  <a:srgbClr val="008000"/>
                </a:solidFill>
                <a:round/>
                <a:headEnd/>
                <a:tailEnd/>
              </a:ln>
            </p:spPr>
            <p:txBody>
              <a:bodyPr/>
              <a:lstStyle/>
              <a:p>
                <a:endParaRPr lang="tr-TR"/>
              </a:p>
            </p:txBody>
          </p:sp>
          <p:sp>
            <p:nvSpPr>
              <p:cNvPr id="40151" name="Line 208"/>
              <p:cNvSpPr>
                <a:spLocks noChangeShapeType="1"/>
              </p:cNvSpPr>
              <p:nvPr/>
            </p:nvSpPr>
            <p:spPr bwMode="auto">
              <a:xfrm>
                <a:off x="2324" y="2016"/>
                <a:ext cx="0" cy="70"/>
              </a:xfrm>
              <a:prstGeom prst="line">
                <a:avLst/>
              </a:prstGeom>
              <a:noFill/>
              <a:ln w="19050">
                <a:solidFill>
                  <a:srgbClr val="008000"/>
                </a:solidFill>
                <a:round/>
                <a:headEnd/>
                <a:tailEnd/>
              </a:ln>
            </p:spPr>
            <p:txBody>
              <a:bodyPr/>
              <a:lstStyle/>
              <a:p>
                <a:endParaRPr lang="tr-TR"/>
              </a:p>
            </p:txBody>
          </p:sp>
          <p:sp>
            <p:nvSpPr>
              <p:cNvPr id="40152" name="Line 209"/>
              <p:cNvSpPr>
                <a:spLocks noChangeShapeType="1"/>
              </p:cNvSpPr>
              <p:nvPr/>
            </p:nvSpPr>
            <p:spPr bwMode="auto">
              <a:xfrm>
                <a:off x="2290" y="1993"/>
                <a:ext cx="0" cy="69"/>
              </a:xfrm>
              <a:prstGeom prst="line">
                <a:avLst/>
              </a:prstGeom>
              <a:noFill/>
              <a:ln w="19050">
                <a:solidFill>
                  <a:srgbClr val="008000"/>
                </a:solidFill>
                <a:round/>
                <a:headEnd/>
                <a:tailEnd/>
              </a:ln>
            </p:spPr>
            <p:txBody>
              <a:bodyPr/>
              <a:lstStyle/>
              <a:p>
                <a:endParaRPr lang="tr-TR"/>
              </a:p>
            </p:txBody>
          </p:sp>
          <p:sp>
            <p:nvSpPr>
              <p:cNvPr id="40153" name="Line 210"/>
              <p:cNvSpPr>
                <a:spLocks noChangeShapeType="1"/>
              </p:cNvSpPr>
              <p:nvPr/>
            </p:nvSpPr>
            <p:spPr bwMode="auto">
              <a:xfrm>
                <a:off x="2278" y="1970"/>
                <a:ext cx="0" cy="69"/>
              </a:xfrm>
              <a:prstGeom prst="line">
                <a:avLst/>
              </a:prstGeom>
              <a:noFill/>
              <a:ln w="19050">
                <a:solidFill>
                  <a:srgbClr val="008000"/>
                </a:solidFill>
                <a:round/>
                <a:headEnd/>
                <a:tailEnd/>
              </a:ln>
            </p:spPr>
            <p:txBody>
              <a:bodyPr/>
              <a:lstStyle/>
              <a:p>
                <a:endParaRPr lang="tr-TR"/>
              </a:p>
            </p:txBody>
          </p:sp>
          <p:sp>
            <p:nvSpPr>
              <p:cNvPr id="40154" name="Line 211"/>
              <p:cNvSpPr>
                <a:spLocks noChangeShapeType="1"/>
              </p:cNvSpPr>
              <p:nvPr/>
            </p:nvSpPr>
            <p:spPr bwMode="auto">
              <a:xfrm>
                <a:off x="2220" y="1958"/>
                <a:ext cx="0" cy="70"/>
              </a:xfrm>
              <a:prstGeom prst="line">
                <a:avLst/>
              </a:prstGeom>
              <a:noFill/>
              <a:ln w="19050">
                <a:solidFill>
                  <a:srgbClr val="008000"/>
                </a:solidFill>
                <a:round/>
                <a:headEnd/>
                <a:tailEnd/>
              </a:ln>
            </p:spPr>
            <p:txBody>
              <a:bodyPr/>
              <a:lstStyle/>
              <a:p>
                <a:endParaRPr lang="tr-TR"/>
              </a:p>
            </p:txBody>
          </p:sp>
          <p:sp>
            <p:nvSpPr>
              <p:cNvPr id="40155" name="Line 212"/>
              <p:cNvSpPr>
                <a:spLocks noChangeShapeType="1"/>
              </p:cNvSpPr>
              <p:nvPr/>
            </p:nvSpPr>
            <p:spPr bwMode="auto">
              <a:xfrm>
                <a:off x="2186" y="1947"/>
                <a:ext cx="0" cy="69"/>
              </a:xfrm>
              <a:prstGeom prst="line">
                <a:avLst/>
              </a:prstGeom>
              <a:noFill/>
              <a:ln w="19050">
                <a:solidFill>
                  <a:srgbClr val="008000"/>
                </a:solidFill>
                <a:round/>
                <a:headEnd/>
                <a:tailEnd/>
              </a:ln>
            </p:spPr>
            <p:txBody>
              <a:bodyPr/>
              <a:lstStyle/>
              <a:p>
                <a:endParaRPr lang="tr-TR"/>
              </a:p>
            </p:txBody>
          </p:sp>
          <p:sp>
            <p:nvSpPr>
              <p:cNvPr id="40156" name="Line 213"/>
              <p:cNvSpPr>
                <a:spLocks noChangeShapeType="1"/>
              </p:cNvSpPr>
              <p:nvPr/>
            </p:nvSpPr>
            <p:spPr bwMode="auto">
              <a:xfrm>
                <a:off x="2162" y="1947"/>
                <a:ext cx="0" cy="69"/>
              </a:xfrm>
              <a:prstGeom prst="line">
                <a:avLst/>
              </a:prstGeom>
              <a:noFill/>
              <a:ln w="19050">
                <a:solidFill>
                  <a:srgbClr val="008000"/>
                </a:solidFill>
                <a:round/>
                <a:headEnd/>
                <a:tailEnd/>
              </a:ln>
            </p:spPr>
            <p:txBody>
              <a:bodyPr/>
              <a:lstStyle/>
              <a:p>
                <a:endParaRPr lang="tr-TR"/>
              </a:p>
            </p:txBody>
          </p:sp>
          <p:sp>
            <p:nvSpPr>
              <p:cNvPr id="40157" name="Line 214"/>
              <p:cNvSpPr>
                <a:spLocks noChangeShapeType="1"/>
              </p:cNvSpPr>
              <p:nvPr/>
            </p:nvSpPr>
            <p:spPr bwMode="auto">
              <a:xfrm>
                <a:off x="2116" y="1924"/>
                <a:ext cx="0" cy="69"/>
              </a:xfrm>
              <a:prstGeom prst="line">
                <a:avLst/>
              </a:prstGeom>
              <a:noFill/>
              <a:ln w="19050">
                <a:solidFill>
                  <a:srgbClr val="008000"/>
                </a:solidFill>
                <a:round/>
                <a:headEnd/>
                <a:tailEnd/>
              </a:ln>
            </p:spPr>
            <p:txBody>
              <a:bodyPr/>
              <a:lstStyle/>
              <a:p>
                <a:endParaRPr lang="tr-TR"/>
              </a:p>
            </p:txBody>
          </p:sp>
          <p:sp>
            <p:nvSpPr>
              <p:cNvPr id="40158" name="Line 215"/>
              <p:cNvSpPr>
                <a:spLocks noChangeShapeType="1"/>
              </p:cNvSpPr>
              <p:nvPr/>
            </p:nvSpPr>
            <p:spPr bwMode="auto">
              <a:xfrm>
                <a:off x="2070" y="1889"/>
                <a:ext cx="0" cy="69"/>
              </a:xfrm>
              <a:prstGeom prst="line">
                <a:avLst/>
              </a:prstGeom>
              <a:noFill/>
              <a:ln w="19050">
                <a:solidFill>
                  <a:srgbClr val="008000"/>
                </a:solidFill>
                <a:round/>
                <a:headEnd/>
                <a:tailEnd/>
              </a:ln>
            </p:spPr>
            <p:txBody>
              <a:bodyPr/>
              <a:lstStyle/>
              <a:p>
                <a:endParaRPr lang="tr-TR"/>
              </a:p>
            </p:txBody>
          </p:sp>
          <p:sp>
            <p:nvSpPr>
              <p:cNvPr id="40159" name="Line 216"/>
              <p:cNvSpPr>
                <a:spLocks noChangeShapeType="1"/>
              </p:cNvSpPr>
              <p:nvPr/>
            </p:nvSpPr>
            <p:spPr bwMode="auto">
              <a:xfrm>
                <a:off x="2047" y="1889"/>
                <a:ext cx="0" cy="69"/>
              </a:xfrm>
              <a:prstGeom prst="line">
                <a:avLst/>
              </a:prstGeom>
              <a:noFill/>
              <a:ln w="19050">
                <a:solidFill>
                  <a:srgbClr val="008000"/>
                </a:solidFill>
                <a:round/>
                <a:headEnd/>
                <a:tailEnd/>
              </a:ln>
            </p:spPr>
            <p:txBody>
              <a:bodyPr/>
              <a:lstStyle/>
              <a:p>
                <a:endParaRPr lang="tr-TR"/>
              </a:p>
            </p:txBody>
          </p:sp>
          <p:sp>
            <p:nvSpPr>
              <p:cNvPr id="40160" name="Line 217"/>
              <p:cNvSpPr>
                <a:spLocks noChangeShapeType="1"/>
              </p:cNvSpPr>
              <p:nvPr/>
            </p:nvSpPr>
            <p:spPr bwMode="auto">
              <a:xfrm>
                <a:off x="2047" y="1854"/>
                <a:ext cx="0" cy="70"/>
              </a:xfrm>
              <a:prstGeom prst="line">
                <a:avLst/>
              </a:prstGeom>
              <a:noFill/>
              <a:ln w="19050">
                <a:solidFill>
                  <a:srgbClr val="008000"/>
                </a:solidFill>
                <a:round/>
                <a:headEnd/>
                <a:tailEnd/>
              </a:ln>
            </p:spPr>
            <p:txBody>
              <a:bodyPr/>
              <a:lstStyle/>
              <a:p>
                <a:endParaRPr lang="tr-TR"/>
              </a:p>
            </p:txBody>
          </p:sp>
          <p:sp>
            <p:nvSpPr>
              <p:cNvPr id="40161" name="Line 218"/>
              <p:cNvSpPr>
                <a:spLocks noChangeShapeType="1"/>
              </p:cNvSpPr>
              <p:nvPr/>
            </p:nvSpPr>
            <p:spPr bwMode="auto">
              <a:xfrm>
                <a:off x="2035" y="1854"/>
                <a:ext cx="0" cy="70"/>
              </a:xfrm>
              <a:prstGeom prst="line">
                <a:avLst/>
              </a:prstGeom>
              <a:noFill/>
              <a:ln w="19050">
                <a:solidFill>
                  <a:srgbClr val="008000"/>
                </a:solidFill>
                <a:round/>
                <a:headEnd/>
                <a:tailEnd/>
              </a:ln>
            </p:spPr>
            <p:txBody>
              <a:bodyPr/>
              <a:lstStyle/>
              <a:p>
                <a:endParaRPr lang="tr-TR"/>
              </a:p>
            </p:txBody>
          </p:sp>
          <p:sp>
            <p:nvSpPr>
              <p:cNvPr id="40162" name="Line 219"/>
              <p:cNvSpPr>
                <a:spLocks noChangeShapeType="1"/>
              </p:cNvSpPr>
              <p:nvPr/>
            </p:nvSpPr>
            <p:spPr bwMode="auto">
              <a:xfrm>
                <a:off x="2035" y="1854"/>
                <a:ext cx="0" cy="70"/>
              </a:xfrm>
              <a:prstGeom prst="line">
                <a:avLst/>
              </a:prstGeom>
              <a:noFill/>
              <a:ln w="19050">
                <a:solidFill>
                  <a:srgbClr val="008000"/>
                </a:solidFill>
                <a:round/>
                <a:headEnd/>
                <a:tailEnd/>
              </a:ln>
            </p:spPr>
            <p:txBody>
              <a:bodyPr/>
              <a:lstStyle/>
              <a:p>
                <a:endParaRPr lang="tr-TR"/>
              </a:p>
            </p:txBody>
          </p:sp>
          <p:sp>
            <p:nvSpPr>
              <p:cNvPr id="40163" name="Line 220"/>
              <p:cNvSpPr>
                <a:spLocks noChangeShapeType="1"/>
              </p:cNvSpPr>
              <p:nvPr/>
            </p:nvSpPr>
            <p:spPr bwMode="auto">
              <a:xfrm>
                <a:off x="2024" y="1843"/>
                <a:ext cx="0" cy="69"/>
              </a:xfrm>
              <a:prstGeom prst="line">
                <a:avLst/>
              </a:prstGeom>
              <a:noFill/>
              <a:ln w="19050">
                <a:solidFill>
                  <a:srgbClr val="008000"/>
                </a:solidFill>
                <a:round/>
                <a:headEnd/>
                <a:tailEnd/>
              </a:ln>
            </p:spPr>
            <p:txBody>
              <a:bodyPr/>
              <a:lstStyle/>
              <a:p>
                <a:endParaRPr lang="tr-TR"/>
              </a:p>
            </p:txBody>
          </p:sp>
          <p:sp>
            <p:nvSpPr>
              <p:cNvPr id="40164" name="Line 221"/>
              <p:cNvSpPr>
                <a:spLocks noChangeShapeType="1"/>
              </p:cNvSpPr>
              <p:nvPr/>
            </p:nvSpPr>
            <p:spPr bwMode="auto">
              <a:xfrm>
                <a:off x="1989" y="1820"/>
                <a:ext cx="0" cy="69"/>
              </a:xfrm>
              <a:prstGeom prst="line">
                <a:avLst/>
              </a:prstGeom>
              <a:noFill/>
              <a:ln w="19050">
                <a:solidFill>
                  <a:srgbClr val="008000"/>
                </a:solidFill>
                <a:round/>
                <a:headEnd/>
                <a:tailEnd/>
              </a:ln>
            </p:spPr>
            <p:txBody>
              <a:bodyPr/>
              <a:lstStyle/>
              <a:p>
                <a:endParaRPr lang="tr-TR"/>
              </a:p>
            </p:txBody>
          </p:sp>
          <p:sp>
            <p:nvSpPr>
              <p:cNvPr id="40165" name="Line 222"/>
              <p:cNvSpPr>
                <a:spLocks noChangeShapeType="1"/>
              </p:cNvSpPr>
              <p:nvPr/>
            </p:nvSpPr>
            <p:spPr bwMode="auto">
              <a:xfrm>
                <a:off x="1989" y="1820"/>
                <a:ext cx="0" cy="69"/>
              </a:xfrm>
              <a:prstGeom prst="line">
                <a:avLst/>
              </a:prstGeom>
              <a:noFill/>
              <a:ln w="19050">
                <a:solidFill>
                  <a:srgbClr val="008000"/>
                </a:solidFill>
                <a:round/>
                <a:headEnd/>
                <a:tailEnd/>
              </a:ln>
            </p:spPr>
            <p:txBody>
              <a:bodyPr/>
              <a:lstStyle/>
              <a:p>
                <a:endParaRPr lang="tr-TR"/>
              </a:p>
            </p:txBody>
          </p:sp>
          <p:sp>
            <p:nvSpPr>
              <p:cNvPr id="40166" name="Line 223"/>
              <p:cNvSpPr>
                <a:spLocks noChangeShapeType="1"/>
              </p:cNvSpPr>
              <p:nvPr/>
            </p:nvSpPr>
            <p:spPr bwMode="auto">
              <a:xfrm>
                <a:off x="1954" y="1820"/>
                <a:ext cx="0" cy="69"/>
              </a:xfrm>
              <a:prstGeom prst="line">
                <a:avLst/>
              </a:prstGeom>
              <a:noFill/>
              <a:ln w="19050">
                <a:solidFill>
                  <a:srgbClr val="008000"/>
                </a:solidFill>
                <a:round/>
                <a:headEnd/>
                <a:tailEnd/>
              </a:ln>
            </p:spPr>
            <p:txBody>
              <a:bodyPr/>
              <a:lstStyle/>
              <a:p>
                <a:endParaRPr lang="tr-TR"/>
              </a:p>
            </p:txBody>
          </p:sp>
          <p:sp>
            <p:nvSpPr>
              <p:cNvPr id="40167" name="Line 224"/>
              <p:cNvSpPr>
                <a:spLocks noChangeShapeType="1"/>
              </p:cNvSpPr>
              <p:nvPr/>
            </p:nvSpPr>
            <p:spPr bwMode="auto">
              <a:xfrm>
                <a:off x="1943" y="1820"/>
                <a:ext cx="0" cy="69"/>
              </a:xfrm>
              <a:prstGeom prst="line">
                <a:avLst/>
              </a:prstGeom>
              <a:noFill/>
              <a:ln w="19050">
                <a:solidFill>
                  <a:srgbClr val="008000"/>
                </a:solidFill>
                <a:round/>
                <a:headEnd/>
                <a:tailEnd/>
              </a:ln>
            </p:spPr>
            <p:txBody>
              <a:bodyPr/>
              <a:lstStyle/>
              <a:p>
                <a:endParaRPr lang="tr-TR"/>
              </a:p>
            </p:txBody>
          </p:sp>
          <p:sp>
            <p:nvSpPr>
              <p:cNvPr id="40168" name="Line 225"/>
              <p:cNvSpPr>
                <a:spLocks noChangeShapeType="1"/>
              </p:cNvSpPr>
              <p:nvPr/>
            </p:nvSpPr>
            <p:spPr bwMode="auto">
              <a:xfrm>
                <a:off x="1943" y="1820"/>
                <a:ext cx="0" cy="69"/>
              </a:xfrm>
              <a:prstGeom prst="line">
                <a:avLst/>
              </a:prstGeom>
              <a:noFill/>
              <a:ln w="19050">
                <a:solidFill>
                  <a:srgbClr val="008000"/>
                </a:solidFill>
                <a:round/>
                <a:headEnd/>
                <a:tailEnd/>
              </a:ln>
            </p:spPr>
            <p:txBody>
              <a:bodyPr/>
              <a:lstStyle/>
              <a:p>
                <a:endParaRPr lang="tr-TR"/>
              </a:p>
            </p:txBody>
          </p:sp>
          <p:sp>
            <p:nvSpPr>
              <p:cNvPr id="40169" name="Line 226"/>
              <p:cNvSpPr>
                <a:spLocks noChangeShapeType="1"/>
              </p:cNvSpPr>
              <p:nvPr/>
            </p:nvSpPr>
            <p:spPr bwMode="auto">
              <a:xfrm>
                <a:off x="1885" y="1796"/>
                <a:ext cx="0" cy="70"/>
              </a:xfrm>
              <a:prstGeom prst="line">
                <a:avLst/>
              </a:prstGeom>
              <a:noFill/>
              <a:ln w="19050">
                <a:solidFill>
                  <a:srgbClr val="008000"/>
                </a:solidFill>
                <a:round/>
                <a:headEnd/>
                <a:tailEnd/>
              </a:ln>
            </p:spPr>
            <p:txBody>
              <a:bodyPr/>
              <a:lstStyle/>
              <a:p>
                <a:endParaRPr lang="tr-TR"/>
              </a:p>
            </p:txBody>
          </p:sp>
          <p:grpSp>
            <p:nvGrpSpPr>
              <p:cNvPr id="40170" name="Group 227"/>
              <p:cNvGrpSpPr>
                <a:grpSpLocks/>
              </p:cNvGrpSpPr>
              <p:nvPr/>
            </p:nvGrpSpPr>
            <p:grpSpPr bwMode="auto">
              <a:xfrm>
                <a:off x="542" y="1241"/>
                <a:ext cx="1331" cy="625"/>
                <a:chOff x="542" y="1241"/>
                <a:chExt cx="1331" cy="625"/>
              </a:xfrm>
            </p:grpSpPr>
            <p:sp>
              <p:nvSpPr>
                <p:cNvPr id="40171" name="Line 228"/>
                <p:cNvSpPr>
                  <a:spLocks noChangeShapeType="1"/>
                </p:cNvSpPr>
                <p:nvPr/>
              </p:nvSpPr>
              <p:spPr bwMode="auto">
                <a:xfrm>
                  <a:off x="1248" y="1600"/>
                  <a:ext cx="35" cy="0"/>
                </a:xfrm>
                <a:prstGeom prst="line">
                  <a:avLst/>
                </a:prstGeom>
                <a:noFill/>
                <a:ln w="55563">
                  <a:solidFill>
                    <a:srgbClr val="008000"/>
                  </a:solidFill>
                  <a:round/>
                  <a:headEnd/>
                  <a:tailEnd/>
                </a:ln>
              </p:spPr>
              <p:txBody>
                <a:bodyPr/>
                <a:lstStyle/>
                <a:p>
                  <a:endParaRPr lang="tr-TR"/>
                </a:p>
              </p:txBody>
            </p:sp>
            <p:sp>
              <p:nvSpPr>
                <p:cNvPr id="40172" name="Line 229"/>
                <p:cNvSpPr>
                  <a:spLocks noChangeShapeType="1"/>
                </p:cNvSpPr>
                <p:nvPr/>
              </p:nvSpPr>
              <p:spPr bwMode="auto">
                <a:xfrm>
                  <a:off x="1283" y="1600"/>
                  <a:ext cx="0" cy="11"/>
                </a:xfrm>
                <a:prstGeom prst="line">
                  <a:avLst/>
                </a:prstGeom>
                <a:noFill/>
                <a:ln w="55563">
                  <a:solidFill>
                    <a:srgbClr val="008000"/>
                  </a:solidFill>
                  <a:round/>
                  <a:headEnd/>
                  <a:tailEnd/>
                </a:ln>
              </p:spPr>
              <p:txBody>
                <a:bodyPr/>
                <a:lstStyle/>
                <a:p>
                  <a:endParaRPr lang="tr-TR"/>
                </a:p>
              </p:txBody>
            </p:sp>
            <p:sp>
              <p:nvSpPr>
                <p:cNvPr id="40173" name="Line 230"/>
                <p:cNvSpPr>
                  <a:spLocks noChangeShapeType="1"/>
                </p:cNvSpPr>
                <p:nvPr/>
              </p:nvSpPr>
              <p:spPr bwMode="auto">
                <a:xfrm>
                  <a:off x="1283" y="1611"/>
                  <a:ext cx="12" cy="0"/>
                </a:xfrm>
                <a:prstGeom prst="line">
                  <a:avLst/>
                </a:prstGeom>
                <a:noFill/>
                <a:ln w="55563">
                  <a:solidFill>
                    <a:srgbClr val="008000"/>
                  </a:solidFill>
                  <a:round/>
                  <a:headEnd/>
                  <a:tailEnd/>
                </a:ln>
              </p:spPr>
              <p:txBody>
                <a:bodyPr/>
                <a:lstStyle/>
                <a:p>
                  <a:endParaRPr lang="tr-TR"/>
                </a:p>
              </p:txBody>
            </p:sp>
            <p:sp>
              <p:nvSpPr>
                <p:cNvPr id="40174" name="Line 231"/>
                <p:cNvSpPr>
                  <a:spLocks noChangeShapeType="1"/>
                </p:cNvSpPr>
                <p:nvPr/>
              </p:nvSpPr>
              <p:spPr bwMode="auto">
                <a:xfrm>
                  <a:off x="1295" y="1611"/>
                  <a:ext cx="0" cy="12"/>
                </a:xfrm>
                <a:prstGeom prst="line">
                  <a:avLst/>
                </a:prstGeom>
                <a:noFill/>
                <a:ln w="55563">
                  <a:solidFill>
                    <a:srgbClr val="008000"/>
                  </a:solidFill>
                  <a:round/>
                  <a:headEnd/>
                  <a:tailEnd/>
                </a:ln>
              </p:spPr>
              <p:txBody>
                <a:bodyPr/>
                <a:lstStyle/>
                <a:p>
                  <a:endParaRPr lang="tr-TR"/>
                </a:p>
              </p:txBody>
            </p:sp>
            <p:sp>
              <p:nvSpPr>
                <p:cNvPr id="40175" name="Line 232"/>
                <p:cNvSpPr>
                  <a:spLocks noChangeShapeType="1"/>
                </p:cNvSpPr>
                <p:nvPr/>
              </p:nvSpPr>
              <p:spPr bwMode="auto">
                <a:xfrm>
                  <a:off x="1295" y="1623"/>
                  <a:ext cx="34" cy="0"/>
                </a:xfrm>
                <a:prstGeom prst="line">
                  <a:avLst/>
                </a:prstGeom>
                <a:noFill/>
                <a:ln w="55563">
                  <a:solidFill>
                    <a:srgbClr val="008000"/>
                  </a:solidFill>
                  <a:round/>
                  <a:headEnd/>
                  <a:tailEnd/>
                </a:ln>
              </p:spPr>
              <p:txBody>
                <a:bodyPr/>
                <a:lstStyle/>
                <a:p>
                  <a:endParaRPr lang="tr-TR"/>
                </a:p>
              </p:txBody>
            </p:sp>
            <p:sp>
              <p:nvSpPr>
                <p:cNvPr id="40176" name="Line 233"/>
                <p:cNvSpPr>
                  <a:spLocks noChangeShapeType="1"/>
                </p:cNvSpPr>
                <p:nvPr/>
              </p:nvSpPr>
              <p:spPr bwMode="auto">
                <a:xfrm>
                  <a:off x="1329" y="1623"/>
                  <a:ext cx="23" cy="0"/>
                </a:xfrm>
                <a:prstGeom prst="line">
                  <a:avLst/>
                </a:prstGeom>
                <a:noFill/>
                <a:ln w="55563">
                  <a:solidFill>
                    <a:srgbClr val="008000"/>
                  </a:solidFill>
                  <a:round/>
                  <a:headEnd/>
                  <a:tailEnd/>
                </a:ln>
              </p:spPr>
              <p:txBody>
                <a:bodyPr/>
                <a:lstStyle/>
                <a:p>
                  <a:endParaRPr lang="tr-TR"/>
                </a:p>
              </p:txBody>
            </p:sp>
            <p:sp>
              <p:nvSpPr>
                <p:cNvPr id="40177" name="Line 234"/>
                <p:cNvSpPr>
                  <a:spLocks noChangeShapeType="1"/>
                </p:cNvSpPr>
                <p:nvPr/>
              </p:nvSpPr>
              <p:spPr bwMode="auto">
                <a:xfrm>
                  <a:off x="1352" y="1623"/>
                  <a:ext cx="0" cy="11"/>
                </a:xfrm>
                <a:prstGeom prst="line">
                  <a:avLst/>
                </a:prstGeom>
                <a:noFill/>
                <a:ln w="55563">
                  <a:solidFill>
                    <a:srgbClr val="008000"/>
                  </a:solidFill>
                  <a:round/>
                  <a:headEnd/>
                  <a:tailEnd/>
                </a:ln>
              </p:spPr>
              <p:txBody>
                <a:bodyPr/>
                <a:lstStyle/>
                <a:p>
                  <a:endParaRPr lang="tr-TR"/>
                </a:p>
              </p:txBody>
            </p:sp>
            <p:sp>
              <p:nvSpPr>
                <p:cNvPr id="40178" name="Line 235"/>
                <p:cNvSpPr>
                  <a:spLocks noChangeShapeType="1"/>
                </p:cNvSpPr>
                <p:nvPr/>
              </p:nvSpPr>
              <p:spPr bwMode="auto">
                <a:xfrm>
                  <a:off x="1352" y="1634"/>
                  <a:ext cx="12" cy="0"/>
                </a:xfrm>
                <a:prstGeom prst="line">
                  <a:avLst/>
                </a:prstGeom>
                <a:noFill/>
                <a:ln w="55563">
                  <a:solidFill>
                    <a:srgbClr val="008000"/>
                  </a:solidFill>
                  <a:round/>
                  <a:headEnd/>
                  <a:tailEnd/>
                </a:ln>
              </p:spPr>
              <p:txBody>
                <a:bodyPr/>
                <a:lstStyle/>
                <a:p>
                  <a:endParaRPr lang="tr-TR"/>
                </a:p>
              </p:txBody>
            </p:sp>
            <p:sp>
              <p:nvSpPr>
                <p:cNvPr id="40179" name="Line 236"/>
                <p:cNvSpPr>
                  <a:spLocks noChangeShapeType="1"/>
                </p:cNvSpPr>
                <p:nvPr/>
              </p:nvSpPr>
              <p:spPr bwMode="auto">
                <a:xfrm>
                  <a:off x="1364" y="1634"/>
                  <a:ext cx="12" cy="0"/>
                </a:xfrm>
                <a:prstGeom prst="line">
                  <a:avLst/>
                </a:prstGeom>
                <a:noFill/>
                <a:ln w="55563">
                  <a:solidFill>
                    <a:srgbClr val="008000"/>
                  </a:solidFill>
                  <a:round/>
                  <a:headEnd/>
                  <a:tailEnd/>
                </a:ln>
              </p:spPr>
              <p:txBody>
                <a:bodyPr/>
                <a:lstStyle/>
                <a:p>
                  <a:endParaRPr lang="tr-TR"/>
                </a:p>
              </p:txBody>
            </p:sp>
            <p:sp>
              <p:nvSpPr>
                <p:cNvPr id="40180" name="Line 237"/>
                <p:cNvSpPr>
                  <a:spLocks noChangeShapeType="1"/>
                </p:cNvSpPr>
                <p:nvPr/>
              </p:nvSpPr>
              <p:spPr bwMode="auto">
                <a:xfrm>
                  <a:off x="1376" y="1634"/>
                  <a:ext cx="0" cy="24"/>
                </a:xfrm>
                <a:prstGeom prst="line">
                  <a:avLst/>
                </a:prstGeom>
                <a:noFill/>
                <a:ln w="55563">
                  <a:solidFill>
                    <a:srgbClr val="008000"/>
                  </a:solidFill>
                  <a:round/>
                  <a:headEnd/>
                  <a:tailEnd/>
                </a:ln>
              </p:spPr>
              <p:txBody>
                <a:bodyPr/>
                <a:lstStyle/>
                <a:p>
                  <a:endParaRPr lang="tr-TR"/>
                </a:p>
              </p:txBody>
            </p:sp>
            <p:sp>
              <p:nvSpPr>
                <p:cNvPr id="40181" name="Line 238"/>
                <p:cNvSpPr>
                  <a:spLocks noChangeShapeType="1"/>
                </p:cNvSpPr>
                <p:nvPr/>
              </p:nvSpPr>
              <p:spPr bwMode="auto">
                <a:xfrm>
                  <a:off x="1376" y="1658"/>
                  <a:ext cx="0" cy="11"/>
                </a:xfrm>
                <a:prstGeom prst="line">
                  <a:avLst/>
                </a:prstGeom>
                <a:noFill/>
                <a:ln w="55563">
                  <a:solidFill>
                    <a:srgbClr val="008000"/>
                  </a:solidFill>
                  <a:round/>
                  <a:headEnd/>
                  <a:tailEnd/>
                </a:ln>
              </p:spPr>
              <p:txBody>
                <a:bodyPr/>
                <a:lstStyle/>
                <a:p>
                  <a:endParaRPr lang="tr-TR"/>
                </a:p>
              </p:txBody>
            </p:sp>
            <p:sp>
              <p:nvSpPr>
                <p:cNvPr id="40182" name="Line 239"/>
                <p:cNvSpPr>
                  <a:spLocks noChangeShapeType="1"/>
                </p:cNvSpPr>
                <p:nvPr/>
              </p:nvSpPr>
              <p:spPr bwMode="auto">
                <a:xfrm>
                  <a:off x="1376" y="1669"/>
                  <a:ext cx="23" cy="0"/>
                </a:xfrm>
                <a:prstGeom prst="line">
                  <a:avLst/>
                </a:prstGeom>
                <a:noFill/>
                <a:ln w="55563">
                  <a:solidFill>
                    <a:srgbClr val="008000"/>
                  </a:solidFill>
                  <a:round/>
                  <a:headEnd/>
                  <a:tailEnd/>
                </a:ln>
              </p:spPr>
              <p:txBody>
                <a:bodyPr/>
                <a:lstStyle/>
                <a:p>
                  <a:endParaRPr lang="tr-TR"/>
                </a:p>
              </p:txBody>
            </p:sp>
            <p:sp>
              <p:nvSpPr>
                <p:cNvPr id="40183" name="Line 240"/>
                <p:cNvSpPr>
                  <a:spLocks noChangeShapeType="1"/>
                </p:cNvSpPr>
                <p:nvPr/>
              </p:nvSpPr>
              <p:spPr bwMode="auto">
                <a:xfrm>
                  <a:off x="1399" y="1669"/>
                  <a:ext cx="0" cy="12"/>
                </a:xfrm>
                <a:prstGeom prst="line">
                  <a:avLst/>
                </a:prstGeom>
                <a:noFill/>
                <a:ln w="55563">
                  <a:solidFill>
                    <a:srgbClr val="008000"/>
                  </a:solidFill>
                  <a:round/>
                  <a:headEnd/>
                  <a:tailEnd/>
                </a:ln>
              </p:spPr>
              <p:txBody>
                <a:bodyPr/>
                <a:lstStyle/>
                <a:p>
                  <a:endParaRPr lang="tr-TR"/>
                </a:p>
              </p:txBody>
            </p:sp>
            <p:sp>
              <p:nvSpPr>
                <p:cNvPr id="40184" name="Line 241"/>
                <p:cNvSpPr>
                  <a:spLocks noChangeShapeType="1"/>
                </p:cNvSpPr>
                <p:nvPr/>
              </p:nvSpPr>
              <p:spPr bwMode="auto">
                <a:xfrm>
                  <a:off x="1399" y="1681"/>
                  <a:ext cx="11" cy="0"/>
                </a:xfrm>
                <a:prstGeom prst="line">
                  <a:avLst/>
                </a:prstGeom>
                <a:noFill/>
                <a:ln w="55563">
                  <a:solidFill>
                    <a:srgbClr val="008000"/>
                  </a:solidFill>
                  <a:round/>
                  <a:headEnd/>
                  <a:tailEnd/>
                </a:ln>
              </p:spPr>
              <p:txBody>
                <a:bodyPr/>
                <a:lstStyle/>
                <a:p>
                  <a:endParaRPr lang="tr-TR"/>
                </a:p>
              </p:txBody>
            </p:sp>
            <p:sp>
              <p:nvSpPr>
                <p:cNvPr id="40185" name="Line 242"/>
                <p:cNvSpPr>
                  <a:spLocks noChangeShapeType="1"/>
                </p:cNvSpPr>
                <p:nvPr/>
              </p:nvSpPr>
              <p:spPr bwMode="auto">
                <a:xfrm>
                  <a:off x="1410" y="1681"/>
                  <a:ext cx="0" cy="11"/>
                </a:xfrm>
                <a:prstGeom prst="line">
                  <a:avLst/>
                </a:prstGeom>
                <a:noFill/>
                <a:ln w="55563">
                  <a:solidFill>
                    <a:srgbClr val="008000"/>
                  </a:solidFill>
                  <a:round/>
                  <a:headEnd/>
                  <a:tailEnd/>
                </a:ln>
              </p:spPr>
              <p:txBody>
                <a:bodyPr/>
                <a:lstStyle/>
                <a:p>
                  <a:endParaRPr lang="tr-TR"/>
                </a:p>
              </p:txBody>
            </p:sp>
            <p:sp>
              <p:nvSpPr>
                <p:cNvPr id="40186" name="Line 243"/>
                <p:cNvSpPr>
                  <a:spLocks noChangeShapeType="1"/>
                </p:cNvSpPr>
                <p:nvPr/>
              </p:nvSpPr>
              <p:spPr bwMode="auto">
                <a:xfrm>
                  <a:off x="1410" y="1692"/>
                  <a:ext cx="47" cy="0"/>
                </a:xfrm>
                <a:prstGeom prst="line">
                  <a:avLst/>
                </a:prstGeom>
                <a:noFill/>
                <a:ln w="55563">
                  <a:solidFill>
                    <a:srgbClr val="008000"/>
                  </a:solidFill>
                  <a:round/>
                  <a:headEnd/>
                  <a:tailEnd/>
                </a:ln>
              </p:spPr>
              <p:txBody>
                <a:bodyPr/>
                <a:lstStyle/>
                <a:p>
                  <a:endParaRPr lang="tr-TR"/>
                </a:p>
              </p:txBody>
            </p:sp>
            <p:sp>
              <p:nvSpPr>
                <p:cNvPr id="40187" name="Line 244"/>
                <p:cNvSpPr>
                  <a:spLocks noChangeShapeType="1"/>
                </p:cNvSpPr>
                <p:nvPr/>
              </p:nvSpPr>
              <p:spPr bwMode="auto">
                <a:xfrm>
                  <a:off x="1457" y="1692"/>
                  <a:ext cx="0" cy="23"/>
                </a:xfrm>
                <a:prstGeom prst="line">
                  <a:avLst/>
                </a:prstGeom>
                <a:noFill/>
                <a:ln w="55563">
                  <a:solidFill>
                    <a:srgbClr val="008000"/>
                  </a:solidFill>
                  <a:round/>
                  <a:headEnd/>
                  <a:tailEnd/>
                </a:ln>
              </p:spPr>
              <p:txBody>
                <a:bodyPr/>
                <a:lstStyle/>
                <a:p>
                  <a:endParaRPr lang="tr-TR"/>
                </a:p>
              </p:txBody>
            </p:sp>
            <p:sp>
              <p:nvSpPr>
                <p:cNvPr id="40188" name="Line 245"/>
                <p:cNvSpPr>
                  <a:spLocks noChangeShapeType="1"/>
                </p:cNvSpPr>
                <p:nvPr/>
              </p:nvSpPr>
              <p:spPr bwMode="auto">
                <a:xfrm>
                  <a:off x="1457" y="1715"/>
                  <a:ext cx="11" cy="0"/>
                </a:xfrm>
                <a:prstGeom prst="line">
                  <a:avLst/>
                </a:prstGeom>
                <a:noFill/>
                <a:ln w="55563">
                  <a:solidFill>
                    <a:srgbClr val="008000"/>
                  </a:solidFill>
                  <a:round/>
                  <a:headEnd/>
                  <a:tailEnd/>
                </a:ln>
              </p:spPr>
              <p:txBody>
                <a:bodyPr/>
                <a:lstStyle/>
                <a:p>
                  <a:endParaRPr lang="tr-TR"/>
                </a:p>
              </p:txBody>
            </p:sp>
            <p:sp>
              <p:nvSpPr>
                <p:cNvPr id="40189" name="Line 246"/>
                <p:cNvSpPr>
                  <a:spLocks noChangeShapeType="1"/>
                </p:cNvSpPr>
                <p:nvPr/>
              </p:nvSpPr>
              <p:spPr bwMode="auto">
                <a:xfrm>
                  <a:off x="1468" y="1715"/>
                  <a:ext cx="23" cy="0"/>
                </a:xfrm>
                <a:prstGeom prst="line">
                  <a:avLst/>
                </a:prstGeom>
                <a:noFill/>
                <a:ln w="55563">
                  <a:solidFill>
                    <a:srgbClr val="008000"/>
                  </a:solidFill>
                  <a:round/>
                  <a:headEnd/>
                  <a:tailEnd/>
                </a:ln>
              </p:spPr>
              <p:txBody>
                <a:bodyPr/>
                <a:lstStyle/>
                <a:p>
                  <a:endParaRPr lang="tr-TR"/>
                </a:p>
              </p:txBody>
            </p:sp>
            <p:sp>
              <p:nvSpPr>
                <p:cNvPr id="40190" name="Line 247"/>
                <p:cNvSpPr>
                  <a:spLocks noChangeShapeType="1"/>
                </p:cNvSpPr>
                <p:nvPr/>
              </p:nvSpPr>
              <p:spPr bwMode="auto">
                <a:xfrm>
                  <a:off x="1491" y="1715"/>
                  <a:ext cx="12" cy="0"/>
                </a:xfrm>
                <a:prstGeom prst="line">
                  <a:avLst/>
                </a:prstGeom>
                <a:noFill/>
                <a:ln w="55563">
                  <a:solidFill>
                    <a:srgbClr val="008000"/>
                  </a:solidFill>
                  <a:round/>
                  <a:headEnd/>
                  <a:tailEnd/>
                </a:ln>
              </p:spPr>
              <p:txBody>
                <a:bodyPr/>
                <a:lstStyle/>
                <a:p>
                  <a:endParaRPr lang="tr-TR"/>
                </a:p>
              </p:txBody>
            </p:sp>
            <p:sp>
              <p:nvSpPr>
                <p:cNvPr id="40191" name="Line 248"/>
                <p:cNvSpPr>
                  <a:spLocks noChangeShapeType="1"/>
                </p:cNvSpPr>
                <p:nvPr/>
              </p:nvSpPr>
              <p:spPr bwMode="auto">
                <a:xfrm>
                  <a:off x="1503" y="1715"/>
                  <a:ext cx="11" cy="0"/>
                </a:xfrm>
                <a:prstGeom prst="line">
                  <a:avLst/>
                </a:prstGeom>
                <a:noFill/>
                <a:ln w="55563">
                  <a:solidFill>
                    <a:srgbClr val="008000"/>
                  </a:solidFill>
                  <a:round/>
                  <a:headEnd/>
                  <a:tailEnd/>
                </a:ln>
              </p:spPr>
              <p:txBody>
                <a:bodyPr/>
                <a:lstStyle/>
                <a:p>
                  <a:endParaRPr lang="tr-TR"/>
                </a:p>
              </p:txBody>
            </p:sp>
            <p:sp>
              <p:nvSpPr>
                <p:cNvPr id="40192" name="Line 249"/>
                <p:cNvSpPr>
                  <a:spLocks noChangeShapeType="1"/>
                </p:cNvSpPr>
                <p:nvPr/>
              </p:nvSpPr>
              <p:spPr bwMode="auto">
                <a:xfrm>
                  <a:off x="1514" y="1715"/>
                  <a:ext cx="12" cy="0"/>
                </a:xfrm>
                <a:prstGeom prst="line">
                  <a:avLst/>
                </a:prstGeom>
                <a:noFill/>
                <a:ln w="55563">
                  <a:solidFill>
                    <a:srgbClr val="008000"/>
                  </a:solidFill>
                  <a:round/>
                  <a:headEnd/>
                  <a:tailEnd/>
                </a:ln>
              </p:spPr>
              <p:txBody>
                <a:bodyPr/>
                <a:lstStyle/>
                <a:p>
                  <a:endParaRPr lang="tr-TR"/>
                </a:p>
              </p:txBody>
            </p:sp>
            <p:sp>
              <p:nvSpPr>
                <p:cNvPr id="40193" name="Line 250"/>
                <p:cNvSpPr>
                  <a:spLocks noChangeShapeType="1"/>
                </p:cNvSpPr>
                <p:nvPr/>
              </p:nvSpPr>
              <p:spPr bwMode="auto">
                <a:xfrm>
                  <a:off x="1526" y="1715"/>
                  <a:ext cx="0" cy="12"/>
                </a:xfrm>
                <a:prstGeom prst="line">
                  <a:avLst/>
                </a:prstGeom>
                <a:noFill/>
                <a:ln w="55563">
                  <a:solidFill>
                    <a:srgbClr val="008000"/>
                  </a:solidFill>
                  <a:round/>
                  <a:headEnd/>
                  <a:tailEnd/>
                </a:ln>
              </p:spPr>
              <p:txBody>
                <a:bodyPr/>
                <a:lstStyle/>
                <a:p>
                  <a:endParaRPr lang="tr-TR"/>
                </a:p>
              </p:txBody>
            </p:sp>
            <p:sp>
              <p:nvSpPr>
                <p:cNvPr id="40194" name="Line 251"/>
                <p:cNvSpPr>
                  <a:spLocks noChangeShapeType="1"/>
                </p:cNvSpPr>
                <p:nvPr/>
              </p:nvSpPr>
              <p:spPr bwMode="auto">
                <a:xfrm>
                  <a:off x="1526" y="1727"/>
                  <a:ext cx="12" cy="0"/>
                </a:xfrm>
                <a:prstGeom prst="line">
                  <a:avLst/>
                </a:prstGeom>
                <a:noFill/>
                <a:ln w="55563">
                  <a:solidFill>
                    <a:srgbClr val="008000"/>
                  </a:solidFill>
                  <a:round/>
                  <a:headEnd/>
                  <a:tailEnd/>
                </a:ln>
              </p:spPr>
              <p:txBody>
                <a:bodyPr/>
                <a:lstStyle/>
                <a:p>
                  <a:endParaRPr lang="tr-TR"/>
                </a:p>
              </p:txBody>
            </p:sp>
            <p:sp>
              <p:nvSpPr>
                <p:cNvPr id="40195" name="Line 252"/>
                <p:cNvSpPr>
                  <a:spLocks noChangeShapeType="1"/>
                </p:cNvSpPr>
                <p:nvPr/>
              </p:nvSpPr>
              <p:spPr bwMode="auto">
                <a:xfrm>
                  <a:off x="1538" y="1727"/>
                  <a:ext cx="11" cy="0"/>
                </a:xfrm>
                <a:prstGeom prst="line">
                  <a:avLst/>
                </a:prstGeom>
                <a:noFill/>
                <a:ln w="55563">
                  <a:solidFill>
                    <a:srgbClr val="008000"/>
                  </a:solidFill>
                  <a:round/>
                  <a:headEnd/>
                  <a:tailEnd/>
                </a:ln>
              </p:spPr>
              <p:txBody>
                <a:bodyPr/>
                <a:lstStyle/>
                <a:p>
                  <a:endParaRPr lang="tr-TR"/>
                </a:p>
              </p:txBody>
            </p:sp>
            <p:sp>
              <p:nvSpPr>
                <p:cNvPr id="40196" name="Line 253"/>
                <p:cNvSpPr>
                  <a:spLocks noChangeShapeType="1"/>
                </p:cNvSpPr>
                <p:nvPr/>
              </p:nvSpPr>
              <p:spPr bwMode="auto">
                <a:xfrm>
                  <a:off x="1549" y="1727"/>
                  <a:ext cx="0" cy="23"/>
                </a:xfrm>
                <a:prstGeom prst="line">
                  <a:avLst/>
                </a:prstGeom>
                <a:noFill/>
                <a:ln w="55563">
                  <a:solidFill>
                    <a:srgbClr val="008000"/>
                  </a:solidFill>
                  <a:round/>
                  <a:headEnd/>
                  <a:tailEnd/>
                </a:ln>
              </p:spPr>
              <p:txBody>
                <a:bodyPr/>
                <a:lstStyle/>
                <a:p>
                  <a:endParaRPr lang="tr-TR"/>
                </a:p>
              </p:txBody>
            </p:sp>
            <p:sp>
              <p:nvSpPr>
                <p:cNvPr id="40197" name="Line 254"/>
                <p:cNvSpPr>
                  <a:spLocks noChangeShapeType="1"/>
                </p:cNvSpPr>
                <p:nvPr/>
              </p:nvSpPr>
              <p:spPr bwMode="auto">
                <a:xfrm>
                  <a:off x="1549" y="1750"/>
                  <a:ext cx="12" cy="0"/>
                </a:xfrm>
                <a:prstGeom prst="line">
                  <a:avLst/>
                </a:prstGeom>
                <a:noFill/>
                <a:ln w="55563">
                  <a:solidFill>
                    <a:srgbClr val="008000"/>
                  </a:solidFill>
                  <a:round/>
                  <a:headEnd/>
                  <a:tailEnd/>
                </a:ln>
              </p:spPr>
              <p:txBody>
                <a:bodyPr/>
                <a:lstStyle/>
                <a:p>
                  <a:endParaRPr lang="tr-TR"/>
                </a:p>
              </p:txBody>
            </p:sp>
            <p:sp>
              <p:nvSpPr>
                <p:cNvPr id="40198" name="Line 255"/>
                <p:cNvSpPr>
                  <a:spLocks noChangeShapeType="1"/>
                </p:cNvSpPr>
                <p:nvPr/>
              </p:nvSpPr>
              <p:spPr bwMode="auto">
                <a:xfrm>
                  <a:off x="1561" y="1750"/>
                  <a:ext cx="58" cy="0"/>
                </a:xfrm>
                <a:prstGeom prst="line">
                  <a:avLst/>
                </a:prstGeom>
                <a:noFill/>
                <a:ln w="55563">
                  <a:solidFill>
                    <a:srgbClr val="008000"/>
                  </a:solidFill>
                  <a:round/>
                  <a:headEnd/>
                  <a:tailEnd/>
                </a:ln>
              </p:spPr>
              <p:txBody>
                <a:bodyPr/>
                <a:lstStyle/>
                <a:p>
                  <a:endParaRPr lang="tr-TR"/>
                </a:p>
              </p:txBody>
            </p:sp>
            <p:sp>
              <p:nvSpPr>
                <p:cNvPr id="40199" name="Line 256"/>
                <p:cNvSpPr>
                  <a:spLocks noChangeShapeType="1"/>
                </p:cNvSpPr>
                <p:nvPr/>
              </p:nvSpPr>
              <p:spPr bwMode="auto">
                <a:xfrm>
                  <a:off x="1619" y="1750"/>
                  <a:ext cx="0" cy="12"/>
                </a:xfrm>
                <a:prstGeom prst="line">
                  <a:avLst/>
                </a:prstGeom>
                <a:noFill/>
                <a:ln w="55563">
                  <a:solidFill>
                    <a:srgbClr val="008000"/>
                  </a:solidFill>
                  <a:round/>
                  <a:headEnd/>
                  <a:tailEnd/>
                </a:ln>
              </p:spPr>
              <p:txBody>
                <a:bodyPr/>
                <a:lstStyle/>
                <a:p>
                  <a:endParaRPr lang="tr-TR"/>
                </a:p>
              </p:txBody>
            </p:sp>
            <p:sp>
              <p:nvSpPr>
                <p:cNvPr id="40200" name="Line 257"/>
                <p:cNvSpPr>
                  <a:spLocks noChangeShapeType="1"/>
                </p:cNvSpPr>
                <p:nvPr/>
              </p:nvSpPr>
              <p:spPr bwMode="auto">
                <a:xfrm>
                  <a:off x="1619" y="1762"/>
                  <a:ext cx="11" cy="0"/>
                </a:xfrm>
                <a:prstGeom prst="line">
                  <a:avLst/>
                </a:prstGeom>
                <a:noFill/>
                <a:ln w="55563">
                  <a:solidFill>
                    <a:srgbClr val="008000"/>
                  </a:solidFill>
                  <a:round/>
                  <a:headEnd/>
                  <a:tailEnd/>
                </a:ln>
              </p:spPr>
              <p:txBody>
                <a:bodyPr/>
                <a:lstStyle/>
                <a:p>
                  <a:endParaRPr lang="tr-TR"/>
                </a:p>
              </p:txBody>
            </p:sp>
            <p:sp>
              <p:nvSpPr>
                <p:cNvPr id="40201" name="Line 258"/>
                <p:cNvSpPr>
                  <a:spLocks noChangeShapeType="1"/>
                </p:cNvSpPr>
                <p:nvPr/>
              </p:nvSpPr>
              <p:spPr bwMode="auto">
                <a:xfrm>
                  <a:off x="1630" y="1762"/>
                  <a:ext cx="23" cy="0"/>
                </a:xfrm>
                <a:prstGeom prst="line">
                  <a:avLst/>
                </a:prstGeom>
                <a:noFill/>
                <a:ln w="55563">
                  <a:solidFill>
                    <a:srgbClr val="008000"/>
                  </a:solidFill>
                  <a:round/>
                  <a:headEnd/>
                  <a:tailEnd/>
                </a:ln>
              </p:spPr>
              <p:txBody>
                <a:bodyPr/>
                <a:lstStyle/>
                <a:p>
                  <a:endParaRPr lang="tr-TR"/>
                </a:p>
              </p:txBody>
            </p:sp>
            <p:sp>
              <p:nvSpPr>
                <p:cNvPr id="40202" name="Line 259"/>
                <p:cNvSpPr>
                  <a:spLocks noChangeShapeType="1"/>
                </p:cNvSpPr>
                <p:nvPr/>
              </p:nvSpPr>
              <p:spPr bwMode="auto">
                <a:xfrm>
                  <a:off x="1653" y="1762"/>
                  <a:ext cx="47" cy="0"/>
                </a:xfrm>
                <a:prstGeom prst="line">
                  <a:avLst/>
                </a:prstGeom>
                <a:noFill/>
                <a:ln w="55563">
                  <a:solidFill>
                    <a:srgbClr val="008000"/>
                  </a:solidFill>
                  <a:round/>
                  <a:headEnd/>
                  <a:tailEnd/>
                </a:ln>
              </p:spPr>
              <p:txBody>
                <a:bodyPr/>
                <a:lstStyle/>
                <a:p>
                  <a:endParaRPr lang="tr-TR"/>
                </a:p>
              </p:txBody>
            </p:sp>
            <p:sp>
              <p:nvSpPr>
                <p:cNvPr id="40203" name="Line 260"/>
                <p:cNvSpPr>
                  <a:spLocks noChangeShapeType="1"/>
                </p:cNvSpPr>
                <p:nvPr/>
              </p:nvSpPr>
              <p:spPr bwMode="auto">
                <a:xfrm>
                  <a:off x="1700" y="1762"/>
                  <a:ext cx="0" cy="23"/>
                </a:xfrm>
                <a:prstGeom prst="line">
                  <a:avLst/>
                </a:prstGeom>
                <a:noFill/>
                <a:ln w="55563">
                  <a:solidFill>
                    <a:srgbClr val="008000"/>
                  </a:solidFill>
                  <a:round/>
                  <a:headEnd/>
                  <a:tailEnd/>
                </a:ln>
              </p:spPr>
              <p:txBody>
                <a:bodyPr/>
                <a:lstStyle/>
                <a:p>
                  <a:endParaRPr lang="tr-TR"/>
                </a:p>
              </p:txBody>
            </p:sp>
            <p:sp>
              <p:nvSpPr>
                <p:cNvPr id="40204" name="Line 261"/>
                <p:cNvSpPr>
                  <a:spLocks noChangeShapeType="1"/>
                </p:cNvSpPr>
                <p:nvPr/>
              </p:nvSpPr>
              <p:spPr bwMode="auto">
                <a:xfrm>
                  <a:off x="1700" y="1785"/>
                  <a:ext cx="23" cy="0"/>
                </a:xfrm>
                <a:prstGeom prst="line">
                  <a:avLst/>
                </a:prstGeom>
                <a:noFill/>
                <a:ln w="55563">
                  <a:solidFill>
                    <a:srgbClr val="008000"/>
                  </a:solidFill>
                  <a:round/>
                  <a:headEnd/>
                  <a:tailEnd/>
                </a:ln>
              </p:spPr>
              <p:txBody>
                <a:bodyPr/>
                <a:lstStyle/>
                <a:p>
                  <a:endParaRPr lang="tr-TR"/>
                </a:p>
              </p:txBody>
            </p:sp>
            <p:sp>
              <p:nvSpPr>
                <p:cNvPr id="40205" name="Line 262"/>
                <p:cNvSpPr>
                  <a:spLocks noChangeShapeType="1"/>
                </p:cNvSpPr>
                <p:nvPr/>
              </p:nvSpPr>
              <p:spPr bwMode="auto">
                <a:xfrm>
                  <a:off x="1723" y="1785"/>
                  <a:ext cx="0" cy="11"/>
                </a:xfrm>
                <a:prstGeom prst="line">
                  <a:avLst/>
                </a:prstGeom>
                <a:noFill/>
                <a:ln w="55563">
                  <a:solidFill>
                    <a:srgbClr val="008000"/>
                  </a:solidFill>
                  <a:round/>
                  <a:headEnd/>
                  <a:tailEnd/>
                </a:ln>
              </p:spPr>
              <p:txBody>
                <a:bodyPr/>
                <a:lstStyle/>
                <a:p>
                  <a:endParaRPr lang="tr-TR"/>
                </a:p>
              </p:txBody>
            </p:sp>
            <p:sp>
              <p:nvSpPr>
                <p:cNvPr id="40206" name="Line 263"/>
                <p:cNvSpPr>
                  <a:spLocks noChangeShapeType="1"/>
                </p:cNvSpPr>
                <p:nvPr/>
              </p:nvSpPr>
              <p:spPr bwMode="auto">
                <a:xfrm>
                  <a:off x="1723" y="1796"/>
                  <a:ext cx="23" cy="0"/>
                </a:xfrm>
                <a:prstGeom prst="line">
                  <a:avLst/>
                </a:prstGeom>
                <a:noFill/>
                <a:ln w="55563">
                  <a:solidFill>
                    <a:srgbClr val="008000"/>
                  </a:solidFill>
                  <a:round/>
                  <a:headEnd/>
                  <a:tailEnd/>
                </a:ln>
              </p:spPr>
              <p:txBody>
                <a:bodyPr/>
                <a:lstStyle/>
                <a:p>
                  <a:endParaRPr lang="tr-TR"/>
                </a:p>
              </p:txBody>
            </p:sp>
            <p:sp>
              <p:nvSpPr>
                <p:cNvPr id="40207" name="Line 264"/>
                <p:cNvSpPr>
                  <a:spLocks noChangeShapeType="1"/>
                </p:cNvSpPr>
                <p:nvPr/>
              </p:nvSpPr>
              <p:spPr bwMode="auto">
                <a:xfrm>
                  <a:off x="1746" y="1796"/>
                  <a:ext cx="0" cy="12"/>
                </a:xfrm>
                <a:prstGeom prst="line">
                  <a:avLst/>
                </a:prstGeom>
                <a:noFill/>
                <a:ln w="55563">
                  <a:solidFill>
                    <a:srgbClr val="008000"/>
                  </a:solidFill>
                  <a:round/>
                  <a:headEnd/>
                  <a:tailEnd/>
                </a:ln>
              </p:spPr>
              <p:txBody>
                <a:bodyPr/>
                <a:lstStyle/>
                <a:p>
                  <a:endParaRPr lang="tr-TR"/>
                </a:p>
              </p:txBody>
            </p:sp>
            <p:sp>
              <p:nvSpPr>
                <p:cNvPr id="40208" name="Line 265"/>
                <p:cNvSpPr>
                  <a:spLocks noChangeShapeType="1"/>
                </p:cNvSpPr>
                <p:nvPr/>
              </p:nvSpPr>
              <p:spPr bwMode="auto">
                <a:xfrm>
                  <a:off x="1746" y="1808"/>
                  <a:ext cx="23" cy="0"/>
                </a:xfrm>
                <a:prstGeom prst="line">
                  <a:avLst/>
                </a:prstGeom>
                <a:noFill/>
                <a:ln w="55563">
                  <a:solidFill>
                    <a:srgbClr val="008000"/>
                  </a:solidFill>
                  <a:round/>
                  <a:headEnd/>
                  <a:tailEnd/>
                </a:ln>
              </p:spPr>
              <p:txBody>
                <a:bodyPr/>
                <a:lstStyle/>
                <a:p>
                  <a:endParaRPr lang="tr-TR"/>
                </a:p>
              </p:txBody>
            </p:sp>
            <p:sp>
              <p:nvSpPr>
                <p:cNvPr id="40209" name="Line 266"/>
                <p:cNvSpPr>
                  <a:spLocks noChangeShapeType="1"/>
                </p:cNvSpPr>
                <p:nvPr/>
              </p:nvSpPr>
              <p:spPr bwMode="auto">
                <a:xfrm>
                  <a:off x="1769" y="1808"/>
                  <a:ext cx="12" cy="0"/>
                </a:xfrm>
                <a:prstGeom prst="line">
                  <a:avLst/>
                </a:prstGeom>
                <a:noFill/>
                <a:ln w="55563">
                  <a:solidFill>
                    <a:srgbClr val="008000"/>
                  </a:solidFill>
                  <a:round/>
                  <a:headEnd/>
                  <a:tailEnd/>
                </a:ln>
              </p:spPr>
              <p:txBody>
                <a:bodyPr/>
                <a:lstStyle/>
                <a:p>
                  <a:endParaRPr lang="tr-TR"/>
                </a:p>
              </p:txBody>
            </p:sp>
            <p:sp>
              <p:nvSpPr>
                <p:cNvPr id="40210" name="Line 267"/>
                <p:cNvSpPr>
                  <a:spLocks noChangeShapeType="1"/>
                </p:cNvSpPr>
                <p:nvPr/>
              </p:nvSpPr>
              <p:spPr bwMode="auto">
                <a:xfrm>
                  <a:off x="1781" y="1808"/>
                  <a:ext cx="0" cy="12"/>
                </a:xfrm>
                <a:prstGeom prst="line">
                  <a:avLst/>
                </a:prstGeom>
                <a:noFill/>
                <a:ln w="55563">
                  <a:solidFill>
                    <a:srgbClr val="008000"/>
                  </a:solidFill>
                  <a:round/>
                  <a:headEnd/>
                  <a:tailEnd/>
                </a:ln>
              </p:spPr>
              <p:txBody>
                <a:bodyPr/>
                <a:lstStyle/>
                <a:p>
                  <a:endParaRPr lang="tr-TR"/>
                </a:p>
              </p:txBody>
            </p:sp>
            <p:sp>
              <p:nvSpPr>
                <p:cNvPr id="40211" name="Line 268"/>
                <p:cNvSpPr>
                  <a:spLocks noChangeShapeType="1"/>
                </p:cNvSpPr>
                <p:nvPr/>
              </p:nvSpPr>
              <p:spPr bwMode="auto">
                <a:xfrm>
                  <a:off x="1781" y="1820"/>
                  <a:ext cx="11" cy="0"/>
                </a:xfrm>
                <a:prstGeom prst="line">
                  <a:avLst/>
                </a:prstGeom>
                <a:noFill/>
                <a:ln w="55563">
                  <a:solidFill>
                    <a:srgbClr val="008000"/>
                  </a:solidFill>
                  <a:round/>
                  <a:headEnd/>
                  <a:tailEnd/>
                </a:ln>
              </p:spPr>
              <p:txBody>
                <a:bodyPr/>
                <a:lstStyle/>
                <a:p>
                  <a:endParaRPr lang="tr-TR"/>
                </a:p>
              </p:txBody>
            </p:sp>
            <p:sp>
              <p:nvSpPr>
                <p:cNvPr id="40212" name="Line 269"/>
                <p:cNvSpPr>
                  <a:spLocks noChangeShapeType="1"/>
                </p:cNvSpPr>
                <p:nvPr/>
              </p:nvSpPr>
              <p:spPr bwMode="auto">
                <a:xfrm>
                  <a:off x="1792" y="1820"/>
                  <a:ext cx="35" cy="0"/>
                </a:xfrm>
                <a:prstGeom prst="line">
                  <a:avLst/>
                </a:prstGeom>
                <a:noFill/>
                <a:ln w="55563">
                  <a:solidFill>
                    <a:srgbClr val="008000"/>
                  </a:solidFill>
                  <a:round/>
                  <a:headEnd/>
                  <a:tailEnd/>
                </a:ln>
              </p:spPr>
              <p:txBody>
                <a:bodyPr/>
                <a:lstStyle/>
                <a:p>
                  <a:endParaRPr lang="tr-TR"/>
                </a:p>
              </p:txBody>
            </p:sp>
            <p:sp>
              <p:nvSpPr>
                <p:cNvPr id="40213" name="Line 270"/>
                <p:cNvSpPr>
                  <a:spLocks noChangeShapeType="1"/>
                </p:cNvSpPr>
                <p:nvPr/>
              </p:nvSpPr>
              <p:spPr bwMode="auto">
                <a:xfrm>
                  <a:off x="1827" y="1820"/>
                  <a:ext cx="11" cy="0"/>
                </a:xfrm>
                <a:prstGeom prst="line">
                  <a:avLst/>
                </a:prstGeom>
                <a:noFill/>
                <a:ln w="55563">
                  <a:solidFill>
                    <a:srgbClr val="008000"/>
                  </a:solidFill>
                  <a:round/>
                  <a:headEnd/>
                  <a:tailEnd/>
                </a:ln>
              </p:spPr>
              <p:txBody>
                <a:bodyPr/>
                <a:lstStyle/>
                <a:p>
                  <a:endParaRPr lang="tr-TR"/>
                </a:p>
              </p:txBody>
            </p:sp>
            <p:sp>
              <p:nvSpPr>
                <p:cNvPr id="40214" name="Line 271"/>
                <p:cNvSpPr>
                  <a:spLocks noChangeShapeType="1"/>
                </p:cNvSpPr>
                <p:nvPr/>
              </p:nvSpPr>
              <p:spPr bwMode="auto">
                <a:xfrm>
                  <a:off x="1838" y="1820"/>
                  <a:ext cx="0" cy="11"/>
                </a:xfrm>
                <a:prstGeom prst="line">
                  <a:avLst/>
                </a:prstGeom>
                <a:noFill/>
                <a:ln w="55563">
                  <a:solidFill>
                    <a:srgbClr val="008000"/>
                  </a:solidFill>
                  <a:round/>
                  <a:headEnd/>
                  <a:tailEnd/>
                </a:ln>
              </p:spPr>
              <p:txBody>
                <a:bodyPr/>
                <a:lstStyle/>
                <a:p>
                  <a:endParaRPr lang="tr-TR"/>
                </a:p>
              </p:txBody>
            </p:sp>
            <p:sp>
              <p:nvSpPr>
                <p:cNvPr id="40215" name="Line 272"/>
                <p:cNvSpPr>
                  <a:spLocks noChangeShapeType="1"/>
                </p:cNvSpPr>
                <p:nvPr/>
              </p:nvSpPr>
              <p:spPr bwMode="auto">
                <a:xfrm>
                  <a:off x="1838" y="1831"/>
                  <a:ext cx="12" cy="0"/>
                </a:xfrm>
                <a:prstGeom prst="line">
                  <a:avLst/>
                </a:prstGeom>
                <a:noFill/>
                <a:ln w="55563">
                  <a:solidFill>
                    <a:srgbClr val="008000"/>
                  </a:solidFill>
                  <a:round/>
                  <a:headEnd/>
                  <a:tailEnd/>
                </a:ln>
              </p:spPr>
              <p:txBody>
                <a:bodyPr/>
                <a:lstStyle/>
                <a:p>
                  <a:endParaRPr lang="tr-TR"/>
                </a:p>
              </p:txBody>
            </p:sp>
            <p:sp>
              <p:nvSpPr>
                <p:cNvPr id="40216" name="Line 273"/>
                <p:cNvSpPr>
                  <a:spLocks noChangeShapeType="1"/>
                </p:cNvSpPr>
                <p:nvPr/>
              </p:nvSpPr>
              <p:spPr bwMode="auto">
                <a:xfrm>
                  <a:off x="1850" y="1831"/>
                  <a:ext cx="0" cy="12"/>
                </a:xfrm>
                <a:prstGeom prst="line">
                  <a:avLst/>
                </a:prstGeom>
                <a:noFill/>
                <a:ln w="55563">
                  <a:solidFill>
                    <a:srgbClr val="008000"/>
                  </a:solidFill>
                  <a:round/>
                  <a:headEnd/>
                  <a:tailEnd/>
                </a:ln>
              </p:spPr>
              <p:txBody>
                <a:bodyPr/>
                <a:lstStyle/>
                <a:p>
                  <a:endParaRPr lang="tr-TR"/>
                </a:p>
              </p:txBody>
            </p:sp>
            <p:sp>
              <p:nvSpPr>
                <p:cNvPr id="40217" name="Line 274"/>
                <p:cNvSpPr>
                  <a:spLocks noChangeShapeType="1"/>
                </p:cNvSpPr>
                <p:nvPr/>
              </p:nvSpPr>
              <p:spPr bwMode="auto">
                <a:xfrm>
                  <a:off x="1850" y="1843"/>
                  <a:ext cx="12" cy="0"/>
                </a:xfrm>
                <a:prstGeom prst="line">
                  <a:avLst/>
                </a:prstGeom>
                <a:noFill/>
                <a:ln w="55563">
                  <a:solidFill>
                    <a:srgbClr val="008000"/>
                  </a:solidFill>
                  <a:round/>
                  <a:headEnd/>
                  <a:tailEnd/>
                </a:ln>
              </p:spPr>
              <p:txBody>
                <a:bodyPr/>
                <a:lstStyle/>
                <a:p>
                  <a:endParaRPr lang="tr-TR"/>
                </a:p>
              </p:txBody>
            </p:sp>
            <p:sp>
              <p:nvSpPr>
                <p:cNvPr id="40218" name="Line 275"/>
                <p:cNvSpPr>
                  <a:spLocks noChangeShapeType="1"/>
                </p:cNvSpPr>
                <p:nvPr/>
              </p:nvSpPr>
              <p:spPr bwMode="auto">
                <a:xfrm>
                  <a:off x="1862" y="1843"/>
                  <a:ext cx="0" cy="23"/>
                </a:xfrm>
                <a:prstGeom prst="line">
                  <a:avLst/>
                </a:prstGeom>
                <a:noFill/>
                <a:ln w="55563">
                  <a:solidFill>
                    <a:srgbClr val="008000"/>
                  </a:solidFill>
                  <a:round/>
                  <a:headEnd/>
                  <a:tailEnd/>
                </a:ln>
              </p:spPr>
              <p:txBody>
                <a:bodyPr/>
                <a:lstStyle/>
                <a:p>
                  <a:endParaRPr lang="tr-TR"/>
                </a:p>
              </p:txBody>
            </p:sp>
            <p:sp>
              <p:nvSpPr>
                <p:cNvPr id="40219" name="Line 276"/>
                <p:cNvSpPr>
                  <a:spLocks noChangeShapeType="1"/>
                </p:cNvSpPr>
                <p:nvPr/>
              </p:nvSpPr>
              <p:spPr bwMode="auto">
                <a:xfrm>
                  <a:off x="1873" y="1796"/>
                  <a:ext cx="0" cy="70"/>
                </a:xfrm>
                <a:prstGeom prst="line">
                  <a:avLst/>
                </a:prstGeom>
                <a:noFill/>
                <a:ln w="19050">
                  <a:solidFill>
                    <a:srgbClr val="008000"/>
                  </a:solidFill>
                  <a:round/>
                  <a:headEnd/>
                  <a:tailEnd/>
                </a:ln>
              </p:spPr>
              <p:txBody>
                <a:bodyPr/>
                <a:lstStyle/>
                <a:p>
                  <a:endParaRPr lang="tr-TR"/>
                </a:p>
              </p:txBody>
            </p:sp>
            <p:sp>
              <p:nvSpPr>
                <p:cNvPr id="40220" name="Line 277"/>
                <p:cNvSpPr>
                  <a:spLocks noChangeShapeType="1"/>
                </p:cNvSpPr>
                <p:nvPr/>
              </p:nvSpPr>
              <p:spPr bwMode="auto">
                <a:xfrm>
                  <a:off x="1850" y="1762"/>
                  <a:ext cx="0" cy="69"/>
                </a:xfrm>
                <a:prstGeom prst="line">
                  <a:avLst/>
                </a:prstGeom>
                <a:noFill/>
                <a:ln w="19050">
                  <a:solidFill>
                    <a:srgbClr val="008000"/>
                  </a:solidFill>
                  <a:round/>
                  <a:headEnd/>
                  <a:tailEnd/>
                </a:ln>
              </p:spPr>
              <p:txBody>
                <a:bodyPr/>
                <a:lstStyle/>
                <a:p>
                  <a:endParaRPr lang="tr-TR"/>
                </a:p>
              </p:txBody>
            </p:sp>
            <p:sp>
              <p:nvSpPr>
                <p:cNvPr id="40221" name="Line 278"/>
                <p:cNvSpPr>
                  <a:spLocks noChangeShapeType="1"/>
                </p:cNvSpPr>
                <p:nvPr/>
              </p:nvSpPr>
              <p:spPr bwMode="auto">
                <a:xfrm>
                  <a:off x="1792" y="1750"/>
                  <a:ext cx="0" cy="70"/>
                </a:xfrm>
                <a:prstGeom prst="line">
                  <a:avLst/>
                </a:prstGeom>
                <a:noFill/>
                <a:ln w="19050">
                  <a:solidFill>
                    <a:srgbClr val="008000"/>
                  </a:solidFill>
                  <a:round/>
                  <a:headEnd/>
                  <a:tailEnd/>
                </a:ln>
              </p:spPr>
              <p:txBody>
                <a:bodyPr/>
                <a:lstStyle/>
                <a:p>
                  <a:endParaRPr lang="tr-TR"/>
                </a:p>
              </p:txBody>
            </p:sp>
            <p:sp>
              <p:nvSpPr>
                <p:cNvPr id="40222" name="Line 279"/>
                <p:cNvSpPr>
                  <a:spLocks noChangeShapeType="1"/>
                </p:cNvSpPr>
                <p:nvPr/>
              </p:nvSpPr>
              <p:spPr bwMode="auto">
                <a:xfrm>
                  <a:off x="1769" y="1739"/>
                  <a:ext cx="0" cy="69"/>
                </a:xfrm>
                <a:prstGeom prst="line">
                  <a:avLst/>
                </a:prstGeom>
                <a:noFill/>
                <a:ln w="19050">
                  <a:solidFill>
                    <a:srgbClr val="008000"/>
                  </a:solidFill>
                  <a:round/>
                  <a:headEnd/>
                  <a:tailEnd/>
                </a:ln>
              </p:spPr>
              <p:txBody>
                <a:bodyPr/>
                <a:lstStyle/>
                <a:p>
                  <a:endParaRPr lang="tr-TR"/>
                </a:p>
              </p:txBody>
            </p:sp>
            <p:sp>
              <p:nvSpPr>
                <p:cNvPr id="40223" name="Line 280"/>
                <p:cNvSpPr>
                  <a:spLocks noChangeShapeType="1"/>
                </p:cNvSpPr>
                <p:nvPr/>
              </p:nvSpPr>
              <p:spPr bwMode="auto">
                <a:xfrm>
                  <a:off x="1723" y="1727"/>
                  <a:ext cx="0" cy="69"/>
                </a:xfrm>
                <a:prstGeom prst="line">
                  <a:avLst/>
                </a:prstGeom>
                <a:noFill/>
                <a:ln w="19050">
                  <a:solidFill>
                    <a:srgbClr val="008000"/>
                  </a:solidFill>
                  <a:round/>
                  <a:headEnd/>
                  <a:tailEnd/>
                </a:ln>
              </p:spPr>
              <p:txBody>
                <a:bodyPr/>
                <a:lstStyle/>
                <a:p>
                  <a:endParaRPr lang="tr-TR"/>
                </a:p>
              </p:txBody>
            </p:sp>
            <p:sp>
              <p:nvSpPr>
                <p:cNvPr id="40224" name="Line 281"/>
                <p:cNvSpPr>
                  <a:spLocks noChangeShapeType="1"/>
                </p:cNvSpPr>
                <p:nvPr/>
              </p:nvSpPr>
              <p:spPr bwMode="auto">
                <a:xfrm>
                  <a:off x="1653" y="1692"/>
                  <a:ext cx="0" cy="70"/>
                </a:xfrm>
                <a:prstGeom prst="line">
                  <a:avLst/>
                </a:prstGeom>
                <a:noFill/>
                <a:ln w="19050">
                  <a:solidFill>
                    <a:srgbClr val="008000"/>
                  </a:solidFill>
                  <a:round/>
                  <a:headEnd/>
                  <a:tailEnd/>
                </a:ln>
              </p:spPr>
              <p:txBody>
                <a:bodyPr/>
                <a:lstStyle/>
                <a:p>
                  <a:endParaRPr lang="tr-TR"/>
                </a:p>
              </p:txBody>
            </p:sp>
            <p:sp>
              <p:nvSpPr>
                <p:cNvPr id="40225" name="Line 282"/>
                <p:cNvSpPr>
                  <a:spLocks noChangeShapeType="1"/>
                </p:cNvSpPr>
                <p:nvPr/>
              </p:nvSpPr>
              <p:spPr bwMode="auto">
                <a:xfrm>
                  <a:off x="1630" y="1692"/>
                  <a:ext cx="0" cy="70"/>
                </a:xfrm>
                <a:prstGeom prst="line">
                  <a:avLst/>
                </a:prstGeom>
                <a:noFill/>
                <a:ln w="19050">
                  <a:solidFill>
                    <a:srgbClr val="008000"/>
                  </a:solidFill>
                  <a:round/>
                  <a:headEnd/>
                  <a:tailEnd/>
                </a:ln>
              </p:spPr>
              <p:txBody>
                <a:bodyPr/>
                <a:lstStyle/>
                <a:p>
                  <a:endParaRPr lang="tr-TR"/>
                </a:p>
              </p:txBody>
            </p:sp>
            <p:sp>
              <p:nvSpPr>
                <p:cNvPr id="40226" name="Line 283"/>
                <p:cNvSpPr>
                  <a:spLocks noChangeShapeType="1"/>
                </p:cNvSpPr>
                <p:nvPr/>
              </p:nvSpPr>
              <p:spPr bwMode="auto">
                <a:xfrm>
                  <a:off x="1619" y="1692"/>
                  <a:ext cx="0" cy="70"/>
                </a:xfrm>
                <a:prstGeom prst="line">
                  <a:avLst/>
                </a:prstGeom>
                <a:noFill/>
                <a:ln w="19050">
                  <a:solidFill>
                    <a:srgbClr val="008000"/>
                  </a:solidFill>
                  <a:round/>
                  <a:headEnd/>
                  <a:tailEnd/>
                </a:ln>
              </p:spPr>
              <p:txBody>
                <a:bodyPr/>
                <a:lstStyle/>
                <a:p>
                  <a:endParaRPr lang="tr-TR"/>
                </a:p>
              </p:txBody>
            </p:sp>
            <p:sp>
              <p:nvSpPr>
                <p:cNvPr id="40227" name="Line 284"/>
                <p:cNvSpPr>
                  <a:spLocks noChangeShapeType="1"/>
                </p:cNvSpPr>
                <p:nvPr/>
              </p:nvSpPr>
              <p:spPr bwMode="auto">
                <a:xfrm>
                  <a:off x="1561" y="1692"/>
                  <a:ext cx="0" cy="70"/>
                </a:xfrm>
                <a:prstGeom prst="line">
                  <a:avLst/>
                </a:prstGeom>
                <a:noFill/>
                <a:ln w="19050">
                  <a:solidFill>
                    <a:srgbClr val="008000"/>
                  </a:solidFill>
                  <a:round/>
                  <a:headEnd/>
                  <a:tailEnd/>
                </a:ln>
              </p:spPr>
              <p:txBody>
                <a:bodyPr/>
                <a:lstStyle/>
                <a:p>
                  <a:endParaRPr lang="tr-TR"/>
                </a:p>
              </p:txBody>
            </p:sp>
            <p:sp>
              <p:nvSpPr>
                <p:cNvPr id="40228" name="Line 285"/>
                <p:cNvSpPr>
                  <a:spLocks noChangeShapeType="1"/>
                </p:cNvSpPr>
                <p:nvPr/>
              </p:nvSpPr>
              <p:spPr bwMode="auto">
                <a:xfrm>
                  <a:off x="1538" y="1658"/>
                  <a:ext cx="0" cy="69"/>
                </a:xfrm>
                <a:prstGeom prst="line">
                  <a:avLst/>
                </a:prstGeom>
                <a:noFill/>
                <a:ln w="19050">
                  <a:solidFill>
                    <a:srgbClr val="008000"/>
                  </a:solidFill>
                  <a:round/>
                  <a:headEnd/>
                  <a:tailEnd/>
                </a:ln>
              </p:spPr>
              <p:txBody>
                <a:bodyPr/>
                <a:lstStyle/>
                <a:p>
                  <a:endParaRPr lang="tr-TR"/>
                </a:p>
              </p:txBody>
            </p:sp>
            <p:sp>
              <p:nvSpPr>
                <p:cNvPr id="40229" name="Line 286"/>
                <p:cNvSpPr>
                  <a:spLocks noChangeShapeType="1"/>
                </p:cNvSpPr>
                <p:nvPr/>
              </p:nvSpPr>
              <p:spPr bwMode="auto">
                <a:xfrm>
                  <a:off x="1526" y="1658"/>
                  <a:ext cx="0" cy="69"/>
                </a:xfrm>
                <a:prstGeom prst="line">
                  <a:avLst/>
                </a:prstGeom>
                <a:noFill/>
                <a:ln w="19050">
                  <a:solidFill>
                    <a:srgbClr val="008000"/>
                  </a:solidFill>
                  <a:round/>
                  <a:headEnd/>
                  <a:tailEnd/>
                </a:ln>
              </p:spPr>
              <p:txBody>
                <a:bodyPr/>
                <a:lstStyle/>
                <a:p>
                  <a:endParaRPr lang="tr-TR"/>
                </a:p>
              </p:txBody>
            </p:sp>
            <p:sp>
              <p:nvSpPr>
                <p:cNvPr id="40230" name="Line 287"/>
                <p:cNvSpPr>
                  <a:spLocks noChangeShapeType="1"/>
                </p:cNvSpPr>
                <p:nvPr/>
              </p:nvSpPr>
              <p:spPr bwMode="auto">
                <a:xfrm>
                  <a:off x="1514" y="1658"/>
                  <a:ext cx="0" cy="69"/>
                </a:xfrm>
                <a:prstGeom prst="line">
                  <a:avLst/>
                </a:prstGeom>
                <a:noFill/>
                <a:ln w="19050">
                  <a:solidFill>
                    <a:srgbClr val="008000"/>
                  </a:solidFill>
                  <a:round/>
                  <a:headEnd/>
                  <a:tailEnd/>
                </a:ln>
              </p:spPr>
              <p:txBody>
                <a:bodyPr/>
                <a:lstStyle/>
                <a:p>
                  <a:endParaRPr lang="tr-TR"/>
                </a:p>
              </p:txBody>
            </p:sp>
            <p:sp>
              <p:nvSpPr>
                <p:cNvPr id="40231" name="Line 288"/>
                <p:cNvSpPr>
                  <a:spLocks noChangeShapeType="1"/>
                </p:cNvSpPr>
                <p:nvPr/>
              </p:nvSpPr>
              <p:spPr bwMode="auto">
                <a:xfrm>
                  <a:off x="1491" y="1646"/>
                  <a:ext cx="0" cy="69"/>
                </a:xfrm>
                <a:prstGeom prst="line">
                  <a:avLst/>
                </a:prstGeom>
                <a:noFill/>
                <a:ln w="19050">
                  <a:solidFill>
                    <a:srgbClr val="008000"/>
                  </a:solidFill>
                  <a:round/>
                  <a:headEnd/>
                  <a:tailEnd/>
                </a:ln>
              </p:spPr>
              <p:txBody>
                <a:bodyPr/>
                <a:lstStyle/>
                <a:p>
                  <a:endParaRPr lang="tr-TR"/>
                </a:p>
              </p:txBody>
            </p:sp>
            <p:sp>
              <p:nvSpPr>
                <p:cNvPr id="40232" name="Line 289"/>
                <p:cNvSpPr>
                  <a:spLocks noChangeShapeType="1"/>
                </p:cNvSpPr>
                <p:nvPr/>
              </p:nvSpPr>
              <p:spPr bwMode="auto">
                <a:xfrm>
                  <a:off x="1468" y="1646"/>
                  <a:ext cx="0" cy="69"/>
                </a:xfrm>
                <a:prstGeom prst="line">
                  <a:avLst/>
                </a:prstGeom>
                <a:noFill/>
                <a:ln w="19050">
                  <a:solidFill>
                    <a:srgbClr val="008000"/>
                  </a:solidFill>
                  <a:round/>
                  <a:headEnd/>
                  <a:tailEnd/>
                </a:ln>
              </p:spPr>
              <p:txBody>
                <a:bodyPr/>
                <a:lstStyle/>
                <a:p>
                  <a:endParaRPr lang="tr-TR"/>
                </a:p>
              </p:txBody>
            </p:sp>
            <p:sp>
              <p:nvSpPr>
                <p:cNvPr id="40233" name="Line 290"/>
                <p:cNvSpPr>
                  <a:spLocks noChangeShapeType="1"/>
                </p:cNvSpPr>
                <p:nvPr/>
              </p:nvSpPr>
              <p:spPr bwMode="auto">
                <a:xfrm>
                  <a:off x="1410" y="1611"/>
                  <a:ext cx="0" cy="70"/>
                </a:xfrm>
                <a:prstGeom prst="line">
                  <a:avLst/>
                </a:prstGeom>
                <a:noFill/>
                <a:ln w="19050">
                  <a:solidFill>
                    <a:srgbClr val="008000"/>
                  </a:solidFill>
                  <a:round/>
                  <a:headEnd/>
                  <a:tailEnd/>
                </a:ln>
              </p:spPr>
              <p:txBody>
                <a:bodyPr/>
                <a:lstStyle/>
                <a:p>
                  <a:endParaRPr lang="tr-TR"/>
                </a:p>
              </p:txBody>
            </p:sp>
            <p:sp>
              <p:nvSpPr>
                <p:cNvPr id="40234" name="Line 291"/>
                <p:cNvSpPr>
                  <a:spLocks noChangeShapeType="1"/>
                </p:cNvSpPr>
                <p:nvPr/>
              </p:nvSpPr>
              <p:spPr bwMode="auto">
                <a:xfrm>
                  <a:off x="1410" y="1611"/>
                  <a:ext cx="0" cy="70"/>
                </a:xfrm>
                <a:prstGeom prst="line">
                  <a:avLst/>
                </a:prstGeom>
                <a:noFill/>
                <a:ln w="19050">
                  <a:solidFill>
                    <a:srgbClr val="008000"/>
                  </a:solidFill>
                  <a:round/>
                  <a:headEnd/>
                  <a:tailEnd/>
                </a:ln>
              </p:spPr>
              <p:txBody>
                <a:bodyPr/>
                <a:lstStyle/>
                <a:p>
                  <a:endParaRPr lang="tr-TR"/>
                </a:p>
              </p:txBody>
            </p:sp>
            <p:sp>
              <p:nvSpPr>
                <p:cNvPr id="40235" name="Line 292"/>
                <p:cNvSpPr>
                  <a:spLocks noChangeShapeType="1"/>
                </p:cNvSpPr>
                <p:nvPr/>
              </p:nvSpPr>
              <p:spPr bwMode="auto">
                <a:xfrm>
                  <a:off x="1376" y="1577"/>
                  <a:ext cx="0" cy="69"/>
                </a:xfrm>
                <a:prstGeom prst="line">
                  <a:avLst/>
                </a:prstGeom>
                <a:noFill/>
                <a:ln w="19050">
                  <a:solidFill>
                    <a:srgbClr val="008000"/>
                  </a:solidFill>
                  <a:round/>
                  <a:headEnd/>
                  <a:tailEnd/>
                </a:ln>
              </p:spPr>
              <p:txBody>
                <a:bodyPr/>
                <a:lstStyle/>
                <a:p>
                  <a:endParaRPr lang="tr-TR"/>
                </a:p>
              </p:txBody>
            </p:sp>
            <p:sp>
              <p:nvSpPr>
                <p:cNvPr id="40236" name="Line 293"/>
                <p:cNvSpPr>
                  <a:spLocks noChangeShapeType="1"/>
                </p:cNvSpPr>
                <p:nvPr/>
              </p:nvSpPr>
              <p:spPr bwMode="auto">
                <a:xfrm>
                  <a:off x="1364" y="1565"/>
                  <a:ext cx="0" cy="69"/>
                </a:xfrm>
                <a:prstGeom prst="line">
                  <a:avLst/>
                </a:prstGeom>
                <a:noFill/>
                <a:ln w="19050">
                  <a:solidFill>
                    <a:srgbClr val="008000"/>
                  </a:solidFill>
                  <a:round/>
                  <a:headEnd/>
                  <a:tailEnd/>
                </a:ln>
              </p:spPr>
              <p:txBody>
                <a:bodyPr/>
                <a:lstStyle/>
                <a:p>
                  <a:endParaRPr lang="tr-TR"/>
                </a:p>
              </p:txBody>
            </p:sp>
            <p:sp>
              <p:nvSpPr>
                <p:cNvPr id="40237" name="Line 294"/>
                <p:cNvSpPr>
                  <a:spLocks noChangeShapeType="1"/>
                </p:cNvSpPr>
                <p:nvPr/>
              </p:nvSpPr>
              <p:spPr bwMode="auto">
                <a:xfrm>
                  <a:off x="1352" y="1553"/>
                  <a:ext cx="0" cy="70"/>
                </a:xfrm>
                <a:prstGeom prst="line">
                  <a:avLst/>
                </a:prstGeom>
                <a:noFill/>
                <a:ln w="19050">
                  <a:solidFill>
                    <a:srgbClr val="008000"/>
                  </a:solidFill>
                  <a:round/>
                  <a:headEnd/>
                  <a:tailEnd/>
                </a:ln>
              </p:spPr>
              <p:txBody>
                <a:bodyPr/>
                <a:lstStyle/>
                <a:p>
                  <a:endParaRPr lang="tr-TR"/>
                </a:p>
              </p:txBody>
            </p:sp>
            <p:sp>
              <p:nvSpPr>
                <p:cNvPr id="40238" name="Line 295"/>
                <p:cNvSpPr>
                  <a:spLocks noChangeShapeType="1"/>
                </p:cNvSpPr>
                <p:nvPr/>
              </p:nvSpPr>
              <p:spPr bwMode="auto">
                <a:xfrm>
                  <a:off x="1329" y="1553"/>
                  <a:ext cx="0" cy="70"/>
                </a:xfrm>
                <a:prstGeom prst="line">
                  <a:avLst/>
                </a:prstGeom>
                <a:noFill/>
                <a:ln w="19050">
                  <a:solidFill>
                    <a:srgbClr val="008000"/>
                  </a:solidFill>
                  <a:round/>
                  <a:headEnd/>
                  <a:tailEnd/>
                </a:ln>
              </p:spPr>
              <p:txBody>
                <a:bodyPr/>
                <a:lstStyle/>
                <a:p>
                  <a:endParaRPr lang="tr-TR"/>
                </a:p>
              </p:txBody>
            </p:sp>
            <p:sp>
              <p:nvSpPr>
                <p:cNvPr id="40239" name="Line 296"/>
                <p:cNvSpPr>
                  <a:spLocks noChangeShapeType="1"/>
                </p:cNvSpPr>
                <p:nvPr/>
              </p:nvSpPr>
              <p:spPr bwMode="auto">
                <a:xfrm>
                  <a:off x="1295" y="1542"/>
                  <a:ext cx="0" cy="69"/>
                </a:xfrm>
                <a:prstGeom prst="line">
                  <a:avLst/>
                </a:prstGeom>
                <a:noFill/>
                <a:ln w="19050">
                  <a:solidFill>
                    <a:srgbClr val="008000"/>
                  </a:solidFill>
                  <a:round/>
                  <a:headEnd/>
                  <a:tailEnd/>
                </a:ln>
              </p:spPr>
              <p:txBody>
                <a:bodyPr/>
                <a:lstStyle/>
                <a:p>
                  <a:endParaRPr lang="tr-TR"/>
                </a:p>
              </p:txBody>
            </p:sp>
            <p:grpSp>
              <p:nvGrpSpPr>
                <p:cNvPr id="40240" name="Group 297"/>
                <p:cNvGrpSpPr>
                  <a:grpSpLocks/>
                </p:cNvGrpSpPr>
                <p:nvPr/>
              </p:nvGrpSpPr>
              <p:grpSpPr bwMode="auto">
                <a:xfrm>
                  <a:off x="542" y="1241"/>
                  <a:ext cx="706" cy="359"/>
                  <a:chOff x="542" y="1241"/>
                  <a:chExt cx="706" cy="359"/>
                </a:xfrm>
              </p:grpSpPr>
              <p:sp>
                <p:nvSpPr>
                  <p:cNvPr id="40241" name="Line 298"/>
                  <p:cNvSpPr>
                    <a:spLocks noChangeShapeType="1"/>
                  </p:cNvSpPr>
                  <p:nvPr/>
                </p:nvSpPr>
                <p:spPr bwMode="auto">
                  <a:xfrm>
                    <a:off x="542" y="1287"/>
                    <a:ext cx="81" cy="0"/>
                  </a:xfrm>
                  <a:prstGeom prst="line">
                    <a:avLst/>
                  </a:prstGeom>
                  <a:noFill/>
                  <a:ln w="55563">
                    <a:solidFill>
                      <a:srgbClr val="008000"/>
                    </a:solidFill>
                    <a:round/>
                    <a:headEnd/>
                    <a:tailEnd/>
                  </a:ln>
                </p:spPr>
                <p:txBody>
                  <a:bodyPr/>
                  <a:lstStyle/>
                  <a:p>
                    <a:endParaRPr lang="tr-TR"/>
                  </a:p>
                </p:txBody>
              </p:sp>
              <p:sp>
                <p:nvSpPr>
                  <p:cNvPr id="40242" name="Line 299"/>
                  <p:cNvSpPr>
                    <a:spLocks noChangeShapeType="1"/>
                  </p:cNvSpPr>
                  <p:nvPr/>
                </p:nvSpPr>
                <p:spPr bwMode="auto">
                  <a:xfrm>
                    <a:off x="623" y="1287"/>
                    <a:ext cx="12" cy="0"/>
                  </a:xfrm>
                  <a:prstGeom prst="line">
                    <a:avLst/>
                  </a:prstGeom>
                  <a:noFill/>
                  <a:ln w="55563">
                    <a:solidFill>
                      <a:srgbClr val="008000"/>
                    </a:solidFill>
                    <a:round/>
                    <a:headEnd/>
                    <a:tailEnd/>
                  </a:ln>
                </p:spPr>
                <p:txBody>
                  <a:bodyPr/>
                  <a:lstStyle/>
                  <a:p>
                    <a:endParaRPr lang="tr-TR"/>
                  </a:p>
                </p:txBody>
              </p:sp>
              <p:sp>
                <p:nvSpPr>
                  <p:cNvPr id="40243" name="Line 300"/>
                  <p:cNvSpPr>
                    <a:spLocks noChangeShapeType="1"/>
                  </p:cNvSpPr>
                  <p:nvPr/>
                </p:nvSpPr>
                <p:spPr bwMode="auto">
                  <a:xfrm>
                    <a:off x="635" y="1287"/>
                    <a:ext cx="0" cy="12"/>
                  </a:xfrm>
                  <a:prstGeom prst="line">
                    <a:avLst/>
                  </a:prstGeom>
                  <a:noFill/>
                  <a:ln w="55563">
                    <a:solidFill>
                      <a:srgbClr val="008000"/>
                    </a:solidFill>
                    <a:round/>
                    <a:headEnd/>
                    <a:tailEnd/>
                  </a:ln>
                </p:spPr>
                <p:txBody>
                  <a:bodyPr/>
                  <a:lstStyle/>
                  <a:p>
                    <a:endParaRPr lang="tr-TR"/>
                  </a:p>
                </p:txBody>
              </p:sp>
              <p:sp>
                <p:nvSpPr>
                  <p:cNvPr id="40244" name="Line 301"/>
                  <p:cNvSpPr>
                    <a:spLocks noChangeShapeType="1"/>
                  </p:cNvSpPr>
                  <p:nvPr/>
                </p:nvSpPr>
                <p:spPr bwMode="auto">
                  <a:xfrm>
                    <a:off x="635" y="1299"/>
                    <a:ext cx="12" cy="0"/>
                  </a:xfrm>
                  <a:prstGeom prst="line">
                    <a:avLst/>
                  </a:prstGeom>
                  <a:noFill/>
                  <a:ln w="55563">
                    <a:solidFill>
                      <a:srgbClr val="008000"/>
                    </a:solidFill>
                    <a:round/>
                    <a:headEnd/>
                    <a:tailEnd/>
                  </a:ln>
                </p:spPr>
                <p:txBody>
                  <a:bodyPr/>
                  <a:lstStyle/>
                  <a:p>
                    <a:endParaRPr lang="tr-TR"/>
                  </a:p>
                </p:txBody>
              </p:sp>
              <p:sp>
                <p:nvSpPr>
                  <p:cNvPr id="40245" name="Line 302"/>
                  <p:cNvSpPr>
                    <a:spLocks noChangeShapeType="1"/>
                  </p:cNvSpPr>
                  <p:nvPr/>
                </p:nvSpPr>
                <p:spPr bwMode="auto">
                  <a:xfrm>
                    <a:off x="647" y="1299"/>
                    <a:ext cx="11" cy="0"/>
                  </a:xfrm>
                  <a:prstGeom prst="line">
                    <a:avLst/>
                  </a:prstGeom>
                  <a:noFill/>
                  <a:ln w="55563">
                    <a:solidFill>
                      <a:srgbClr val="008000"/>
                    </a:solidFill>
                    <a:round/>
                    <a:headEnd/>
                    <a:tailEnd/>
                  </a:ln>
                </p:spPr>
                <p:txBody>
                  <a:bodyPr/>
                  <a:lstStyle/>
                  <a:p>
                    <a:endParaRPr lang="tr-TR"/>
                  </a:p>
                </p:txBody>
              </p:sp>
              <p:sp>
                <p:nvSpPr>
                  <p:cNvPr id="40246" name="Line 303"/>
                  <p:cNvSpPr>
                    <a:spLocks noChangeShapeType="1"/>
                  </p:cNvSpPr>
                  <p:nvPr/>
                </p:nvSpPr>
                <p:spPr bwMode="auto">
                  <a:xfrm>
                    <a:off x="658" y="1299"/>
                    <a:ext cx="0" cy="12"/>
                  </a:xfrm>
                  <a:prstGeom prst="line">
                    <a:avLst/>
                  </a:prstGeom>
                  <a:noFill/>
                  <a:ln w="55563">
                    <a:solidFill>
                      <a:srgbClr val="008000"/>
                    </a:solidFill>
                    <a:round/>
                    <a:headEnd/>
                    <a:tailEnd/>
                  </a:ln>
                </p:spPr>
                <p:txBody>
                  <a:bodyPr/>
                  <a:lstStyle/>
                  <a:p>
                    <a:endParaRPr lang="tr-TR"/>
                  </a:p>
                </p:txBody>
              </p:sp>
              <p:sp>
                <p:nvSpPr>
                  <p:cNvPr id="40247" name="Line 304"/>
                  <p:cNvSpPr>
                    <a:spLocks noChangeShapeType="1"/>
                  </p:cNvSpPr>
                  <p:nvPr/>
                </p:nvSpPr>
                <p:spPr bwMode="auto">
                  <a:xfrm>
                    <a:off x="658" y="1311"/>
                    <a:ext cx="23" cy="0"/>
                  </a:xfrm>
                  <a:prstGeom prst="line">
                    <a:avLst/>
                  </a:prstGeom>
                  <a:noFill/>
                  <a:ln w="55563">
                    <a:solidFill>
                      <a:srgbClr val="008000"/>
                    </a:solidFill>
                    <a:round/>
                    <a:headEnd/>
                    <a:tailEnd/>
                  </a:ln>
                </p:spPr>
                <p:txBody>
                  <a:bodyPr/>
                  <a:lstStyle/>
                  <a:p>
                    <a:endParaRPr lang="tr-TR"/>
                  </a:p>
                </p:txBody>
              </p:sp>
              <p:sp>
                <p:nvSpPr>
                  <p:cNvPr id="40248" name="Line 305"/>
                  <p:cNvSpPr>
                    <a:spLocks noChangeShapeType="1"/>
                  </p:cNvSpPr>
                  <p:nvPr/>
                </p:nvSpPr>
                <p:spPr bwMode="auto">
                  <a:xfrm>
                    <a:off x="681" y="1311"/>
                    <a:ext cx="23" cy="0"/>
                  </a:xfrm>
                  <a:prstGeom prst="line">
                    <a:avLst/>
                  </a:prstGeom>
                  <a:noFill/>
                  <a:ln w="55563">
                    <a:solidFill>
                      <a:srgbClr val="008000"/>
                    </a:solidFill>
                    <a:round/>
                    <a:headEnd/>
                    <a:tailEnd/>
                  </a:ln>
                </p:spPr>
                <p:txBody>
                  <a:bodyPr/>
                  <a:lstStyle/>
                  <a:p>
                    <a:endParaRPr lang="tr-TR"/>
                  </a:p>
                </p:txBody>
              </p:sp>
              <p:sp>
                <p:nvSpPr>
                  <p:cNvPr id="40249" name="Line 306"/>
                  <p:cNvSpPr>
                    <a:spLocks noChangeShapeType="1"/>
                  </p:cNvSpPr>
                  <p:nvPr/>
                </p:nvSpPr>
                <p:spPr bwMode="auto">
                  <a:xfrm>
                    <a:off x="704" y="1311"/>
                    <a:ext cx="0" cy="23"/>
                  </a:xfrm>
                  <a:prstGeom prst="line">
                    <a:avLst/>
                  </a:prstGeom>
                  <a:noFill/>
                  <a:ln w="55563">
                    <a:solidFill>
                      <a:srgbClr val="008000"/>
                    </a:solidFill>
                    <a:round/>
                    <a:headEnd/>
                    <a:tailEnd/>
                  </a:ln>
                </p:spPr>
                <p:txBody>
                  <a:bodyPr/>
                  <a:lstStyle/>
                  <a:p>
                    <a:endParaRPr lang="tr-TR"/>
                  </a:p>
                </p:txBody>
              </p:sp>
              <p:sp>
                <p:nvSpPr>
                  <p:cNvPr id="40250" name="Line 307"/>
                  <p:cNvSpPr>
                    <a:spLocks noChangeShapeType="1"/>
                  </p:cNvSpPr>
                  <p:nvPr/>
                </p:nvSpPr>
                <p:spPr bwMode="auto">
                  <a:xfrm>
                    <a:off x="704" y="1334"/>
                    <a:ext cx="12" cy="0"/>
                  </a:xfrm>
                  <a:prstGeom prst="line">
                    <a:avLst/>
                  </a:prstGeom>
                  <a:noFill/>
                  <a:ln w="55563">
                    <a:solidFill>
                      <a:srgbClr val="008000"/>
                    </a:solidFill>
                    <a:round/>
                    <a:headEnd/>
                    <a:tailEnd/>
                  </a:ln>
                </p:spPr>
                <p:txBody>
                  <a:bodyPr/>
                  <a:lstStyle/>
                  <a:p>
                    <a:endParaRPr lang="tr-TR"/>
                  </a:p>
                </p:txBody>
              </p:sp>
              <p:sp>
                <p:nvSpPr>
                  <p:cNvPr id="40251" name="Line 308"/>
                  <p:cNvSpPr>
                    <a:spLocks noChangeShapeType="1"/>
                  </p:cNvSpPr>
                  <p:nvPr/>
                </p:nvSpPr>
                <p:spPr bwMode="auto">
                  <a:xfrm>
                    <a:off x="716" y="1334"/>
                    <a:ext cx="12" cy="0"/>
                  </a:xfrm>
                  <a:prstGeom prst="line">
                    <a:avLst/>
                  </a:prstGeom>
                  <a:noFill/>
                  <a:ln w="55563">
                    <a:solidFill>
                      <a:srgbClr val="008000"/>
                    </a:solidFill>
                    <a:round/>
                    <a:headEnd/>
                    <a:tailEnd/>
                  </a:ln>
                </p:spPr>
                <p:txBody>
                  <a:bodyPr/>
                  <a:lstStyle/>
                  <a:p>
                    <a:endParaRPr lang="tr-TR"/>
                  </a:p>
                </p:txBody>
              </p:sp>
              <p:sp>
                <p:nvSpPr>
                  <p:cNvPr id="40252" name="Line 309"/>
                  <p:cNvSpPr>
                    <a:spLocks noChangeShapeType="1"/>
                  </p:cNvSpPr>
                  <p:nvPr/>
                </p:nvSpPr>
                <p:spPr bwMode="auto">
                  <a:xfrm>
                    <a:off x="728" y="1334"/>
                    <a:ext cx="0" cy="11"/>
                  </a:xfrm>
                  <a:prstGeom prst="line">
                    <a:avLst/>
                  </a:prstGeom>
                  <a:noFill/>
                  <a:ln w="55563">
                    <a:solidFill>
                      <a:srgbClr val="008000"/>
                    </a:solidFill>
                    <a:round/>
                    <a:headEnd/>
                    <a:tailEnd/>
                  </a:ln>
                </p:spPr>
                <p:txBody>
                  <a:bodyPr/>
                  <a:lstStyle/>
                  <a:p>
                    <a:endParaRPr lang="tr-TR"/>
                  </a:p>
                </p:txBody>
              </p:sp>
              <p:sp>
                <p:nvSpPr>
                  <p:cNvPr id="40253" name="Line 310"/>
                  <p:cNvSpPr>
                    <a:spLocks noChangeShapeType="1"/>
                  </p:cNvSpPr>
                  <p:nvPr/>
                </p:nvSpPr>
                <p:spPr bwMode="auto">
                  <a:xfrm>
                    <a:off x="728" y="1345"/>
                    <a:ext cx="11" cy="0"/>
                  </a:xfrm>
                  <a:prstGeom prst="line">
                    <a:avLst/>
                  </a:prstGeom>
                  <a:noFill/>
                  <a:ln w="55563">
                    <a:solidFill>
                      <a:srgbClr val="008000"/>
                    </a:solidFill>
                    <a:round/>
                    <a:headEnd/>
                    <a:tailEnd/>
                  </a:ln>
                </p:spPr>
                <p:txBody>
                  <a:bodyPr/>
                  <a:lstStyle/>
                  <a:p>
                    <a:endParaRPr lang="tr-TR"/>
                  </a:p>
                </p:txBody>
              </p:sp>
              <p:sp>
                <p:nvSpPr>
                  <p:cNvPr id="40254" name="Line 311"/>
                  <p:cNvSpPr>
                    <a:spLocks noChangeShapeType="1"/>
                  </p:cNvSpPr>
                  <p:nvPr/>
                </p:nvSpPr>
                <p:spPr bwMode="auto">
                  <a:xfrm>
                    <a:off x="739" y="1345"/>
                    <a:ext cx="12" cy="0"/>
                  </a:xfrm>
                  <a:prstGeom prst="line">
                    <a:avLst/>
                  </a:prstGeom>
                  <a:noFill/>
                  <a:ln w="55563">
                    <a:solidFill>
                      <a:srgbClr val="008000"/>
                    </a:solidFill>
                    <a:round/>
                    <a:headEnd/>
                    <a:tailEnd/>
                  </a:ln>
                </p:spPr>
                <p:txBody>
                  <a:bodyPr/>
                  <a:lstStyle/>
                  <a:p>
                    <a:endParaRPr lang="tr-TR"/>
                  </a:p>
                </p:txBody>
              </p:sp>
              <p:sp>
                <p:nvSpPr>
                  <p:cNvPr id="40255" name="Line 312"/>
                  <p:cNvSpPr>
                    <a:spLocks noChangeShapeType="1"/>
                  </p:cNvSpPr>
                  <p:nvPr/>
                </p:nvSpPr>
                <p:spPr bwMode="auto">
                  <a:xfrm>
                    <a:off x="751" y="1345"/>
                    <a:ext cx="69" cy="0"/>
                  </a:xfrm>
                  <a:prstGeom prst="line">
                    <a:avLst/>
                  </a:prstGeom>
                  <a:noFill/>
                  <a:ln w="55563">
                    <a:solidFill>
                      <a:srgbClr val="008000"/>
                    </a:solidFill>
                    <a:round/>
                    <a:headEnd/>
                    <a:tailEnd/>
                  </a:ln>
                </p:spPr>
                <p:txBody>
                  <a:bodyPr/>
                  <a:lstStyle/>
                  <a:p>
                    <a:endParaRPr lang="tr-TR"/>
                  </a:p>
                </p:txBody>
              </p:sp>
              <p:sp>
                <p:nvSpPr>
                  <p:cNvPr id="40256" name="Line 313"/>
                  <p:cNvSpPr>
                    <a:spLocks noChangeShapeType="1"/>
                  </p:cNvSpPr>
                  <p:nvPr/>
                </p:nvSpPr>
                <p:spPr bwMode="auto">
                  <a:xfrm>
                    <a:off x="820" y="1345"/>
                    <a:ext cx="12" cy="0"/>
                  </a:xfrm>
                  <a:prstGeom prst="line">
                    <a:avLst/>
                  </a:prstGeom>
                  <a:noFill/>
                  <a:ln w="55563">
                    <a:solidFill>
                      <a:srgbClr val="008000"/>
                    </a:solidFill>
                    <a:round/>
                    <a:headEnd/>
                    <a:tailEnd/>
                  </a:ln>
                </p:spPr>
                <p:txBody>
                  <a:bodyPr/>
                  <a:lstStyle/>
                  <a:p>
                    <a:endParaRPr lang="tr-TR"/>
                  </a:p>
                </p:txBody>
              </p:sp>
              <p:sp>
                <p:nvSpPr>
                  <p:cNvPr id="40257" name="Line 314"/>
                  <p:cNvSpPr>
                    <a:spLocks noChangeShapeType="1"/>
                  </p:cNvSpPr>
                  <p:nvPr/>
                </p:nvSpPr>
                <p:spPr bwMode="auto">
                  <a:xfrm>
                    <a:off x="832" y="1345"/>
                    <a:ext cx="11" cy="0"/>
                  </a:xfrm>
                  <a:prstGeom prst="line">
                    <a:avLst/>
                  </a:prstGeom>
                  <a:noFill/>
                  <a:ln w="55563">
                    <a:solidFill>
                      <a:srgbClr val="008000"/>
                    </a:solidFill>
                    <a:round/>
                    <a:headEnd/>
                    <a:tailEnd/>
                  </a:ln>
                </p:spPr>
                <p:txBody>
                  <a:bodyPr/>
                  <a:lstStyle/>
                  <a:p>
                    <a:endParaRPr lang="tr-TR"/>
                  </a:p>
                </p:txBody>
              </p:sp>
              <p:sp>
                <p:nvSpPr>
                  <p:cNvPr id="40258" name="Line 315"/>
                  <p:cNvSpPr>
                    <a:spLocks noChangeShapeType="1"/>
                  </p:cNvSpPr>
                  <p:nvPr/>
                </p:nvSpPr>
                <p:spPr bwMode="auto">
                  <a:xfrm>
                    <a:off x="843" y="1345"/>
                    <a:ext cx="12" cy="0"/>
                  </a:xfrm>
                  <a:prstGeom prst="line">
                    <a:avLst/>
                  </a:prstGeom>
                  <a:noFill/>
                  <a:ln w="55563">
                    <a:solidFill>
                      <a:srgbClr val="008000"/>
                    </a:solidFill>
                    <a:round/>
                    <a:headEnd/>
                    <a:tailEnd/>
                  </a:ln>
                </p:spPr>
                <p:txBody>
                  <a:bodyPr/>
                  <a:lstStyle/>
                  <a:p>
                    <a:endParaRPr lang="tr-TR"/>
                  </a:p>
                </p:txBody>
              </p:sp>
              <p:sp>
                <p:nvSpPr>
                  <p:cNvPr id="40259" name="Line 316"/>
                  <p:cNvSpPr>
                    <a:spLocks noChangeShapeType="1"/>
                  </p:cNvSpPr>
                  <p:nvPr/>
                </p:nvSpPr>
                <p:spPr bwMode="auto">
                  <a:xfrm>
                    <a:off x="855" y="1345"/>
                    <a:ext cx="11" cy="0"/>
                  </a:xfrm>
                  <a:prstGeom prst="line">
                    <a:avLst/>
                  </a:prstGeom>
                  <a:noFill/>
                  <a:ln w="55563">
                    <a:solidFill>
                      <a:srgbClr val="008000"/>
                    </a:solidFill>
                    <a:round/>
                    <a:headEnd/>
                    <a:tailEnd/>
                  </a:ln>
                </p:spPr>
                <p:txBody>
                  <a:bodyPr/>
                  <a:lstStyle/>
                  <a:p>
                    <a:endParaRPr lang="tr-TR"/>
                  </a:p>
                </p:txBody>
              </p:sp>
              <p:sp>
                <p:nvSpPr>
                  <p:cNvPr id="40260" name="Line 317"/>
                  <p:cNvSpPr>
                    <a:spLocks noChangeShapeType="1"/>
                  </p:cNvSpPr>
                  <p:nvPr/>
                </p:nvSpPr>
                <p:spPr bwMode="auto">
                  <a:xfrm>
                    <a:off x="866" y="1345"/>
                    <a:ext cx="0" cy="12"/>
                  </a:xfrm>
                  <a:prstGeom prst="line">
                    <a:avLst/>
                  </a:prstGeom>
                  <a:noFill/>
                  <a:ln w="55563">
                    <a:solidFill>
                      <a:srgbClr val="008000"/>
                    </a:solidFill>
                    <a:round/>
                    <a:headEnd/>
                    <a:tailEnd/>
                  </a:ln>
                </p:spPr>
                <p:txBody>
                  <a:bodyPr/>
                  <a:lstStyle/>
                  <a:p>
                    <a:endParaRPr lang="tr-TR"/>
                  </a:p>
                </p:txBody>
              </p:sp>
              <p:sp>
                <p:nvSpPr>
                  <p:cNvPr id="40261" name="Line 318"/>
                  <p:cNvSpPr>
                    <a:spLocks noChangeShapeType="1"/>
                  </p:cNvSpPr>
                  <p:nvPr/>
                </p:nvSpPr>
                <p:spPr bwMode="auto">
                  <a:xfrm>
                    <a:off x="866" y="1357"/>
                    <a:ext cx="12" cy="0"/>
                  </a:xfrm>
                  <a:prstGeom prst="line">
                    <a:avLst/>
                  </a:prstGeom>
                  <a:noFill/>
                  <a:ln w="55563">
                    <a:solidFill>
                      <a:srgbClr val="008000"/>
                    </a:solidFill>
                    <a:round/>
                    <a:headEnd/>
                    <a:tailEnd/>
                  </a:ln>
                </p:spPr>
                <p:txBody>
                  <a:bodyPr/>
                  <a:lstStyle/>
                  <a:p>
                    <a:endParaRPr lang="tr-TR"/>
                  </a:p>
                </p:txBody>
              </p:sp>
              <p:sp>
                <p:nvSpPr>
                  <p:cNvPr id="40262" name="Line 319"/>
                  <p:cNvSpPr>
                    <a:spLocks noChangeShapeType="1"/>
                  </p:cNvSpPr>
                  <p:nvPr/>
                </p:nvSpPr>
                <p:spPr bwMode="auto">
                  <a:xfrm>
                    <a:off x="878" y="1357"/>
                    <a:ext cx="0" cy="23"/>
                  </a:xfrm>
                  <a:prstGeom prst="line">
                    <a:avLst/>
                  </a:prstGeom>
                  <a:noFill/>
                  <a:ln w="55563">
                    <a:solidFill>
                      <a:srgbClr val="008000"/>
                    </a:solidFill>
                    <a:round/>
                    <a:headEnd/>
                    <a:tailEnd/>
                  </a:ln>
                </p:spPr>
                <p:txBody>
                  <a:bodyPr/>
                  <a:lstStyle/>
                  <a:p>
                    <a:endParaRPr lang="tr-TR"/>
                  </a:p>
                </p:txBody>
              </p:sp>
              <p:sp>
                <p:nvSpPr>
                  <p:cNvPr id="40263" name="Line 320"/>
                  <p:cNvSpPr>
                    <a:spLocks noChangeShapeType="1"/>
                  </p:cNvSpPr>
                  <p:nvPr/>
                </p:nvSpPr>
                <p:spPr bwMode="auto">
                  <a:xfrm>
                    <a:off x="878" y="1380"/>
                    <a:ext cx="12" cy="0"/>
                  </a:xfrm>
                  <a:prstGeom prst="line">
                    <a:avLst/>
                  </a:prstGeom>
                  <a:noFill/>
                  <a:ln w="55563">
                    <a:solidFill>
                      <a:srgbClr val="008000"/>
                    </a:solidFill>
                    <a:round/>
                    <a:headEnd/>
                    <a:tailEnd/>
                  </a:ln>
                </p:spPr>
                <p:txBody>
                  <a:bodyPr/>
                  <a:lstStyle/>
                  <a:p>
                    <a:endParaRPr lang="tr-TR"/>
                  </a:p>
                </p:txBody>
              </p:sp>
              <p:sp>
                <p:nvSpPr>
                  <p:cNvPr id="40264" name="Line 321"/>
                  <p:cNvSpPr>
                    <a:spLocks noChangeShapeType="1"/>
                  </p:cNvSpPr>
                  <p:nvPr/>
                </p:nvSpPr>
                <p:spPr bwMode="auto">
                  <a:xfrm>
                    <a:off x="890" y="1380"/>
                    <a:ext cx="0" cy="11"/>
                  </a:xfrm>
                  <a:prstGeom prst="line">
                    <a:avLst/>
                  </a:prstGeom>
                  <a:noFill/>
                  <a:ln w="55563">
                    <a:solidFill>
                      <a:srgbClr val="008000"/>
                    </a:solidFill>
                    <a:round/>
                    <a:headEnd/>
                    <a:tailEnd/>
                  </a:ln>
                </p:spPr>
                <p:txBody>
                  <a:bodyPr/>
                  <a:lstStyle/>
                  <a:p>
                    <a:endParaRPr lang="tr-TR"/>
                  </a:p>
                </p:txBody>
              </p:sp>
              <p:sp>
                <p:nvSpPr>
                  <p:cNvPr id="40265" name="Line 322"/>
                  <p:cNvSpPr>
                    <a:spLocks noChangeShapeType="1"/>
                  </p:cNvSpPr>
                  <p:nvPr/>
                </p:nvSpPr>
                <p:spPr bwMode="auto">
                  <a:xfrm>
                    <a:off x="890" y="1391"/>
                    <a:ext cx="23" cy="0"/>
                  </a:xfrm>
                  <a:prstGeom prst="line">
                    <a:avLst/>
                  </a:prstGeom>
                  <a:noFill/>
                  <a:ln w="55563">
                    <a:solidFill>
                      <a:srgbClr val="008000"/>
                    </a:solidFill>
                    <a:round/>
                    <a:headEnd/>
                    <a:tailEnd/>
                  </a:ln>
                </p:spPr>
                <p:txBody>
                  <a:bodyPr/>
                  <a:lstStyle/>
                  <a:p>
                    <a:endParaRPr lang="tr-TR"/>
                  </a:p>
                </p:txBody>
              </p:sp>
              <p:sp>
                <p:nvSpPr>
                  <p:cNvPr id="40266" name="Line 323"/>
                  <p:cNvSpPr>
                    <a:spLocks noChangeShapeType="1"/>
                  </p:cNvSpPr>
                  <p:nvPr/>
                </p:nvSpPr>
                <p:spPr bwMode="auto">
                  <a:xfrm>
                    <a:off x="913" y="1391"/>
                    <a:ext cx="0" cy="12"/>
                  </a:xfrm>
                  <a:prstGeom prst="line">
                    <a:avLst/>
                  </a:prstGeom>
                  <a:noFill/>
                  <a:ln w="55563">
                    <a:solidFill>
                      <a:srgbClr val="008000"/>
                    </a:solidFill>
                    <a:round/>
                    <a:headEnd/>
                    <a:tailEnd/>
                  </a:ln>
                </p:spPr>
                <p:txBody>
                  <a:bodyPr/>
                  <a:lstStyle/>
                  <a:p>
                    <a:endParaRPr lang="tr-TR"/>
                  </a:p>
                </p:txBody>
              </p:sp>
              <p:sp>
                <p:nvSpPr>
                  <p:cNvPr id="40267" name="Line 324"/>
                  <p:cNvSpPr>
                    <a:spLocks noChangeShapeType="1"/>
                  </p:cNvSpPr>
                  <p:nvPr/>
                </p:nvSpPr>
                <p:spPr bwMode="auto">
                  <a:xfrm>
                    <a:off x="913" y="1403"/>
                    <a:ext cx="23" cy="0"/>
                  </a:xfrm>
                  <a:prstGeom prst="line">
                    <a:avLst/>
                  </a:prstGeom>
                  <a:noFill/>
                  <a:ln w="55563">
                    <a:solidFill>
                      <a:srgbClr val="008000"/>
                    </a:solidFill>
                    <a:round/>
                    <a:headEnd/>
                    <a:tailEnd/>
                  </a:ln>
                </p:spPr>
                <p:txBody>
                  <a:bodyPr/>
                  <a:lstStyle/>
                  <a:p>
                    <a:endParaRPr lang="tr-TR"/>
                  </a:p>
                </p:txBody>
              </p:sp>
              <p:sp>
                <p:nvSpPr>
                  <p:cNvPr id="40268" name="Line 325"/>
                  <p:cNvSpPr>
                    <a:spLocks noChangeShapeType="1"/>
                  </p:cNvSpPr>
                  <p:nvPr/>
                </p:nvSpPr>
                <p:spPr bwMode="auto">
                  <a:xfrm>
                    <a:off x="936" y="1403"/>
                    <a:ext cx="11" cy="0"/>
                  </a:xfrm>
                  <a:prstGeom prst="line">
                    <a:avLst/>
                  </a:prstGeom>
                  <a:noFill/>
                  <a:ln w="55563">
                    <a:solidFill>
                      <a:srgbClr val="008000"/>
                    </a:solidFill>
                    <a:round/>
                    <a:headEnd/>
                    <a:tailEnd/>
                  </a:ln>
                </p:spPr>
                <p:txBody>
                  <a:bodyPr/>
                  <a:lstStyle/>
                  <a:p>
                    <a:endParaRPr lang="tr-TR"/>
                  </a:p>
                </p:txBody>
              </p:sp>
              <p:sp>
                <p:nvSpPr>
                  <p:cNvPr id="40269" name="Line 326"/>
                  <p:cNvSpPr>
                    <a:spLocks noChangeShapeType="1"/>
                  </p:cNvSpPr>
                  <p:nvPr/>
                </p:nvSpPr>
                <p:spPr bwMode="auto">
                  <a:xfrm>
                    <a:off x="947" y="1403"/>
                    <a:ext cx="0" cy="12"/>
                  </a:xfrm>
                  <a:prstGeom prst="line">
                    <a:avLst/>
                  </a:prstGeom>
                  <a:noFill/>
                  <a:ln w="55563">
                    <a:solidFill>
                      <a:srgbClr val="008000"/>
                    </a:solidFill>
                    <a:round/>
                    <a:headEnd/>
                    <a:tailEnd/>
                  </a:ln>
                </p:spPr>
                <p:txBody>
                  <a:bodyPr/>
                  <a:lstStyle/>
                  <a:p>
                    <a:endParaRPr lang="tr-TR"/>
                  </a:p>
                </p:txBody>
              </p:sp>
              <p:sp>
                <p:nvSpPr>
                  <p:cNvPr id="40270" name="Line 327"/>
                  <p:cNvSpPr>
                    <a:spLocks noChangeShapeType="1"/>
                  </p:cNvSpPr>
                  <p:nvPr/>
                </p:nvSpPr>
                <p:spPr bwMode="auto">
                  <a:xfrm>
                    <a:off x="947" y="1415"/>
                    <a:ext cx="12" cy="0"/>
                  </a:xfrm>
                  <a:prstGeom prst="line">
                    <a:avLst/>
                  </a:prstGeom>
                  <a:noFill/>
                  <a:ln w="55563">
                    <a:solidFill>
                      <a:srgbClr val="008000"/>
                    </a:solidFill>
                    <a:round/>
                    <a:headEnd/>
                    <a:tailEnd/>
                  </a:ln>
                </p:spPr>
                <p:txBody>
                  <a:bodyPr/>
                  <a:lstStyle/>
                  <a:p>
                    <a:endParaRPr lang="tr-TR"/>
                  </a:p>
                </p:txBody>
              </p:sp>
              <p:sp>
                <p:nvSpPr>
                  <p:cNvPr id="40271" name="Line 328"/>
                  <p:cNvSpPr>
                    <a:spLocks noChangeShapeType="1"/>
                  </p:cNvSpPr>
                  <p:nvPr/>
                </p:nvSpPr>
                <p:spPr bwMode="auto">
                  <a:xfrm>
                    <a:off x="959" y="1415"/>
                    <a:ext cx="46" cy="0"/>
                  </a:xfrm>
                  <a:prstGeom prst="line">
                    <a:avLst/>
                  </a:prstGeom>
                  <a:noFill/>
                  <a:ln w="55563">
                    <a:solidFill>
                      <a:srgbClr val="008000"/>
                    </a:solidFill>
                    <a:round/>
                    <a:headEnd/>
                    <a:tailEnd/>
                  </a:ln>
                </p:spPr>
                <p:txBody>
                  <a:bodyPr/>
                  <a:lstStyle/>
                  <a:p>
                    <a:endParaRPr lang="tr-TR"/>
                  </a:p>
                </p:txBody>
              </p:sp>
              <p:sp>
                <p:nvSpPr>
                  <p:cNvPr id="40272" name="Line 329"/>
                  <p:cNvSpPr>
                    <a:spLocks noChangeShapeType="1"/>
                  </p:cNvSpPr>
                  <p:nvPr/>
                </p:nvSpPr>
                <p:spPr bwMode="auto">
                  <a:xfrm>
                    <a:off x="1005" y="1415"/>
                    <a:ext cx="0" cy="11"/>
                  </a:xfrm>
                  <a:prstGeom prst="line">
                    <a:avLst/>
                  </a:prstGeom>
                  <a:noFill/>
                  <a:ln w="55563">
                    <a:solidFill>
                      <a:srgbClr val="008000"/>
                    </a:solidFill>
                    <a:round/>
                    <a:headEnd/>
                    <a:tailEnd/>
                  </a:ln>
                </p:spPr>
                <p:txBody>
                  <a:bodyPr/>
                  <a:lstStyle/>
                  <a:p>
                    <a:endParaRPr lang="tr-TR"/>
                  </a:p>
                </p:txBody>
              </p:sp>
              <p:sp>
                <p:nvSpPr>
                  <p:cNvPr id="40273" name="Line 330"/>
                  <p:cNvSpPr>
                    <a:spLocks noChangeShapeType="1"/>
                  </p:cNvSpPr>
                  <p:nvPr/>
                </p:nvSpPr>
                <p:spPr bwMode="auto">
                  <a:xfrm>
                    <a:off x="1005" y="1426"/>
                    <a:ext cx="23" cy="0"/>
                  </a:xfrm>
                  <a:prstGeom prst="line">
                    <a:avLst/>
                  </a:prstGeom>
                  <a:noFill/>
                  <a:ln w="55563">
                    <a:solidFill>
                      <a:srgbClr val="008000"/>
                    </a:solidFill>
                    <a:round/>
                    <a:headEnd/>
                    <a:tailEnd/>
                  </a:ln>
                </p:spPr>
                <p:txBody>
                  <a:bodyPr/>
                  <a:lstStyle/>
                  <a:p>
                    <a:endParaRPr lang="tr-TR"/>
                  </a:p>
                </p:txBody>
              </p:sp>
              <p:sp>
                <p:nvSpPr>
                  <p:cNvPr id="40274" name="Line 331"/>
                  <p:cNvSpPr>
                    <a:spLocks noChangeShapeType="1"/>
                  </p:cNvSpPr>
                  <p:nvPr/>
                </p:nvSpPr>
                <p:spPr bwMode="auto">
                  <a:xfrm>
                    <a:off x="1028" y="1426"/>
                    <a:ext cx="0" cy="12"/>
                  </a:xfrm>
                  <a:prstGeom prst="line">
                    <a:avLst/>
                  </a:prstGeom>
                  <a:noFill/>
                  <a:ln w="55563">
                    <a:solidFill>
                      <a:srgbClr val="008000"/>
                    </a:solidFill>
                    <a:round/>
                    <a:headEnd/>
                    <a:tailEnd/>
                  </a:ln>
                </p:spPr>
                <p:txBody>
                  <a:bodyPr/>
                  <a:lstStyle/>
                  <a:p>
                    <a:endParaRPr lang="tr-TR"/>
                  </a:p>
                </p:txBody>
              </p:sp>
              <p:sp>
                <p:nvSpPr>
                  <p:cNvPr id="40275" name="Line 332"/>
                  <p:cNvSpPr>
                    <a:spLocks noChangeShapeType="1"/>
                  </p:cNvSpPr>
                  <p:nvPr/>
                </p:nvSpPr>
                <p:spPr bwMode="auto">
                  <a:xfrm>
                    <a:off x="1028" y="1438"/>
                    <a:ext cx="12" cy="0"/>
                  </a:xfrm>
                  <a:prstGeom prst="line">
                    <a:avLst/>
                  </a:prstGeom>
                  <a:noFill/>
                  <a:ln w="55563">
                    <a:solidFill>
                      <a:srgbClr val="008000"/>
                    </a:solidFill>
                    <a:round/>
                    <a:headEnd/>
                    <a:tailEnd/>
                  </a:ln>
                </p:spPr>
                <p:txBody>
                  <a:bodyPr/>
                  <a:lstStyle/>
                  <a:p>
                    <a:endParaRPr lang="tr-TR"/>
                  </a:p>
                </p:txBody>
              </p:sp>
              <p:sp>
                <p:nvSpPr>
                  <p:cNvPr id="40276" name="Line 333"/>
                  <p:cNvSpPr>
                    <a:spLocks noChangeShapeType="1"/>
                  </p:cNvSpPr>
                  <p:nvPr/>
                </p:nvSpPr>
                <p:spPr bwMode="auto">
                  <a:xfrm>
                    <a:off x="1040" y="1438"/>
                    <a:ext cx="0" cy="23"/>
                  </a:xfrm>
                  <a:prstGeom prst="line">
                    <a:avLst/>
                  </a:prstGeom>
                  <a:noFill/>
                  <a:ln w="55563">
                    <a:solidFill>
                      <a:srgbClr val="008000"/>
                    </a:solidFill>
                    <a:round/>
                    <a:headEnd/>
                    <a:tailEnd/>
                  </a:ln>
                </p:spPr>
                <p:txBody>
                  <a:bodyPr/>
                  <a:lstStyle/>
                  <a:p>
                    <a:endParaRPr lang="tr-TR"/>
                  </a:p>
                </p:txBody>
              </p:sp>
              <p:sp>
                <p:nvSpPr>
                  <p:cNvPr id="40277" name="Line 334"/>
                  <p:cNvSpPr>
                    <a:spLocks noChangeShapeType="1"/>
                  </p:cNvSpPr>
                  <p:nvPr/>
                </p:nvSpPr>
                <p:spPr bwMode="auto">
                  <a:xfrm>
                    <a:off x="1040" y="1461"/>
                    <a:ext cx="0" cy="11"/>
                  </a:xfrm>
                  <a:prstGeom prst="line">
                    <a:avLst/>
                  </a:prstGeom>
                  <a:noFill/>
                  <a:ln w="55563">
                    <a:solidFill>
                      <a:srgbClr val="008000"/>
                    </a:solidFill>
                    <a:round/>
                    <a:headEnd/>
                    <a:tailEnd/>
                  </a:ln>
                </p:spPr>
                <p:txBody>
                  <a:bodyPr/>
                  <a:lstStyle/>
                  <a:p>
                    <a:endParaRPr lang="tr-TR"/>
                  </a:p>
                </p:txBody>
              </p:sp>
              <p:sp>
                <p:nvSpPr>
                  <p:cNvPr id="40278" name="Line 335"/>
                  <p:cNvSpPr>
                    <a:spLocks noChangeShapeType="1"/>
                  </p:cNvSpPr>
                  <p:nvPr/>
                </p:nvSpPr>
                <p:spPr bwMode="auto">
                  <a:xfrm>
                    <a:off x="1040" y="1472"/>
                    <a:ext cx="12" cy="0"/>
                  </a:xfrm>
                  <a:prstGeom prst="line">
                    <a:avLst/>
                  </a:prstGeom>
                  <a:noFill/>
                  <a:ln w="55563">
                    <a:solidFill>
                      <a:srgbClr val="008000"/>
                    </a:solidFill>
                    <a:round/>
                    <a:headEnd/>
                    <a:tailEnd/>
                  </a:ln>
                </p:spPr>
                <p:txBody>
                  <a:bodyPr/>
                  <a:lstStyle/>
                  <a:p>
                    <a:endParaRPr lang="tr-TR"/>
                  </a:p>
                </p:txBody>
              </p:sp>
              <p:sp>
                <p:nvSpPr>
                  <p:cNvPr id="40279" name="Line 336"/>
                  <p:cNvSpPr>
                    <a:spLocks noChangeShapeType="1"/>
                  </p:cNvSpPr>
                  <p:nvPr/>
                </p:nvSpPr>
                <p:spPr bwMode="auto">
                  <a:xfrm>
                    <a:off x="1052" y="1472"/>
                    <a:ext cx="0" cy="12"/>
                  </a:xfrm>
                  <a:prstGeom prst="line">
                    <a:avLst/>
                  </a:prstGeom>
                  <a:noFill/>
                  <a:ln w="55563">
                    <a:solidFill>
                      <a:srgbClr val="008000"/>
                    </a:solidFill>
                    <a:round/>
                    <a:headEnd/>
                    <a:tailEnd/>
                  </a:ln>
                </p:spPr>
                <p:txBody>
                  <a:bodyPr/>
                  <a:lstStyle/>
                  <a:p>
                    <a:endParaRPr lang="tr-TR"/>
                  </a:p>
                </p:txBody>
              </p:sp>
              <p:sp>
                <p:nvSpPr>
                  <p:cNvPr id="40280" name="Line 337"/>
                  <p:cNvSpPr>
                    <a:spLocks noChangeShapeType="1"/>
                  </p:cNvSpPr>
                  <p:nvPr/>
                </p:nvSpPr>
                <p:spPr bwMode="auto">
                  <a:xfrm>
                    <a:off x="1052" y="1484"/>
                    <a:ext cx="11" cy="0"/>
                  </a:xfrm>
                  <a:prstGeom prst="line">
                    <a:avLst/>
                  </a:prstGeom>
                  <a:noFill/>
                  <a:ln w="55563">
                    <a:solidFill>
                      <a:srgbClr val="008000"/>
                    </a:solidFill>
                    <a:round/>
                    <a:headEnd/>
                    <a:tailEnd/>
                  </a:ln>
                </p:spPr>
                <p:txBody>
                  <a:bodyPr/>
                  <a:lstStyle/>
                  <a:p>
                    <a:endParaRPr lang="tr-TR"/>
                  </a:p>
                </p:txBody>
              </p:sp>
              <p:sp>
                <p:nvSpPr>
                  <p:cNvPr id="40281" name="Line 338"/>
                  <p:cNvSpPr>
                    <a:spLocks noChangeShapeType="1"/>
                  </p:cNvSpPr>
                  <p:nvPr/>
                </p:nvSpPr>
                <p:spPr bwMode="auto">
                  <a:xfrm>
                    <a:off x="1063" y="1484"/>
                    <a:ext cx="0" cy="12"/>
                  </a:xfrm>
                  <a:prstGeom prst="line">
                    <a:avLst/>
                  </a:prstGeom>
                  <a:noFill/>
                  <a:ln w="55563">
                    <a:solidFill>
                      <a:srgbClr val="008000"/>
                    </a:solidFill>
                    <a:round/>
                    <a:headEnd/>
                    <a:tailEnd/>
                  </a:ln>
                </p:spPr>
                <p:txBody>
                  <a:bodyPr/>
                  <a:lstStyle/>
                  <a:p>
                    <a:endParaRPr lang="tr-TR"/>
                  </a:p>
                </p:txBody>
              </p:sp>
              <p:sp>
                <p:nvSpPr>
                  <p:cNvPr id="40282" name="Line 339"/>
                  <p:cNvSpPr>
                    <a:spLocks noChangeShapeType="1"/>
                  </p:cNvSpPr>
                  <p:nvPr/>
                </p:nvSpPr>
                <p:spPr bwMode="auto">
                  <a:xfrm>
                    <a:off x="1063" y="1496"/>
                    <a:ext cx="23" cy="0"/>
                  </a:xfrm>
                  <a:prstGeom prst="line">
                    <a:avLst/>
                  </a:prstGeom>
                  <a:noFill/>
                  <a:ln w="55563">
                    <a:solidFill>
                      <a:srgbClr val="008000"/>
                    </a:solidFill>
                    <a:round/>
                    <a:headEnd/>
                    <a:tailEnd/>
                  </a:ln>
                </p:spPr>
                <p:txBody>
                  <a:bodyPr/>
                  <a:lstStyle/>
                  <a:p>
                    <a:endParaRPr lang="tr-TR"/>
                  </a:p>
                </p:txBody>
              </p:sp>
              <p:sp>
                <p:nvSpPr>
                  <p:cNvPr id="40283" name="Line 340"/>
                  <p:cNvSpPr>
                    <a:spLocks noChangeShapeType="1"/>
                  </p:cNvSpPr>
                  <p:nvPr/>
                </p:nvSpPr>
                <p:spPr bwMode="auto">
                  <a:xfrm>
                    <a:off x="1086" y="1496"/>
                    <a:ext cx="0" cy="11"/>
                  </a:xfrm>
                  <a:prstGeom prst="line">
                    <a:avLst/>
                  </a:prstGeom>
                  <a:noFill/>
                  <a:ln w="55563">
                    <a:solidFill>
                      <a:srgbClr val="008000"/>
                    </a:solidFill>
                    <a:round/>
                    <a:headEnd/>
                    <a:tailEnd/>
                  </a:ln>
                </p:spPr>
                <p:txBody>
                  <a:bodyPr/>
                  <a:lstStyle/>
                  <a:p>
                    <a:endParaRPr lang="tr-TR"/>
                  </a:p>
                </p:txBody>
              </p:sp>
              <p:sp>
                <p:nvSpPr>
                  <p:cNvPr id="40284" name="Line 341"/>
                  <p:cNvSpPr>
                    <a:spLocks noChangeShapeType="1"/>
                  </p:cNvSpPr>
                  <p:nvPr/>
                </p:nvSpPr>
                <p:spPr bwMode="auto">
                  <a:xfrm>
                    <a:off x="1086" y="1507"/>
                    <a:ext cx="35" cy="0"/>
                  </a:xfrm>
                  <a:prstGeom prst="line">
                    <a:avLst/>
                  </a:prstGeom>
                  <a:noFill/>
                  <a:ln w="55563">
                    <a:solidFill>
                      <a:srgbClr val="008000"/>
                    </a:solidFill>
                    <a:round/>
                    <a:headEnd/>
                    <a:tailEnd/>
                  </a:ln>
                </p:spPr>
                <p:txBody>
                  <a:bodyPr/>
                  <a:lstStyle/>
                  <a:p>
                    <a:endParaRPr lang="tr-TR"/>
                  </a:p>
                </p:txBody>
              </p:sp>
              <p:sp>
                <p:nvSpPr>
                  <p:cNvPr id="40285" name="Line 342"/>
                  <p:cNvSpPr>
                    <a:spLocks noChangeShapeType="1"/>
                  </p:cNvSpPr>
                  <p:nvPr/>
                </p:nvSpPr>
                <p:spPr bwMode="auto">
                  <a:xfrm>
                    <a:off x="1121" y="1507"/>
                    <a:ext cx="0" cy="12"/>
                  </a:xfrm>
                  <a:prstGeom prst="line">
                    <a:avLst/>
                  </a:prstGeom>
                  <a:noFill/>
                  <a:ln w="55563">
                    <a:solidFill>
                      <a:srgbClr val="008000"/>
                    </a:solidFill>
                    <a:round/>
                    <a:headEnd/>
                    <a:tailEnd/>
                  </a:ln>
                </p:spPr>
                <p:txBody>
                  <a:bodyPr/>
                  <a:lstStyle/>
                  <a:p>
                    <a:endParaRPr lang="tr-TR"/>
                  </a:p>
                </p:txBody>
              </p:sp>
              <p:sp>
                <p:nvSpPr>
                  <p:cNvPr id="40286" name="Line 343"/>
                  <p:cNvSpPr>
                    <a:spLocks noChangeShapeType="1"/>
                  </p:cNvSpPr>
                  <p:nvPr/>
                </p:nvSpPr>
                <p:spPr bwMode="auto">
                  <a:xfrm>
                    <a:off x="1121" y="1519"/>
                    <a:ext cx="12" cy="0"/>
                  </a:xfrm>
                  <a:prstGeom prst="line">
                    <a:avLst/>
                  </a:prstGeom>
                  <a:noFill/>
                  <a:ln w="55563">
                    <a:solidFill>
                      <a:srgbClr val="008000"/>
                    </a:solidFill>
                    <a:round/>
                    <a:headEnd/>
                    <a:tailEnd/>
                  </a:ln>
                </p:spPr>
                <p:txBody>
                  <a:bodyPr/>
                  <a:lstStyle/>
                  <a:p>
                    <a:endParaRPr lang="tr-TR"/>
                  </a:p>
                </p:txBody>
              </p:sp>
              <p:sp>
                <p:nvSpPr>
                  <p:cNvPr id="40287" name="Line 344"/>
                  <p:cNvSpPr>
                    <a:spLocks noChangeShapeType="1"/>
                  </p:cNvSpPr>
                  <p:nvPr/>
                </p:nvSpPr>
                <p:spPr bwMode="auto">
                  <a:xfrm>
                    <a:off x="1133" y="1519"/>
                    <a:ext cx="11" cy="0"/>
                  </a:xfrm>
                  <a:prstGeom prst="line">
                    <a:avLst/>
                  </a:prstGeom>
                  <a:noFill/>
                  <a:ln w="55563">
                    <a:solidFill>
                      <a:srgbClr val="008000"/>
                    </a:solidFill>
                    <a:round/>
                    <a:headEnd/>
                    <a:tailEnd/>
                  </a:ln>
                </p:spPr>
                <p:txBody>
                  <a:bodyPr/>
                  <a:lstStyle/>
                  <a:p>
                    <a:endParaRPr lang="tr-TR"/>
                  </a:p>
                </p:txBody>
              </p:sp>
              <p:sp>
                <p:nvSpPr>
                  <p:cNvPr id="40288" name="Line 345"/>
                  <p:cNvSpPr>
                    <a:spLocks noChangeShapeType="1"/>
                  </p:cNvSpPr>
                  <p:nvPr/>
                </p:nvSpPr>
                <p:spPr bwMode="auto">
                  <a:xfrm>
                    <a:off x="1144" y="1519"/>
                    <a:ext cx="0" cy="11"/>
                  </a:xfrm>
                  <a:prstGeom prst="line">
                    <a:avLst/>
                  </a:prstGeom>
                  <a:noFill/>
                  <a:ln w="55563">
                    <a:solidFill>
                      <a:srgbClr val="008000"/>
                    </a:solidFill>
                    <a:round/>
                    <a:headEnd/>
                    <a:tailEnd/>
                  </a:ln>
                </p:spPr>
                <p:txBody>
                  <a:bodyPr/>
                  <a:lstStyle/>
                  <a:p>
                    <a:endParaRPr lang="tr-TR"/>
                  </a:p>
                </p:txBody>
              </p:sp>
              <p:sp>
                <p:nvSpPr>
                  <p:cNvPr id="40289" name="Line 346"/>
                  <p:cNvSpPr>
                    <a:spLocks noChangeShapeType="1"/>
                  </p:cNvSpPr>
                  <p:nvPr/>
                </p:nvSpPr>
                <p:spPr bwMode="auto">
                  <a:xfrm>
                    <a:off x="1144" y="1530"/>
                    <a:ext cx="23" cy="0"/>
                  </a:xfrm>
                  <a:prstGeom prst="line">
                    <a:avLst/>
                  </a:prstGeom>
                  <a:noFill/>
                  <a:ln w="55563">
                    <a:solidFill>
                      <a:srgbClr val="008000"/>
                    </a:solidFill>
                    <a:round/>
                    <a:headEnd/>
                    <a:tailEnd/>
                  </a:ln>
                </p:spPr>
                <p:txBody>
                  <a:bodyPr/>
                  <a:lstStyle/>
                  <a:p>
                    <a:endParaRPr lang="tr-TR"/>
                  </a:p>
                </p:txBody>
              </p:sp>
              <p:sp>
                <p:nvSpPr>
                  <p:cNvPr id="40290" name="Line 347"/>
                  <p:cNvSpPr>
                    <a:spLocks noChangeShapeType="1"/>
                  </p:cNvSpPr>
                  <p:nvPr/>
                </p:nvSpPr>
                <p:spPr bwMode="auto">
                  <a:xfrm>
                    <a:off x="1167" y="1530"/>
                    <a:ext cx="0" cy="12"/>
                  </a:xfrm>
                  <a:prstGeom prst="line">
                    <a:avLst/>
                  </a:prstGeom>
                  <a:noFill/>
                  <a:ln w="55563">
                    <a:solidFill>
                      <a:srgbClr val="008000"/>
                    </a:solidFill>
                    <a:round/>
                    <a:headEnd/>
                    <a:tailEnd/>
                  </a:ln>
                </p:spPr>
                <p:txBody>
                  <a:bodyPr/>
                  <a:lstStyle/>
                  <a:p>
                    <a:endParaRPr lang="tr-TR"/>
                  </a:p>
                </p:txBody>
              </p:sp>
              <p:sp>
                <p:nvSpPr>
                  <p:cNvPr id="40291" name="Line 348"/>
                  <p:cNvSpPr>
                    <a:spLocks noChangeShapeType="1"/>
                  </p:cNvSpPr>
                  <p:nvPr/>
                </p:nvSpPr>
                <p:spPr bwMode="auto">
                  <a:xfrm>
                    <a:off x="1167" y="1542"/>
                    <a:ext cx="12" cy="0"/>
                  </a:xfrm>
                  <a:prstGeom prst="line">
                    <a:avLst/>
                  </a:prstGeom>
                  <a:noFill/>
                  <a:ln w="55563">
                    <a:solidFill>
                      <a:srgbClr val="008000"/>
                    </a:solidFill>
                    <a:round/>
                    <a:headEnd/>
                    <a:tailEnd/>
                  </a:ln>
                </p:spPr>
                <p:txBody>
                  <a:bodyPr/>
                  <a:lstStyle/>
                  <a:p>
                    <a:endParaRPr lang="tr-TR"/>
                  </a:p>
                </p:txBody>
              </p:sp>
              <p:sp>
                <p:nvSpPr>
                  <p:cNvPr id="40292" name="Line 349"/>
                  <p:cNvSpPr>
                    <a:spLocks noChangeShapeType="1"/>
                  </p:cNvSpPr>
                  <p:nvPr/>
                </p:nvSpPr>
                <p:spPr bwMode="auto">
                  <a:xfrm>
                    <a:off x="1179" y="1542"/>
                    <a:ext cx="0" cy="11"/>
                  </a:xfrm>
                  <a:prstGeom prst="line">
                    <a:avLst/>
                  </a:prstGeom>
                  <a:noFill/>
                  <a:ln w="55563">
                    <a:solidFill>
                      <a:srgbClr val="008000"/>
                    </a:solidFill>
                    <a:round/>
                    <a:headEnd/>
                    <a:tailEnd/>
                  </a:ln>
                </p:spPr>
                <p:txBody>
                  <a:bodyPr/>
                  <a:lstStyle/>
                  <a:p>
                    <a:endParaRPr lang="tr-TR"/>
                  </a:p>
                </p:txBody>
              </p:sp>
              <p:sp>
                <p:nvSpPr>
                  <p:cNvPr id="40293" name="Line 350"/>
                  <p:cNvSpPr>
                    <a:spLocks noChangeShapeType="1"/>
                  </p:cNvSpPr>
                  <p:nvPr/>
                </p:nvSpPr>
                <p:spPr bwMode="auto">
                  <a:xfrm>
                    <a:off x="1179" y="1553"/>
                    <a:ext cx="11" cy="0"/>
                  </a:xfrm>
                  <a:prstGeom prst="line">
                    <a:avLst/>
                  </a:prstGeom>
                  <a:noFill/>
                  <a:ln w="55563">
                    <a:solidFill>
                      <a:srgbClr val="008000"/>
                    </a:solidFill>
                    <a:round/>
                    <a:headEnd/>
                    <a:tailEnd/>
                  </a:ln>
                </p:spPr>
                <p:txBody>
                  <a:bodyPr/>
                  <a:lstStyle/>
                  <a:p>
                    <a:endParaRPr lang="tr-TR"/>
                  </a:p>
                </p:txBody>
              </p:sp>
              <p:sp>
                <p:nvSpPr>
                  <p:cNvPr id="40294" name="Line 351"/>
                  <p:cNvSpPr>
                    <a:spLocks noChangeShapeType="1"/>
                  </p:cNvSpPr>
                  <p:nvPr/>
                </p:nvSpPr>
                <p:spPr bwMode="auto">
                  <a:xfrm>
                    <a:off x="1190" y="1553"/>
                    <a:ext cx="0" cy="12"/>
                  </a:xfrm>
                  <a:prstGeom prst="line">
                    <a:avLst/>
                  </a:prstGeom>
                  <a:noFill/>
                  <a:ln w="55563">
                    <a:solidFill>
                      <a:srgbClr val="008000"/>
                    </a:solidFill>
                    <a:round/>
                    <a:headEnd/>
                    <a:tailEnd/>
                  </a:ln>
                </p:spPr>
                <p:txBody>
                  <a:bodyPr/>
                  <a:lstStyle/>
                  <a:p>
                    <a:endParaRPr lang="tr-TR"/>
                  </a:p>
                </p:txBody>
              </p:sp>
              <p:sp>
                <p:nvSpPr>
                  <p:cNvPr id="40295" name="Line 352"/>
                  <p:cNvSpPr>
                    <a:spLocks noChangeShapeType="1"/>
                  </p:cNvSpPr>
                  <p:nvPr/>
                </p:nvSpPr>
                <p:spPr bwMode="auto">
                  <a:xfrm>
                    <a:off x="1190" y="1565"/>
                    <a:ext cx="12" cy="0"/>
                  </a:xfrm>
                  <a:prstGeom prst="line">
                    <a:avLst/>
                  </a:prstGeom>
                  <a:noFill/>
                  <a:ln w="55563">
                    <a:solidFill>
                      <a:srgbClr val="008000"/>
                    </a:solidFill>
                    <a:round/>
                    <a:headEnd/>
                    <a:tailEnd/>
                  </a:ln>
                </p:spPr>
                <p:txBody>
                  <a:bodyPr/>
                  <a:lstStyle/>
                  <a:p>
                    <a:endParaRPr lang="tr-TR"/>
                  </a:p>
                </p:txBody>
              </p:sp>
              <p:sp>
                <p:nvSpPr>
                  <p:cNvPr id="40296" name="Line 353"/>
                  <p:cNvSpPr>
                    <a:spLocks noChangeShapeType="1"/>
                  </p:cNvSpPr>
                  <p:nvPr/>
                </p:nvSpPr>
                <p:spPr bwMode="auto">
                  <a:xfrm>
                    <a:off x="1202" y="1565"/>
                    <a:ext cx="0" cy="12"/>
                  </a:xfrm>
                  <a:prstGeom prst="line">
                    <a:avLst/>
                  </a:prstGeom>
                  <a:noFill/>
                  <a:ln w="55563">
                    <a:solidFill>
                      <a:srgbClr val="008000"/>
                    </a:solidFill>
                    <a:round/>
                    <a:headEnd/>
                    <a:tailEnd/>
                  </a:ln>
                </p:spPr>
                <p:txBody>
                  <a:bodyPr/>
                  <a:lstStyle/>
                  <a:p>
                    <a:endParaRPr lang="tr-TR"/>
                  </a:p>
                </p:txBody>
              </p:sp>
              <p:sp>
                <p:nvSpPr>
                  <p:cNvPr id="40297" name="Line 354"/>
                  <p:cNvSpPr>
                    <a:spLocks noChangeShapeType="1"/>
                  </p:cNvSpPr>
                  <p:nvPr/>
                </p:nvSpPr>
                <p:spPr bwMode="auto">
                  <a:xfrm>
                    <a:off x="1202" y="1577"/>
                    <a:ext cx="12" cy="0"/>
                  </a:xfrm>
                  <a:prstGeom prst="line">
                    <a:avLst/>
                  </a:prstGeom>
                  <a:noFill/>
                  <a:ln w="55563">
                    <a:solidFill>
                      <a:srgbClr val="008000"/>
                    </a:solidFill>
                    <a:round/>
                    <a:headEnd/>
                    <a:tailEnd/>
                  </a:ln>
                </p:spPr>
                <p:txBody>
                  <a:bodyPr/>
                  <a:lstStyle/>
                  <a:p>
                    <a:endParaRPr lang="tr-TR"/>
                  </a:p>
                </p:txBody>
              </p:sp>
              <p:sp>
                <p:nvSpPr>
                  <p:cNvPr id="40298" name="Line 355"/>
                  <p:cNvSpPr>
                    <a:spLocks noChangeShapeType="1"/>
                  </p:cNvSpPr>
                  <p:nvPr/>
                </p:nvSpPr>
                <p:spPr bwMode="auto">
                  <a:xfrm>
                    <a:off x="1214" y="1577"/>
                    <a:ext cx="11" cy="0"/>
                  </a:xfrm>
                  <a:prstGeom prst="line">
                    <a:avLst/>
                  </a:prstGeom>
                  <a:noFill/>
                  <a:ln w="55563">
                    <a:solidFill>
                      <a:srgbClr val="008000"/>
                    </a:solidFill>
                    <a:round/>
                    <a:headEnd/>
                    <a:tailEnd/>
                  </a:ln>
                </p:spPr>
                <p:txBody>
                  <a:bodyPr/>
                  <a:lstStyle/>
                  <a:p>
                    <a:endParaRPr lang="tr-TR"/>
                  </a:p>
                </p:txBody>
              </p:sp>
              <p:sp>
                <p:nvSpPr>
                  <p:cNvPr id="40299" name="Line 356"/>
                  <p:cNvSpPr>
                    <a:spLocks noChangeShapeType="1"/>
                  </p:cNvSpPr>
                  <p:nvPr/>
                </p:nvSpPr>
                <p:spPr bwMode="auto">
                  <a:xfrm>
                    <a:off x="1225" y="1577"/>
                    <a:ext cx="12" cy="0"/>
                  </a:xfrm>
                  <a:prstGeom prst="line">
                    <a:avLst/>
                  </a:prstGeom>
                  <a:noFill/>
                  <a:ln w="55563">
                    <a:solidFill>
                      <a:srgbClr val="008000"/>
                    </a:solidFill>
                    <a:round/>
                    <a:headEnd/>
                    <a:tailEnd/>
                  </a:ln>
                </p:spPr>
                <p:txBody>
                  <a:bodyPr/>
                  <a:lstStyle/>
                  <a:p>
                    <a:endParaRPr lang="tr-TR"/>
                  </a:p>
                </p:txBody>
              </p:sp>
              <p:sp>
                <p:nvSpPr>
                  <p:cNvPr id="40300" name="Line 357"/>
                  <p:cNvSpPr>
                    <a:spLocks noChangeShapeType="1"/>
                  </p:cNvSpPr>
                  <p:nvPr/>
                </p:nvSpPr>
                <p:spPr bwMode="auto">
                  <a:xfrm>
                    <a:off x="1237" y="1577"/>
                    <a:ext cx="0" cy="11"/>
                  </a:xfrm>
                  <a:prstGeom prst="line">
                    <a:avLst/>
                  </a:prstGeom>
                  <a:noFill/>
                  <a:ln w="55563">
                    <a:solidFill>
                      <a:srgbClr val="008000"/>
                    </a:solidFill>
                    <a:round/>
                    <a:headEnd/>
                    <a:tailEnd/>
                  </a:ln>
                </p:spPr>
                <p:txBody>
                  <a:bodyPr/>
                  <a:lstStyle/>
                  <a:p>
                    <a:endParaRPr lang="tr-TR"/>
                  </a:p>
                </p:txBody>
              </p:sp>
              <p:sp>
                <p:nvSpPr>
                  <p:cNvPr id="40301" name="Line 358"/>
                  <p:cNvSpPr>
                    <a:spLocks noChangeShapeType="1"/>
                  </p:cNvSpPr>
                  <p:nvPr/>
                </p:nvSpPr>
                <p:spPr bwMode="auto">
                  <a:xfrm>
                    <a:off x="1237" y="1588"/>
                    <a:ext cx="11" cy="0"/>
                  </a:xfrm>
                  <a:prstGeom prst="line">
                    <a:avLst/>
                  </a:prstGeom>
                  <a:noFill/>
                  <a:ln w="55563">
                    <a:solidFill>
                      <a:srgbClr val="008000"/>
                    </a:solidFill>
                    <a:round/>
                    <a:headEnd/>
                    <a:tailEnd/>
                  </a:ln>
                </p:spPr>
                <p:txBody>
                  <a:bodyPr/>
                  <a:lstStyle/>
                  <a:p>
                    <a:endParaRPr lang="tr-TR"/>
                  </a:p>
                </p:txBody>
              </p:sp>
              <p:sp>
                <p:nvSpPr>
                  <p:cNvPr id="40302" name="Line 359"/>
                  <p:cNvSpPr>
                    <a:spLocks noChangeShapeType="1"/>
                  </p:cNvSpPr>
                  <p:nvPr/>
                </p:nvSpPr>
                <p:spPr bwMode="auto">
                  <a:xfrm>
                    <a:off x="1248" y="1588"/>
                    <a:ext cx="0" cy="12"/>
                  </a:xfrm>
                  <a:prstGeom prst="line">
                    <a:avLst/>
                  </a:prstGeom>
                  <a:noFill/>
                  <a:ln w="55563">
                    <a:solidFill>
                      <a:srgbClr val="008000"/>
                    </a:solidFill>
                    <a:round/>
                    <a:headEnd/>
                    <a:tailEnd/>
                  </a:ln>
                </p:spPr>
                <p:txBody>
                  <a:bodyPr/>
                  <a:lstStyle/>
                  <a:p>
                    <a:endParaRPr lang="tr-TR"/>
                  </a:p>
                </p:txBody>
              </p:sp>
              <p:sp>
                <p:nvSpPr>
                  <p:cNvPr id="40303" name="Line 360"/>
                  <p:cNvSpPr>
                    <a:spLocks noChangeShapeType="1"/>
                  </p:cNvSpPr>
                  <p:nvPr/>
                </p:nvSpPr>
                <p:spPr bwMode="auto">
                  <a:xfrm>
                    <a:off x="1214" y="1507"/>
                    <a:ext cx="0" cy="70"/>
                  </a:xfrm>
                  <a:prstGeom prst="line">
                    <a:avLst/>
                  </a:prstGeom>
                  <a:noFill/>
                  <a:ln w="19050">
                    <a:solidFill>
                      <a:srgbClr val="008000"/>
                    </a:solidFill>
                    <a:round/>
                    <a:headEnd/>
                    <a:tailEnd/>
                  </a:ln>
                </p:spPr>
                <p:txBody>
                  <a:bodyPr/>
                  <a:lstStyle/>
                  <a:p>
                    <a:endParaRPr lang="tr-TR"/>
                  </a:p>
                </p:txBody>
              </p:sp>
              <p:sp>
                <p:nvSpPr>
                  <p:cNvPr id="40304" name="Line 361"/>
                  <p:cNvSpPr>
                    <a:spLocks noChangeShapeType="1"/>
                  </p:cNvSpPr>
                  <p:nvPr/>
                </p:nvSpPr>
                <p:spPr bwMode="auto">
                  <a:xfrm>
                    <a:off x="1086" y="1426"/>
                    <a:ext cx="0" cy="70"/>
                  </a:xfrm>
                  <a:prstGeom prst="line">
                    <a:avLst/>
                  </a:prstGeom>
                  <a:noFill/>
                  <a:ln w="19050">
                    <a:solidFill>
                      <a:srgbClr val="008000"/>
                    </a:solidFill>
                    <a:round/>
                    <a:headEnd/>
                    <a:tailEnd/>
                  </a:ln>
                </p:spPr>
                <p:txBody>
                  <a:bodyPr/>
                  <a:lstStyle/>
                  <a:p>
                    <a:endParaRPr lang="tr-TR"/>
                  </a:p>
                </p:txBody>
              </p:sp>
              <p:sp>
                <p:nvSpPr>
                  <p:cNvPr id="40305" name="Line 362"/>
                  <p:cNvSpPr>
                    <a:spLocks noChangeShapeType="1"/>
                  </p:cNvSpPr>
                  <p:nvPr/>
                </p:nvSpPr>
                <p:spPr bwMode="auto">
                  <a:xfrm>
                    <a:off x="1040" y="1403"/>
                    <a:ext cx="0" cy="69"/>
                  </a:xfrm>
                  <a:prstGeom prst="line">
                    <a:avLst/>
                  </a:prstGeom>
                  <a:noFill/>
                  <a:ln w="19050">
                    <a:solidFill>
                      <a:srgbClr val="008000"/>
                    </a:solidFill>
                    <a:round/>
                    <a:headEnd/>
                    <a:tailEnd/>
                  </a:ln>
                </p:spPr>
                <p:txBody>
                  <a:bodyPr/>
                  <a:lstStyle/>
                  <a:p>
                    <a:endParaRPr lang="tr-TR"/>
                  </a:p>
                </p:txBody>
              </p:sp>
              <p:sp>
                <p:nvSpPr>
                  <p:cNvPr id="40306" name="Line 363"/>
                  <p:cNvSpPr>
                    <a:spLocks noChangeShapeType="1"/>
                  </p:cNvSpPr>
                  <p:nvPr/>
                </p:nvSpPr>
                <p:spPr bwMode="auto">
                  <a:xfrm>
                    <a:off x="1040" y="1380"/>
                    <a:ext cx="0" cy="69"/>
                  </a:xfrm>
                  <a:prstGeom prst="line">
                    <a:avLst/>
                  </a:prstGeom>
                  <a:noFill/>
                  <a:ln w="19050">
                    <a:solidFill>
                      <a:srgbClr val="008000"/>
                    </a:solidFill>
                    <a:round/>
                    <a:headEnd/>
                    <a:tailEnd/>
                  </a:ln>
                </p:spPr>
                <p:txBody>
                  <a:bodyPr/>
                  <a:lstStyle/>
                  <a:p>
                    <a:endParaRPr lang="tr-TR"/>
                  </a:p>
                </p:txBody>
              </p:sp>
              <p:sp>
                <p:nvSpPr>
                  <p:cNvPr id="40307" name="Line 364"/>
                  <p:cNvSpPr>
                    <a:spLocks noChangeShapeType="1"/>
                  </p:cNvSpPr>
                  <p:nvPr/>
                </p:nvSpPr>
                <p:spPr bwMode="auto">
                  <a:xfrm>
                    <a:off x="1028" y="1368"/>
                    <a:ext cx="0" cy="70"/>
                  </a:xfrm>
                  <a:prstGeom prst="line">
                    <a:avLst/>
                  </a:prstGeom>
                  <a:noFill/>
                  <a:ln w="19050">
                    <a:solidFill>
                      <a:srgbClr val="008000"/>
                    </a:solidFill>
                    <a:round/>
                    <a:headEnd/>
                    <a:tailEnd/>
                  </a:ln>
                </p:spPr>
                <p:txBody>
                  <a:bodyPr/>
                  <a:lstStyle/>
                  <a:p>
                    <a:endParaRPr lang="tr-TR"/>
                  </a:p>
                </p:txBody>
              </p:sp>
              <p:sp>
                <p:nvSpPr>
                  <p:cNvPr id="40308" name="Line 365"/>
                  <p:cNvSpPr>
                    <a:spLocks noChangeShapeType="1"/>
                  </p:cNvSpPr>
                  <p:nvPr/>
                </p:nvSpPr>
                <p:spPr bwMode="auto">
                  <a:xfrm>
                    <a:off x="1005" y="1345"/>
                    <a:ext cx="0" cy="70"/>
                  </a:xfrm>
                  <a:prstGeom prst="line">
                    <a:avLst/>
                  </a:prstGeom>
                  <a:noFill/>
                  <a:ln w="19050">
                    <a:solidFill>
                      <a:srgbClr val="008000"/>
                    </a:solidFill>
                    <a:round/>
                    <a:headEnd/>
                    <a:tailEnd/>
                  </a:ln>
                </p:spPr>
                <p:txBody>
                  <a:bodyPr/>
                  <a:lstStyle/>
                  <a:p>
                    <a:endParaRPr lang="tr-TR"/>
                  </a:p>
                </p:txBody>
              </p:sp>
              <p:sp>
                <p:nvSpPr>
                  <p:cNvPr id="40309" name="Line 366"/>
                  <p:cNvSpPr>
                    <a:spLocks noChangeShapeType="1"/>
                  </p:cNvSpPr>
                  <p:nvPr/>
                </p:nvSpPr>
                <p:spPr bwMode="auto">
                  <a:xfrm>
                    <a:off x="959" y="1345"/>
                    <a:ext cx="0" cy="70"/>
                  </a:xfrm>
                  <a:prstGeom prst="line">
                    <a:avLst/>
                  </a:prstGeom>
                  <a:noFill/>
                  <a:ln w="19050">
                    <a:solidFill>
                      <a:srgbClr val="008000"/>
                    </a:solidFill>
                    <a:round/>
                    <a:headEnd/>
                    <a:tailEnd/>
                  </a:ln>
                </p:spPr>
                <p:txBody>
                  <a:bodyPr/>
                  <a:lstStyle/>
                  <a:p>
                    <a:endParaRPr lang="tr-TR"/>
                  </a:p>
                </p:txBody>
              </p:sp>
              <p:sp>
                <p:nvSpPr>
                  <p:cNvPr id="40310" name="Line 367"/>
                  <p:cNvSpPr>
                    <a:spLocks noChangeShapeType="1"/>
                  </p:cNvSpPr>
                  <p:nvPr/>
                </p:nvSpPr>
                <p:spPr bwMode="auto">
                  <a:xfrm>
                    <a:off x="878" y="1287"/>
                    <a:ext cx="0" cy="70"/>
                  </a:xfrm>
                  <a:prstGeom prst="line">
                    <a:avLst/>
                  </a:prstGeom>
                  <a:noFill/>
                  <a:ln w="19050">
                    <a:solidFill>
                      <a:srgbClr val="008000"/>
                    </a:solidFill>
                    <a:round/>
                    <a:headEnd/>
                    <a:tailEnd/>
                  </a:ln>
                </p:spPr>
                <p:txBody>
                  <a:bodyPr/>
                  <a:lstStyle/>
                  <a:p>
                    <a:endParaRPr lang="tr-TR"/>
                  </a:p>
                </p:txBody>
              </p:sp>
              <p:sp>
                <p:nvSpPr>
                  <p:cNvPr id="40311" name="Line 368"/>
                  <p:cNvSpPr>
                    <a:spLocks noChangeShapeType="1"/>
                  </p:cNvSpPr>
                  <p:nvPr/>
                </p:nvSpPr>
                <p:spPr bwMode="auto">
                  <a:xfrm>
                    <a:off x="855" y="1287"/>
                    <a:ext cx="0" cy="70"/>
                  </a:xfrm>
                  <a:prstGeom prst="line">
                    <a:avLst/>
                  </a:prstGeom>
                  <a:noFill/>
                  <a:ln w="19050">
                    <a:solidFill>
                      <a:srgbClr val="008000"/>
                    </a:solidFill>
                    <a:round/>
                    <a:headEnd/>
                    <a:tailEnd/>
                  </a:ln>
                </p:spPr>
                <p:txBody>
                  <a:bodyPr/>
                  <a:lstStyle/>
                  <a:p>
                    <a:endParaRPr lang="tr-TR"/>
                  </a:p>
                </p:txBody>
              </p:sp>
              <p:sp>
                <p:nvSpPr>
                  <p:cNvPr id="40312" name="Line 369"/>
                  <p:cNvSpPr>
                    <a:spLocks noChangeShapeType="1"/>
                  </p:cNvSpPr>
                  <p:nvPr/>
                </p:nvSpPr>
                <p:spPr bwMode="auto">
                  <a:xfrm>
                    <a:off x="843" y="1287"/>
                    <a:ext cx="0" cy="70"/>
                  </a:xfrm>
                  <a:prstGeom prst="line">
                    <a:avLst/>
                  </a:prstGeom>
                  <a:noFill/>
                  <a:ln w="19050">
                    <a:solidFill>
                      <a:srgbClr val="008000"/>
                    </a:solidFill>
                    <a:round/>
                    <a:headEnd/>
                    <a:tailEnd/>
                  </a:ln>
                </p:spPr>
                <p:txBody>
                  <a:bodyPr/>
                  <a:lstStyle/>
                  <a:p>
                    <a:endParaRPr lang="tr-TR"/>
                  </a:p>
                </p:txBody>
              </p:sp>
              <p:sp>
                <p:nvSpPr>
                  <p:cNvPr id="40313" name="Line 370"/>
                  <p:cNvSpPr>
                    <a:spLocks noChangeShapeType="1"/>
                  </p:cNvSpPr>
                  <p:nvPr/>
                </p:nvSpPr>
                <p:spPr bwMode="auto">
                  <a:xfrm>
                    <a:off x="832" y="1287"/>
                    <a:ext cx="0" cy="70"/>
                  </a:xfrm>
                  <a:prstGeom prst="line">
                    <a:avLst/>
                  </a:prstGeom>
                  <a:noFill/>
                  <a:ln w="19050">
                    <a:solidFill>
                      <a:srgbClr val="008000"/>
                    </a:solidFill>
                    <a:round/>
                    <a:headEnd/>
                    <a:tailEnd/>
                  </a:ln>
                </p:spPr>
                <p:txBody>
                  <a:bodyPr/>
                  <a:lstStyle/>
                  <a:p>
                    <a:endParaRPr lang="tr-TR"/>
                  </a:p>
                </p:txBody>
              </p:sp>
              <p:sp>
                <p:nvSpPr>
                  <p:cNvPr id="40314" name="Line 371"/>
                  <p:cNvSpPr>
                    <a:spLocks noChangeShapeType="1"/>
                  </p:cNvSpPr>
                  <p:nvPr/>
                </p:nvSpPr>
                <p:spPr bwMode="auto">
                  <a:xfrm>
                    <a:off x="751" y="1276"/>
                    <a:ext cx="0" cy="69"/>
                  </a:xfrm>
                  <a:prstGeom prst="line">
                    <a:avLst/>
                  </a:prstGeom>
                  <a:noFill/>
                  <a:ln w="19050">
                    <a:solidFill>
                      <a:srgbClr val="008000"/>
                    </a:solidFill>
                    <a:round/>
                    <a:headEnd/>
                    <a:tailEnd/>
                  </a:ln>
                </p:spPr>
                <p:txBody>
                  <a:bodyPr/>
                  <a:lstStyle/>
                  <a:p>
                    <a:endParaRPr lang="tr-TR"/>
                  </a:p>
                </p:txBody>
              </p:sp>
              <p:sp>
                <p:nvSpPr>
                  <p:cNvPr id="40315" name="Line 372"/>
                  <p:cNvSpPr>
                    <a:spLocks noChangeShapeType="1"/>
                  </p:cNvSpPr>
                  <p:nvPr/>
                </p:nvSpPr>
                <p:spPr bwMode="auto">
                  <a:xfrm>
                    <a:off x="739" y="1276"/>
                    <a:ext cx="0" cy="69"/>
                  </a:xfrm>
                  <a:prstGeom prst="line">
                    <a:avLst/>
                  </a:prstGeom>
                  <a:noFill/>
                  <a:ln w="19050">
                    <a:solidFill>
                      <a:srgbClr val="008000"/>
                    </a:solidFill>
                    <a:round/>
                    <a:headEnd/>
                    <a:tailEnd/>
                  </a:ln>
                </p:spPr>
                <p:txBody>
                  <a:bodyPr/>
                  <a:lstStyle/>
                  <a:p>
                    <a:endParaRPr lang="tr-TR"/>
                  </a:p>
                </p:txBody>
              </p:sp>
              <p:sp>
                <p:nvSpPr>
                  <p:cNvPr id="40316" name="Line 373"/>
                  <p:cNvSpPr>
                    <a:spLocks noChangeShapeType="1"/>
                  </p:cNvSpPr>
                  <p:nvPr/>
                </p:nvSpPr>
                <p:spPr bwMode="auto">
                  <a:xfrm>
                    <a:off x="716" y="1276"/>
                    <a:ext cx="0" cy="69"/>
                  </a:xfrm>
                  <a:prstGeom prst="line">
                    <a:avLst/>
                  </a:prstGeom>
                  <a:noFill/>
                  <a:ln w="19050">
                    <a:solidFill>
                      <a:srgbClr val="008000"/>
                    </a:solidFill>
                    <a:round/>
                    <a:headEnd/>
                    <a:tailEnd/>
                  </a:ln>
                </p:spPr>
                <p:txBody>
                  <a:bodyPr/>
                  <a:lstStyle/>
                  <a:p>
                    <a:endParaRPr lang="tr-TR"/>
                  </a:p>
                </p:txBody>
              </p:sp>
              <p:sp>
                <p:nvSpPr>
                  <p:cNvPr id="40317" name="Line 374"/>
                  <p:cNvSpPr>
                    <a:spLocks noChangeShapeType="1"/>
                  </p:cNvSpPr>
                  <p:nvPr/>
                </p:nvSpPr>
                <p:spPr bwMode="auto">
                  <a:xfrm>
                    <a:off x="716" y="1276"/>
                    <a:ext cx="0" cy="69"/>
                  </a:xfrm>
                  <a:prstGeom prst="line">
                    <a:avLst/>
                  </a:prstGeom>
                  <a:noFill/>
                  <a:ln w="19050">
                    <a:solidFill>
                      <a:srgbClr val="008000"/>
                    </a:solidFill>
                    <a:round/>
                    <a:headEnd/>
                    <a:tailEnd/>
                  </a:ln>
                </p:spPr>
                <p:txBody>
                  <a:bodyPr/>
                  <a:lstStyle/>
                  <a:p>
                    <a:endParaRPr lang="tr-TR"/>
                  </a:p>
                </p:txBody>
              </p:sp>
              <p:sp>
                <p:nvSpPr>
                  <p:cNvPr id="40318" name="Line 375"/>
                  <p:cNvSpPr>
                    <a:spLocks noChangeShapeType="1"/>
                  </p:cNvSpPr>
                  <p:nvPr/>
                </p:nvSpPr>
                <p:spPr bwMode="auto">
                  <a:xfrm>
                    <a:off x="704" y="1241"/>
                    <a:ext cx="0" cy="70"/>
                  </a:xfrm>
                  <a:prstGeom prst="line">
                    <a:avLst/>
                  </a:prstGeom>
                  <a:noFill/>
                  <a:ln w="19050">
                    <a:solidFill>
                      <a:srgbClr val="008000"/>
                    </a:solidFill>
                    <a:round/>
                    <a:headEnd/>
                    <a:tailEnd/>
                  </a:ln>
                </p:spPr>
                <p:txBody>
                  <a:bodyPr/>
                  <a:lstStyle/>
                  <a:p>
                    <a:endParaRPr lang="tr-TR"/>
                  </a:p>
                </p:txBody>
              </p:sp>
              <p:sp>
                <p:nvSpPr>
                  <p:cNvPr id="40319" name="Line 376"/>
                  <p:cNvSpPr>
                    <a:spLocks noChangeShapeType="1"/>
                  </p:cNvSpPr>
                  <p:nvPr/>
                </p:nvSpPr>
                <p:spPr bwMode="auto">
                  <a:xfrm>
                    <a:off x="704" y="1241"/>
                    <a:ext cx="0" cy="70"/>
                  </a:xfrm>
                  <a:prstGeom prst="line">
                    <a:avLst/>
                  </a:prstGeom>
                  <a:noFill/>
                  <a:ln w="19050">
                    <a:solidFill>
                      <a:srgbClr val="008000"/>
                    </a:solidFill>
                    <a:round/>
                    <a:headEnd/>
                    <a:tailEnd/>
                  </a:ln>
                </p:spPr>
                <p:txBody>
                  <a:bodyPr/>
                  <a:lstStyle/>
                  <a:p>
                    <a:endParaRPr lang="tr-TR"/>
                  </a:p>
                </p:txBody>
              </p:sp>
              <p:sp>
                <p:nvSpPr>
                  <p:cNvPr id="40320" name="Line 377"/>
                  <p:cNvSpPr>
                    <a:spLocks noChangeShapeType="1"/>
                  </p:cNvSpPr>
                  <p:nvPr/>
                </p:nvSpPr>
                <p:spPr bwMode="auto">
                  <a:xfrm>
                    <a:off x="681" y="1241"/>
                    <a:ext cx="0" cy="70"/>
                  </a:xfrm>
                  <a:prstGeom prst="line">
                    <a:avLst/>
                  </a:prstGeom>
                  <a:noFill/>
                  <a:ln w="19050">
                    <a:solidFill>
                      <a:srgbClr val="008000"/>
                    </a:solidFill>
                    <a:round/>
                    <a:headEnd/>
                    <a:tailEnd/>
                  </a:ln>
                </p:spPr>
                <p:txBody>
                  <a:bodyPr/>
                  <a:lstStyle/>
                  <a:p>
                    <a:endParaRPr lang="tr-TR"/>
                  </a:p>
                </p:txBody>
              </p:sp>
            </p:grpSp>
          </p:grpSp>
        </p:grpSp>
      </p:grpSp>
      <p:sp>
        <p:nvSpPr>
          <p:cNvPr id="39967" name="Line 378"/>
          <p:cNvSpPr>
            <a:spLocks noChangeShapeType="1"/>
          </p:cNvSpPr>
          <p:nvPr/>
        </p:nvSpPr>
        <p:spPr bwMode="auto">
          <a:xfrm flipH="1">
            <a:off x="903288" y="4849813"/>
            <a:ext cx="5070475" cy="0"/>
          </a:xfrm>
          <a:prstGeom prst="line">
            <a:avLst/>
          </a:prstGeom>
          <a:noFill/>
          <a:ln w="19050">
            <a:solidFill>
              <a:schemeClr val="tx1"/>
            </a:solidFill>
            <a:round/>
            <a:headEnd/>
            <a:tailEnd/>
          </a:ln>
        </p:spPr>
        <p:txBody>
          <a:bodyPr/>
          <a:lstStyle/>
          <a:p>
            <a:endParaRPr lang="tr-TR"/>
          </a:p>
        </p:txBody>
      </p:sp>
      <p:sp>
        <p:nvSpPr>
          <p:cNvPr id="39968" name="Line 379"/>
          <p:cNvSpPr>
            <a:spLocks noChangeShapeType="1"/>
          </p:cNvSpPr>
          <p:nvPr/>
        </p:nvSpPr>
        <p:spPr bwMode="auto">
          <a:xfrm>
            <a:off x="903288" y="4849813"/>
            <a:ext cx="0" cy="109537"/>
          </a:xfrm>
          <a:prstGeom prst="line">
            <a:avLst/>
          </a:prstGeom>
          <a:noFill/>
          <a:ln w="19050">
            <a:solidFill>
              <a:schemeClr val="tx1"/>
            </a:solidFill>
            <a:round/>
            <a:headEnd/>
            <a:tailEnd/>
          </a:ln>
        </p:spPr>
        <p:txBody>
          <a:bodyPr/>
          <a:lstStyle/>
          <a:p>
            <a:endParaRPr lang="tr-TR"/>
          </a:p>
        </p:txBody>
      </p:sp>
      <p:sp>
        <p:nvSpPr>
          <p:cNvPr id="39969" name="Rectangle 380"/>
          <p:cNvSpPr>
            <a:spLocks noChangeArrowheads="1"/>
          </p:cNvSpPr>
          <p:nvPr/>
        </p:nvSpPr>
        <p:spPr bwMode="auto">
          <a:xfrm>
            <a:off x="793750" y="4978400"/>
            <a:ext cx="122238"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0</a:t>
            </a:r>
            <a:endParaRPr lang="tr-TR">
              <a:latin typeface="Calibri" pitchFamily="34" charset="0"/>
            </a:endParaRPr>
          </a:p>
        </p:txBody>
      </p:sp>
      <p:sp>
        <p:nvSpPr>
          <p:cNvPr id="39970" name="Line 381"/>
          <p:cNvSpPr>
            <a:spLocks noChangeShapeType="1"/>
          </p:cNvSpPr>
          <p:nvPr/>
        </p:nvSpPr>
        <p:spPr bwMode="auto">
          <a:xfrm>
            <a:off x="1473200" y="4849813"/>
            <a:ext cx="0" cy="109537"/>
          </a:xfrm>
          <a:prstGeom prst="line">
            <a:avLst/>
          </a:prstGeom>
          <a:noFill/>
          <a:ln w="19050">
            <a:solidFill>
              <a:schemeClr val="tx1"/>
            </a:solidFill>
            <a:round/>
            <a:headEnd/>
            <a:tailEnd/>
          </a:ln>
        </p:spPr>
        <p:txBody>
          <a:bodyPr/>
          <a:lstStyle/>
          <a:p>
            <a:endParaRPr lang="tr-TR"/>
          </a:p>
        </p:txBody>
      </p:sp>
      <p:sp>
        <p:nvSpPr>
          <p:cNvPr id="39971" name="Rectangle 382"/>
          <p:cNvSpPr>
            <a:spLocks noChangeArrowheads="1"/>
          </p:cNvSpPr>
          <p:nvPr/>
        </p:nvSpPr>
        <p:spPr bwMode="auto">
          <a:xfrm>
            <a:off x="1363663" y="4978400"/>
            <a:ext cx="122237"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2</a:t>
            </a:r>
            <a:endParaRPr lang="tr-TR">
              <a:latin typeface="Calibri" pitchFamily="34" charset="0"/>
            </a:endParaRPr>
          </a:p>
        </p:txBody>
      </p:sp>
      <p:sp>
        <p:nvSpPr>
          <p:cNvPr id="39972" name="Line 383"/>
          <p:cNvSpPr>
            <a:spLocks noChangeShapeType="1"/>
          </p:cNvSpPr>
          <p:nvPr/>
        </p:nvSpPr>
        <p:spPr bwMode="auto">
          <a:xfrm>
            <a:off x="2024063" y="4849813"/>
            <a:ext cx="0" cy="109537"/>
          </a:xfrm>
          <a:prstGeom prst="line">
            <a:avLst/>
          </a:prstGeom>
          <a:noFill/>
          <a:ln w="19050">
            <a:solidFill>
              <a:schemeClr val="tx1"/>
            </a:solidFill>
            <a:round/>
            <a:headEnd/>
            <a:tailEnd/>
          </a:ln>
        </p:spPr>
        <p:txBody>
          <a:bodyPr/>
          <a:lstStyle/>
          <a:p>
            <a:endParaRPr lang="tr-TR"/>
          </a:p>
        </p:txBody>
      </p:sp>
      <p:sp>
        <p:nvSpPr>
          <p:cNvPr id="39973" name="Rectangle 384"/>
          <p:cNvSpPr>
            <a:spLocks noChangeArrowheads="1"/>
          </p:cNvSpPr>
          <p:nvPr/>
        </p:nvSpPr>
        <p:spPr bwMode="auto">
          <a:xfrm>
            <a:off x="1914525" y="4978400"/>
            <a:ext cx="122238"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4</a:t>
            </a:r>
            <a:endParaRPr lang="tr-TR">
              <a:latin typeface="Calibri" pitchFamily="34" charset="0"/>
            </a:endParaRPr>
          </a:p>
        </p:txBody>
      </p:sp>
      <p:sp>
        <p:nvSpPr>
          <p:cNvPr id="39974" name="Line 385"/>
          <p:cNvSpPr>
            <a:spLocks noChangeShapeType="1"/>
          </p:cNvSpPr>
          <p:nvPr/>
        </p:nvSpPr>
        <p:spPr bwMode="auto">
          <a:xfrm>
            <a:off x="2593975" y="4849813"/>
            <a:ext cx="0" cy="109537"/>
          </a:xfrm>
          <a:prstGeom prst="line">
            <a:avLst/>
          </a:prstGeom>
          <a:noFill/>
          <a:ln w="19050">
            <a:solidFill>
              <a:schemeClr val="tx1"/>
            </a:solidFill>
            <a:round/>
            <a:headEnd/>
            <a:tailEnd/>
          </a:ln>
        </p:spPr>
        <p:txBody>
          <a:bodyPr/>
          <a:lstStyle/>
          <a:p>
            <a:endParaRPr lang="tr-TR"/>
          </a:p>
        </p:txBody>
      </p:sp>
      <p:sp>
        <p:nvSpPr>
          <p:cNvPr id="39975" name="Rectangle 386"/>
          <p:cNvSpPr>
            <a:spLocks noChangeArrowheads="1"/>
          </p:cNvSpPr>
          <p:nvPr/>
        </p:nvSpPr>
        <p:spPr bwMode="auto">
          <a:xfrm>
            <a:off x="2484438" y="4978400"/>
            <a:ext cx="122237"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6</a:t>
            </a:r>
            <a:endParaRPr lang="tr-TR">
              <a:latin typeface="Calibri" pitchFamily="34" charset="0"/>
            </a:endParaRPr>
          </a:p>
        </p:txBody>
      </p:sp>
      <p:sp>
        <p:nvSpPr>
          <p:cNvPr id="39976" name="Line 387"/>
          <p:cNvSpPr>
            <a:spLocks noChangeShapeType="1"/>
          </p:cNvSpPr>
          <p:nvPr/>
        </p:nvSpPr>
        <p:spPr bwMode="auto">
          <a:xfrm>
            <a:off x="3163888" y="4849813"/>
            <a:ext cx="0" cy="109537"/>
          </a:xfrm>
          <a:prstGeom prst="line">
            <a:avLst/>
          </a:prstGeom>
          <a:noFill/>
          <a:ln w="19050">
            <a:solidFill>
              <a:schemeClr val="tx1"/>
            </a:solidFill>
            <a:round/>
            <a:headEnd/>
            <a:tailEnd/>
          </a:ln>
        </p:spPr>
        <p:txBody>
          <a:bodyPr/>
          <a:lstStyle/>
          <a:p>
            <a:endParaRPr lang="tr-TR"/>
          </a:p>
        </p:txBody>
      </p:sp>
      <p:sp>
        <p:nvSpPr>
          <p:cNvPr id="39977" name="Rectangle 388"/>
          <p:cNvSpPr>
            <a:spLocks noChangeArrowheads="1"/>
          </p:cNvSpPr>
          <p:nvPr/>
        </p:nvSpPr>
        <p:spPr bwMode="auto">
          <a:xfrm>
            <a:off x="3054350" y="4978400"/>
            <a:ext cx="122238"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8</a:t>
            </a:r>
            <a:endParaRPr lang="tr-TR">
              <a:latin typeface="Calibri" pitchFamily="34" charset="0"/>
            </a:endParaRPr>
          </a:p>
        </p:txBody>
      </p:sp>
      <p:sp>
        <p:nvSpPr>
          <p:cNvPr id="39978" name="Line 389"/>
          <p:cNvSpPr>
            <a:spLocks noChangeShapeType="1"/>
          </p:cNvSpPr>
          <p:nvPr/>
        </p:nvSpPr>
        <p:spPr bwMode="auto">
          <a:xfrm>
            <a:off x="3714750" y="4849813"/>
            <a:ext cx="0" cy="109537"/>
          </a:xfrm>
          <a:prstGeom prst="line">
            <a:avLst/>
          </a:prstGeom>
          <a:noFill/>
          <a:ln w="19050">
            <a:solidFill>
              <a:schemeClr val="tx1"/>
            </a:solidFill>
            <a:round/>
            <a:headEnd/>
            <a:tailEnd/>
          </a:ln>
        </p:spPr>
        <p:txBody>
          <a:bodyPr/>
          <a:lstStyle/>
          <a:p>
            <a:endParaRPr lang="tr-TR"/>
          </a:p>
        </p:txBody>
      </p:sp>
      <p:sp>
        <p:nvSpPr>
          <p:cNvPr id="39979" name="Rectangle 390"/>
          <p:cNvSpPr>
            <a:spLocks noChangeArrowheads="1"/>
          </p:cNvSpPr>
          <p:nvPr/>
        </p:nvSpPr>
        <p:spPr bwMode="auto">
          <a:xfrm>
            <a:off x="3540125" y="4978400"/>
            <a:ext cx="242888"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10</a:t>
            </a:r>
            <a:endParaRPr lang="tr-TR">
              <a:latin typeface="Calibri" pitchFamily="34" charset="0"/>
            </a:endParaRPr>
          </a:p>
        </p:txBody>
      </p:sp>
      <p:sp>
        <p:nvSpPr>
          <p:cNvPr id="39980" name="Line 391"/>
          <p:cNvSpPr>
            <a:spLocks noChangeShapeType="1"/>
          </p:cNvSpPr>
          <p:nvPr/>
        </p:nvSpPr>
        <p:spPr bwMode="auto">
          <a:xfrm>
            <a:off x="4284663" y="4849813"/>
            <a:ext cx="0" cy="109537"/>
          </a:xfrm>
          <a:prstGeom prst="line">
            <a:avLst/>
          </a:prstGeom>
          <a:noFill/>
          <a:ln w="19050">
            <a:solidFill>
              <a:schemeClr val="tx1"/>
            </a:solidFill>
            <a:round/>
            <a:headEnd/>
            <a:tailEnd/>
          </a:ln>
        </p:spPr>
        <p:txBody>
          <a:bodyPr/>
          <a:lstStyle/>
          <a:p>
            <a:endParaRPr lang="tr-TR"/>
          </a:p>
        </p:txBody>
      </p:sp>
      <p:sp>
        <p:nvSpPr>
          <p:cNvPr id="39981" name="Rectangle 392"/>
          <p:cNvSpPr>
            <a:spLocks noChangeArrowheads="1"/>
          </p:cNvSpPr>
          <p:nvPr/>
        </p:nvSpPr>
        <p:spPr bwMode="auto">
          <a:xfrm>
            <a:off x="4110038" y="4978400"/>
            <a:ext cx="242887"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12</a:t>
            </a:r>
            <a:endParaRPr lang="tr-TR">
              <a:latin typeface="Calibri" pitchFamily="34" charset="0"/>
            </a:endParaRPr>
          </a:p>
        </p:txBody>
      </p:sp>
      <p:sp>
        <p:nvSpPr>
          <p:cNvPr id="39982" name="Line 393"/>
          <p:cNvSpPr>
            <a:spLocks noChangeShapeType="1"/>
          </p:cNvSpPr>
          <p:nvPr/>
        </p:nvSpPr>
        <p:spPr bwMode="auto">
          <a:xfrm>
            <a:off x="4852988" y="4849813"/>
            <a:ext cx="0" cy="109537"/>
          </a:xfrm>
          <a:prstGeom prst="line">
            <a:avLst/>
          </a:prstGeom>
          <a:noFill/>
          <a:ln w="19050">
            <a:solidFill>
              <a:schemeClr val="tx1"/>
            </a:solidFill>
            <a:round/>
            <a:headEnd/>
            <a:tailEnd/>
          </a:ln>
        </p:spPr>
        <p:txBody>
          <a:bodyPr/>
          <a:lstStyle/>
          <a:p>
            <a:endParaRPr lang="tr-TR"/>
          </a:p>
        </p:txBody>
      </p:sp>
      <p:sp>
        <p:nvSpPr>
          <p:cNvPr id="39983" name="Rectangle 394"/>
          <p:cNvSpPr>
            <a:spLocks noChangeArrowheads="1"/>
          </p:cNvSpPr>
          <p:nvPr/>
        </p:nvSpPr>
        <p:spPr bwMode="auto">
          <a:xfrm>
            <a:off x="4678363" y="4978400"/>
            <a:ext cx="242887"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14</a:t>
            </a:r>
            <a:endParaRPr lang="tr-TR">
              <a:latin typeface="Calibri" pitchFamily="34" charset="0"/>
            </a:endParaRPr>
          </a:p>
        </p:txBody>
      </p:sp>
      <p:sp>
        <p:nvSpPr>
          <p:cNvPr id="39984" name="Line 395"/>
          <p:cNvSpPr>
            <a:spLocks noChangeShapeType="1"/>
          </p:cNvSpPr>
          <p:nvPr/>
        </p:nvSpPr>
        <p:spPr bwMode="auto">
          <a:xfrm>
            <a:off x="5403850" y="4849813"/>
            <a:ext cx="0" cy="109537"/>
          </a:xfrm>
          <a:prstGeom prst="line">
            <a:avLst/>
          </a:prstGeom>
          <a:noFill/>
          <a:ln w="19050">
            <a:solidFill>
              <a:schemeClr val="tx1"/>
            </a:solidFill>
            <a:round/>
            <a:headEnd/>
            <a:tailEnd/>
          </a:ln>
        </p:spPr>
        <p:txBody>
          <a:bodyPr/>
          <a:lstStyle/>
          <a:p>
            <a:endParaRPr lang="tr-TR"/>
          </a:p>
        </p:txBody>
      </p:sp>
      <p:sp>
        <p:nvSpPr>
          <p:cNvPr id="39985" name="Rectangle 396"/>
          <p:cNvSpPr>
            <a:spLocks noChangeArrowheads="1"/>
          </p:cNvSpPr>
          <p:nvPr/>
        </p:nvSpPr>
        <p:spPr bwMode="auto">
          <a:xfrm>
            <a:off x="5229225" y="4978400"/>
            <a:ext cx="242888"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16</a:t>
            </a:r>
            <a:endParaRPr lang="tr-TR">
              <a:latin typeface="Calibri" pitchFamily="34" charset="0"/>
            </a:endParaRPr>
          </a:p>
        </p:txBody>
      </p:sp>
      <p:sp>
        <p:nvSpPr>
          <p:cNvPr id="39986" name="Line 397"/>
          <p:cNvSpPr>
            <a:spLocks noChangeShapeType="1"/>
          </p:cNvSpPr>
          <p:nvPr/>
        </p:nvSpPr>
        <p:spPr bwMode="auto">
          <a:xfrm>
            <a:off x="5973763" y="4849813"/>
            <a:ext cx="0" cy="109537"/>
          </a:xfrm>
          <a:prstGeom prst="line">
            <a:avLst/>
          </a:prstGeom>
          <a:noFill/>
          <a:ln w="19050">
            <a:solidFill>
              <a:schemeClr val="tx1"/>
            </a:solidFill>
            <a:round/>
            <a:headEnd/>
            <a:tailEnd/>
          </a:ln>
        </p:spPr>
        <p:txBody>
          <a:bodyPr/>
          <a:lstStyle/>
          <a:p>
            <a:endParaRPr lang="tr-TR"/>
          </a:p>
        </p:txBody>
      </p:sp>
      <p:sp>
        <p:nvSpPr>
          <p:cNvPr id="39987" name="Rectangle 398"/>
          <p:cNvSpPr>
            <a:spLocks noChangeArrowheads="1"/>
          </p:cNvSpPr>
          <p:nvPr/>
        </p:nvSpPr>
        <p:spPr bwMode="auto">
          <a:xfrm>
            <a:off x="5799138" y="4978400"/>
            <a:ext cx="242887" cy="261938"/>
          </a:xfrm>
          <a:prstGeom prst="rect">
            <a:avLst/>
          </a:prstGeom>
          <a:noFill/>
          <a:ln w="9525">
            <a:noFill/>
            <a:miter lim="800000"/>
            <a:headEnd/>
            <a:tailEnd/>
          </a:ln>
        </p:spPr>
        <p:txBody>
          <a:bodyPr wrap="none" lIns="0" tIns="0" rIns="0" bIns="0">
            <a:spAutoFit/>
          </a:bodyPr>
          <a:lstStyle/>
          <a:p>
            <a:r>
              <a:rPr lang="tr-TR" sz="1700">
                <a:latin typeface="Calibri" pitchFamily="34" charset="0"/>
              </a:rPr>
              <a:t>18</a:t>
            </a:r>
            <a:endParaRPr lang="tr-TR">
              <a:latin typeface="Calibri" pitchFamily="34" charset="0"/>
            </a:endParaRPr>
          </a:p>
        </p:txBody>
      </p:sp>
      <p:grpSp>
        <p:nvGrpSpPr>
          <p:cNvPr id="39988" name="Group 399"/>
          <p:cNvGrpSpPr>
            <a:grpSpLocks/>
          </p:cNvGrpSpPr>
          <p:nvPr/>
        </p:nvGrpSpPr>
        <p:grpSpPr bwMode="auto">
          <a:xfrm>
            <a:off x="1317625" y="5308600"/>
            <a:ext cx="4724400" cy="276225"/>
            <a:chOff x="1263" y="3127"/>
            <a:chExt cx="2976" cy="174"/>
          </a:xfrm>
        </p:grpSpPr>
        <p:sp>
          <p:nvSpPr>
            <p:cNvPr id="40000" name="Rectangle 400"/>
            <p:cNvSpPr>
              <a:spLocks noChangeArrowheads="1"/>
            </p:cNvSpPr>
            <p:nvPr/>
          </p:nvSpPr>
          <p:spPr bwMode="auto">
            <a:xfrm>
              <a:off x="1263" y="3127"/>
              <a:ext cx="2863" cy="165"/>
            </a:xfrm>
            <a:prstGeom prst="rect">
              <a:avLst/>
            </a:prstGeom>
            <a:noFill/>
            <a:ln w="9525">
              <a:noFill/>
              <a:miter lim="800000"/>
              <a:headEnd/>
              <a:tailEnd/>
            </a:ln>
          </p:spPr>
          <p:txBody>
            <a:bodyPr wrap="none" lIns="0" tIns="0" rIns="0" bIns="0">
              <a:spAutoFit/>
            </a:bodyPr>
            <a:lstStyle/>
            <a:p>
              <a:r>
                <a:rPr lang="tr-TR" sz="1700">
                  <a:latin typeface="Calibri" pitchFamily="34" charset="0"/>
                </a:rPr>
                <a:t>Tedavi başarısızlığından sonra geçen süre (ay)</a:t>
              </a:r>
              <a:endParaRPr lang="tr-TR">
                <a:latin typeface="Calibri" pitchFamily="34" charset="0"/>
              </a:endParaRPr>
            </a:p>
          </p:txBody>
        </p:sp>
        <p:sp>
          <p:nvSpPr>
            <p:cNvPr id="40001" name="Rectangle 401"/>
            <p:cNvSpPr>
              <a:spLocks noChangeArrowheads="1"/>
            </p:cNvSpPr>
            <p:nvPr/>
          </p:nvSpPr>
          <p:spPr bwMode="auto">
            <a:xfrm>
              <a:off x="4239" y="3127"/>
              <a:ext cx="0" cy="174"/>
            </a:xfrm>
            <a:prstGeom prst="rect">
              <a:avLst/>
            </a:prstGeom>
            <a:noFill/>
            <a:ln w="9525">
              <a:noFill/>
              <a:miter lim="800000"/>
              <a:headEnd/>
              <a:tailEnd/>
            </a:ln>
          </p:spPr>
          <p:txBody>
            <a:bodyPr wrap="none" lIns="0" tIns="0" rIns="0" bIns="0">
              <a:spAutoFit/>
            </a:bodyPr>
            <a:lstStyle/>
            <a:p>
              <a:endParaRPr lang="tr-TR">
                <a:latin typeface="Calibri" pitchFamily="34" charset="0"/>
              </a:endParaRPr>
            </a:p>
          </p:txBody>
        </p:sp>
      </p:grpSp>
      <p:grpSp>
        <p:nvGrpSpPr>
          <p:cNvPr id="39989" name="Group 434"/>
          <p:cNvGrpSpPr>
            <a:grpSpLocks/>
          </p:cNvGrpSpPr>
          <p:nvPr/>
        </p:nvGrpSpPr>
        <p:grpSpPr bwMode="auto">
          <a:xfrm>
            <a:off x="733425" y="1773238"/>
            <a:ext cx="4781550" cy="1076325"/>
            <a:chOff x="771525" y="1807463"/>
            <a:chExt cx="4781053" cy="1077218"/>
          </a:xfrm>
        </p:grpSpPr>
        <p:sp>
          <p:nvSpPr>
            <p:cNvPr id="404" name="Text Box 3"/>
            <p:cNvSpPr txBox="1">
              <a:spLocks noChangeArrowheads="1"/>
            </p:cNvSpPr>
            <p:nvPr/>
          </p:nvSpPr>
          <p:spPr bwMode="auto">
            <a:xfrm>
              <a:off x="3223958" y="1807463"/>
              <a:ext cx="2328620" cy="107721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tr-TR" sz="1600" b="1" dirty="0">
                  <a:latin typeface="+mn-lt"/>
                </a:rPr>
                <a:t>Tedavi başarısızlığı sırasında dirençli varyantlara sahip olan hastaların %’si</a:t>
              </a:r>
              <a:endParaRPr lang="tr-TR" sz="1600" dirty="0">
                <a:latin typeface="+mn-lt"/>
              </a:endParaRPr>
            </a:p>
          </p:txBody>
        </p:sp>
        <p:sp>
          <p:nvSpPr>
            <p:cNvPr id="405" name="Text Box 4"/>
            <p:cNvSpPr txBox="1">
              <a:spLocks noChangeArrowheads="1"/>
            </p:cNvSpPr>
            <p:nvPr/>
          </p:nvSpPr>
          <p:spPr bwMode="auto">
            <a:xfrm>
              <a:off x="1730275" y="2023542"/>
              <a:ext cx="1531779" cy="36860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tr-TR" b="1" dirty="0">
                  <a:solidFill>
                    <a:srgbClr val="FF0000"/>
                  </a:solidFill>
                  <a:latin typeface="+mn-lt"/>
                </a:rPr>
                <a:t>%74 </a:t>
              </a:r>
              <a:r>
                <a:rPr lang="tr-TR" sz="1700" b="1" dirty="0">
                  <a:latin typeface="+mn-lt"/>
                </a:rPr>
                <a:t>(289/388)</a:t>
              </a:r>
              <a:endParaRPr lang="tr-TR" dirty="0">
                <a:latin typeface="+mn-lt"/>
              </a:endParaRPr>
            </a:p>
          </p:txBody>
        </p:sp>
        <p:sp>
          <p:nvSpPr>
            <p:cNvPr id="39998" name="Oval 402"/>
            <p:cNvSpPr>
              <a:spLocks noChangeArrowheads="1"/>
            </p:cNvSpPr>
            <p:nvPr/>
          </p:nvSpPr>
          <p:spPr bwMode="auto">
            <a:xfrm>
              <a:off x="771525" y="2304819"/>
              <a:ext cx="177800" cy="165100"/>
            </a:xfrm>
            <a:prstGeom prst="ellipse">
              <a:avLst/>
            </a:prstGeom>
            <a:solidFill>
              <a:srgbClr val="008000"/>
            </a:solidFill>
            <a:ln w="9525">
              <a:noFill/>
              <a:round/>
              <a:headEnd/>
              <a:tailEnd/>
            </a:ln>
          </p:spPr>
          <p:txBody>
            <a:bodyPr wrap="none" anchor="ctr"/>
            <a:lstStyle/>
            <a:p>
              <a:endParaRPr lang="tr-TR" sz="1400">
                <a:solidFill>
                  <a:srgbClr val="FFFFFF"/>
                </a:solidFill>
                <a:latin typeface="Calibri" pitchFamily="34" charset="0"/>
              </a:endParaRPr>
            </a:p>
          </p:txBody>
        </p:sp>
        <p:sp>
          <p:nvSpPr>
            <p:cNvPr id="407" name="Line 403"/>
            <p:cNvSpPr>
              <a:spLocks noChangeShapeType="1"/>
            </p:cNvSpPr>
            <p:nvPr/>
          </p:nvSpPr>
          <p:spPr bwMode="auto">
            <a:xfrm flipH="1">
              <a:off x="1276298" y="2239621"/>
              <a:ext cx="452391" cy="95329"/>
            </a:xfrm>
            <a:prstGeom prst="line">
              <a:avLst/>
            </a:prstGeom>
            <a:ln>
              <a:headEnd/>
              <a:tailEnd type="stealth" w="lg" len="lg"/>
            </a:ln>
          </p:spPr>
          <p:style>
            <a:lnRef idx="1">
              <a:schemeClr val="accent2"/>
            </a:lnRef>
            <a:fillRef idx="0">
              <a:schemeClr val="accent2"/>
            </a:fillRef>
            <a:effectRef idx="0">
              <a:schemeClr val="accent2"/>
            </a:effectRef>
            <a:fontRef idx="minor">
              <a:schemeClr val="tx1"/>
            </a:fontRef>
          </p:style>
          <p:txBody>
            <a:bodyPr/>
            <a:lstStyle/>
            <a:p>
              <a:pPr>
                <a:defRPr/>
              </a:pPr>
              <a:endParaRPr lang="tr-TR" sz="1400">
                <a:solidFill>
                  <a:srgbClr val="FFFFFF"/>
                </a:solidFill>
              </a:endParaRPr>
            </a:p>
          </p:txBody>
        </p:sp>
      </p:grpSp>
      <p:sp>
        <p:nvSpPr>
          <p:cNvPr id="39990" name="Rectangle 2"/>
          <p:cNvSpPr>
            <a:spLocks noChangeArrowheads="1"/>
          </p:cNvSpPr>
          <p:nvPr/>
        </p:nvSpPr>
        <p:spPr bwMode="auto">
          <a:xfrm>
            <a:off x="6553200" y="4059238"/>
            <a:ext cx="2105025" cy="755650"/>
          </a:xfrm>
          <a:prstGeom prst="rect">
            <a:avLst/>
          </a:prstGeom>
          <a:noFill/>
          <a:ln w="28575">
            <a:solidFill>
              <a:srgbClr val="FF0000"/>
            </a:solidFill>
            <a:miter lim="800000"/>
            <a:headEnd/>
            <a:tailEnd/>
          </a:ln>
        </p:spPr>
        <p:txBody>
          <a:bodyPr wrap="none" anchor="ctr"/>
          <a:lstStyle/>
          <a:p>
            <a:endParaRPr lang="tr-TR">
              <a:solidFill>
                <a:schemeClr val="bg1"/>
              </a:solidFill>
              <a:latin typeface="Calibri" pitchFamily="34" charset="0"/>
            </a:endParaRPr>
          </a:p>
        </p:txBody>
      </p:sp>
      <p:sp>
        <p:nvSpPr>
          <p:cNvPr id="39991" name="Rectangle 3"/>
          <p:cNvSpPr>
            <a:spLocks noChangeArrowheads="1"/>
          </p:cNvSpPr>
          <p:nvPr/>
        </p:nvSpPr>
        <p:spPr bwMode="auto">
          <a:xfrm>
            <a:off x="6488113" y="2798763"/>
            <a:ext cx="2105025" cy="320675"/>
          </a:xfrm>
          <a:prstGeom prst="rect">
            <a:avLst/>
          </a:prstGeom>
          <a:noFill/>
          <a:ln w="28575">
            <a:solidFill>
              <a:srgbClr val="FF0000"/>
            </a:solidFill>
            <a:miter lim="800000"/>
            <a:headEnd/>
            <a:tailEnd/>
          </a:ln>
        </p:spPr>
        <p:txBody>
          <a:bodyPr wrap="none" anchor="ctr"/>
          <a:lstStyle/>
          <a:p>
            <a:endParaRPr lang="tr-TR">
              <a:solidFill>
                <a:schemeClr val="bg1"/>
              </a:solidFill>
              <a:latin typeface="Calibri" pitchFamily="34" charset="0"/>
            </a:endParaRPr>
          </a:p>
        </p:txBody>
      </p:sp>
      <p:sp>
        <p:nvSpPr>
          <p:cNvPr id="39992" name="Text Box 4"/>
          <p:cNvSpPr txBox="1">
            <a:spLocks noChangeArrowheads="1"/>
          </p:cNvSpPr>
          <p:nvPr/>
        </p:nvSpPr>
        <p:spPr bwMode="auto">
          <a:xfrm>
            <a:off x="5292725" y="6423025"/>
            <a:ext cx="3600450" cy="276225"/>
          </a:xfrm>
          <a:prstGeom prst="rect">
            <a:avLst/>
          </a:prstGeom>
          <a:noFill/>
          <a:ln w="9525">
            <a:noFill/>
            <a:miter lim="800000"/>
            <a:headEnd/>
            <a:tailEnd/>
          </a:ln>
        </p:spPr>
        <p:txBody>
          <a:bodyPr anchor="b">
            <a:spAutoFit/>
          </a:bodyPr>
          <a:lstStyle/>
          <a:p>
            <a:pPr algn="r">
              <a:spcAft>
                <a:spcPts val="600"/>
              </a:spcAft>
            </a:pPr>
            <a:r>
              <a:rPr lang="tr-TR" sz="1200">
                <a:solidFill>
                  <a:srgbClr val="09357A"/>
                </a:solidFill>
                <a:latin typeface="Calibri" pitchFamily="34" charset="0"/>
              </a:rPr>
              <a:t>Sullivan JC, et al. J Hepatol 2011;54(Suppl. 1):S4</a:t>
            </a:r>
          </a:p>
        </p:txBody>
      </p:sp>
      <p:sp>
        <p:nvSpPr>
          <p:cNvPr id="413" name="Rectangle 52"/>
          <p:cNvSpPr>
            <a:spLocks noChangeArrowheads="1"/>
          </p:cNvSpPr>
          <p:nvPr/>
        </p:nvSpPr>
        <p:spPr bwMode="auto">
          <a:xfrm>
            <a:off x="131763" y="6273800"/>
            <a:ext cx="5160962" cy="522288"/>
          </a:xfrm>
          <a:prstGeom prst="rect">
            <a:avLst/>
          </a:prstGeom>
          <a:noFill/>
          <a:ln w="9525" algn="ctr">
            <a:noFill/>
            <a:miter lim="800000"/>
            <a:headEnd/>
            <a:tailEnd/>
          </a:ln>
          <a:effectLst>
            <a:prstShdw prst="shdw17" dist="17961" dir="2700000">
              <a:srgbClr val="708688"/>
            </a:prstShdw>
          </a:effectLst>
        </p:spPr>
        <p:txBody>
          <a:bodyPr anchor="b">
            <a:spAutoFit/>
          </a:bodyPr>
          <a:lstStyle/>
          <a:p>
            <a:pPr fontAlgn="auto">
              <a:spcBef>
                <a:spcPts val="0"/>
              </a:spcBef>
              <a:spcAft>
                <a:spcPts val="0"/>
              </a:spcAft>
              <a:defRPr/>
            </a:pPr>
            <a:endParaRPr lang="tr-TR" sz="1050" baseline="30000" dirty="0">
              <a:latin typeface="+mn-lt"/>
            </a:endParaRPr>
          </a:p>
          <a:p>
            <a:pPr fontAlgn="auto">
              <a:spcBef>
                <a:spcPts val="0"/>
              </a:spcBef>
              <a:spcAft>
                <a:spcPts val="0"/>
              </a:spcAft>
              <a:defRPr/>
            </a:pPr>
            <a:r>
              <a:rPr lang="tr-TR" sz="1050" baseline="30000" dirty="0">
                <a:latin typeface="+mn-lt"/>
              </a:rPr>
              <a:t>1</a:t>
            </a:r>
            <a:r>
              <a:rPr lang="tr-TR" sz="1050" dirty="0">
                <a:latin typeface="+mn-lt"/>
              </a:rPr>
              <a:t>Popülasyon dizi  analizi kullanılarak elde edilen Kaplan-</a:t>
            </a:r>
            <a:r>
              <a:rPr lang="tr-TR" sz="1050" dirty="0" err="1">
                <a:latin typeface="+mn-lt"/>
              </a:rPr>
              <a:t>Meier</a:t>
            </a:r>
            <a:r>
              <a:rPr lang="tr-TR" sz="1050" dirty="0">
                <a:latin typeface="+mn-lt"/>
              </a:rPr>
              <a:t> tahminlerine dayanmaktadır;  </a:t>
            </a:r>
            <a:br>
              <a:rPr lang="tr-TR" sz="1050" dirty="0">
                <a:latin typeface="+mn-lt"/>
              </a:rPr>
            </a:br>
            <a:endParaRPr lang="tr-TR" sz="1050" dirty="0">
              <a:latin typeface="+mn-lt"/>
            </a:endParaRPr>
          </a:p>
        </p:txBody>
      </p:sp>
      <p:sp>
        <p:nvSpPr>
          <p:cNvPr id="39994" name="Line 472"/>
          <p:cNvSpPr>
            <a:spLocks noChangeShapeType="1"/>
          </p:cNvSpPr>
          <p:nvPr/>
        </p:nvSpPr>
        <p:spPr bwMode="auto">
          <a:xfrm>
            <a:off x="838200" y="3195638"/>
            <a:ext cx="4733925" cy="4762"/>
          </a:xfrm>
          <a:prstGeom prst="line">
            <a:avLst/>
          </a:prstGeom>
          <a:noFill/>
          <a:ln w="9525">
            <a:solidFill>
              <a:schemeClr val="tx1"/>
            </a:solidFill>
            <a:prstDash val="dash"/>
            <a:round/>
            <a:headEnd/>
            <a:tailEnd/>
          </a:ln>
        </p:spPr>
        <p:txBody>
          <a:bodyPr/>
          <a:lstStyle/>
          <a:p>
            <a:endParaRPr lang="tr-TR"/>
          </a:p>
        </p:txBody>
      </p:sp>
      <p:sp>
        <p:nvSpPr>
          <p:cNvPr id="415" name="Text Box 473"/>
          <p:cNvSpPr txBox="1">
            <a:spLocks noChangeArrowheads="1"/>
          </p:cNvSpPr>
          <p:nvPr/>
        </p:nvSpPr>
        <p:spPr bwMode="auto">
          <a:xfrm>
            <a:off x="4525963" y="2909888"/>
            <a:ext cx="820737" cy="3079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tr-TR" sz="1400" i="1">
                <a:solidFill>
                  <a:srgbClr val="000000"/>
                </a:solidFill>
                <a:latin typeface="+mn-lt"/>
                <a:cs typeface="Arial" charset="0"/>
              </a:rPr>
              <a:t>medyan</a:t>
            </a:r>
            <a:endParaRPr lang="tr-TR">
              <a:solidFill>
                <a:srgbClr val="000000"/>
              </a:solidFill>
              <a:latin typeface="+mn-lt"/>
              <a:cs typeface="Arial" charset="0"/>
            </a:endParaRPr>
          </a:p>
        </p:txBody>
      </p:sp>
      <p:grpSp>
        <p:nvGrpSpPr>
          <p:cNvPr id="40321" name="Content Placeholder 5"/>
          <p:cNvGrpSpPr>
            <a:grpSpLocks noGrp="1" noRot="1"/>
          </p:cNvGrpSpPr>
          <p:nvPr/>
        </p:nvGrpSpPr>
        <p:grpSpPr bwMode="auto">
          <a:xfrm>
            <a:off x="2147483647" y="2147483647"/>
            <a:ext cx="2147483647" cy="2147483647"/>
            <a:chOff x="3917" y="1016"/>
            <a:chExt cx="1796" cy="1767"/>
          </a:xfrm>
        </p:grpSpPr>
        <p:sp>
          <p:nvSpPr>
            <p:cNvPr id="40323" name="Rectangle 6"/>
            <p:cNvSpPr>
              <a:spLocks noChangeArrowheads="1"/>
            </p:cNvSpPr>
            <p:nvPr/>
          </p:nvSpPr>
          <p:spPr bwMode="auto">
            <a:xfrm>
              <a:off x="4762" y="2273"/>
              <a:ext cx="951" cy="255"/>
            </a:xfrm>
            <a:prstGeom prst="rect">
              <a:avLst/>
            </a:prstGeom>
            <a:noFill/>
            <a:ln w="9525">
              <a:noFill/>
              <a:miter lim="800000"/>
              <a:headEnd/>
              <a:tailEnd/>
            </a:ln>
          </p:spPr>
          <p:txBody>
            <a:bodyPr/>
            <a:lstStyle/>
            <a:p>
              <a:pPr algn="ctr"/>
              <a:r>
                <a:rPr lang="tr-TR" sz="2000" b="1">
                  <a:latin typeface="Calibri" pitchFamily="34" charset="0"/>
                </a:rPr>
                <a:t>%71</a:t>
              </a:r>
              <a:endParaRPr lang="tr-TR">
                <a:latin typeface="Calibri" pitchFamily="34" charset="0"/>
              </a:endParaRPr>
            </a:p>
          </p:txBody>
        </p:sp>
        <p:sp>
          <p:nvSpPr>
            <p:cNvPr id="40324" name="Rectangle 7"/>
            <p:cNvSpPr>
              <a:spLocks noChangeArrowheads="1"/>
            </p:cNvSpPr>
            <p:nvPr/>
          </p:nvSpPr>
          <p:spPr bwMode="auto">
            <a:xfrm>
              <a:off x="3917" y="2273"/>
              <a:ext cx="845" cy="255"/>
            </a:xfrm>
            <a:prstGeom prst="rect">
              <a:avLst/>
            </a:prstGeom>
            <a:noFill/>
            <a:ln w="9525">
              <a:noFill/>
              <a:miter lim="800000"/>
              <a:headEnd/>
              <a:tailEnd/>
            </a:ln>
          </p:spPr>
          <p:txBody>
            <a:bodyPr/>
            <a:lstStyle/>
            <a:p>
              <a:pPr algn="ctr"/>
              <a:r>
                <a:rPr lang="tr-TR" sz="2000" b="1">
                  <a:latin typeface="Calibri" pitchFamily="34" charset="0"/>
                </a:rPr>
                <a:t>12</a:t>
              </a:r>
              <a:endParaRPr lang="tr-TR">
                <a:latin typeface="Calibri" pitchFamily="34" charset="0"/>
              </a:endParaRPr>
            </a:p>
          </p:txBody>
        </p:sp>
        <p:sp>
          <p:nvSpPr>
            <p:cNvPr id="40325" name="Rectangle 8"/>
            <p:cNvSpPr>
              <a:spLocks noChangeArrowheads="1"/>
            </p:cNvSpPr>
            <p:nvPr/>
          </p:nvSpPr>
          <p:spPr bwMode="auto">
            <a:xfrm>
              <a:off x="4762" y="2528"/>
              <a:ext cx="951" cy="255"/>
            </a:xfrm>
            <a:prstGeom prst="rect">
              <a:avLst/>
            </a:prstGeom>
            <a:noFill/>
            <a:ln w="9525">
              <a:noFill/>
              <a:miter lim="800000"/>
              <a:headEnd/>
              <a:tailEnd/>
            </a:ln>
          </p:spPr>
          <p:txBody>
            <a:bodyPr/>
            <a:lstStyle/>
            <a:p>
              <a:pPr algn="ctr"/>
              <a:r>
                <a:rPr lang="tr-TR" sz="2000" b="1">
                  <a:latin typeface="Calibri" pitchFamily="34" charset="0"/>
                </a:rPr>
                <a:t>%96</a:t>
              </a:r>
              <a:endParaRPr lang="tr-TR">
                <a:latin typeface="Calibri" pitchFamily="34" charset="0"/>
              </a:endParaRPr>
            </a:p>
          </p:txBody>
        </p:sp>
        <p:sp>
          <p:nvSpPr>
            <p:cNvPr id="40326" name="Rectangle 9"/>
            <p:cNvSpPr>
              <a:spLocks noChangeArrowheads="1"/>
            </p:cNvSpPr>
            <p:nvPr/>
          </p:nvSpPr>
          <p:spPr bwMode="auto">
            <a:xfrm>
              <a:off x="3917" y="2528"/>
              <a:ext cx="845" cy="255"/>
            </a:xfrm>
            <a:prstGeom prst="rect">
              <a:avLst/>
            </a:prstGeom>
            <a:noFill/>
            <a:ln w="9525">
              <a:noFill/>
              <a:miter lim="800000"/>
              <a:headEnd/>
              <a:tailEnd/>
            </a:ln>
          </p:spPr>
          <p:txBody>
            <a:bodyPr/>
            <a:lstStyle/>
            <a:p>
              <a:pPr algn="ctr"/>
              <a:r>
                <a:rPr lang="tr-TR" sz="2000" b="1">
                  <a:latin typeface="Calibri" pitchFamily="34" charset="0"/>
                </a:rPr>
                <a:t>16</a:t>
              </a:r>
              <a:endParaRPr lang="tr-TR">
                <a:latin typeface="Calibri" pitchFamily="34" charset="0"/>
              </a:endParaRPr>
            </a:p>
          </p:txBody>
        </p:sp>
        <p:sp>
          <p:nvSpPr>
            <p:cNvPr id="40327" name="Rectangle 10"/>
            <p:cNvSpPr>
              <a:spLocks noChangeArrowheads="1"/>
            </p:cNvSpPr>
            <p:nvPr/>
          </p:nvSpPr>
          <p:spPr bwMode="auto">
            <a:xfrm>
              <a:off x="4762" y="2024"/>
              <a:ext cx="951" cy="249"/>
            </a:xfrm>
            <a:prstGeom prst="rect">
              <a:avLst/>
            </a:prstGeom>
            <a:noFill/>
            <a:ln w="9525">
              <a:noFill/>
              <a:miter lim="800000"/>
              <a:headEnd/>
              <a:tailEnd/>
            </a:ln>
          </p:spPr>
          <p:txBody>
            <a:bodyPr/>
            <a:lstStyle/>
            <a:p>
              <a:pPr algn="ctr"/>
              <a:r>
                <a:rPr lang="tr-TR" sz="2000" b="1">
                  <a:latin typeface="Calibri" pitchFamily="34" charset="0"/>
                </a:rPr>
                <a:t>%48</a:t>
              </a:r>
              <a:endParaRPr lang="tr-TR">
                <a:latin typeface="Calibri" pitchFamily="34" charset="0"/>
              </a:endParaRPr>
            </a:p>
          </p:txBody>
        </p:sp>
        <p:sp>
          <p:nvSpPr>
            <p:cNvPr id="40328" name="Rectangle 11"/>
            <p:cNvSpPr>
              <a:spLocks noChangeArrowheads="1"/>
            </p:cNvSpPr>
            <p:nvPr/>
          </p:nvSpPr>
          <p:spPr bwMode="auto">
            <a:xfrm>
              <a:off x="3917" y="2024"/>
              <a:ext cx="845" cy="249"/>
            </a:xfrm>
            <a:prstGeom prst="rect">
              <a:avLst/>
            </a:prstGeom>
            <a:noFill/>
            <a:ln w="9525">
              <a:noFill/>
              <a:miter lim="800000"/>
              <a:headEnd/>
              <a:tailEnd/>
            </a:ln>
          </p:spPr>
          <p:txBody>
            <a:bodyPr/>
            <a:lstStyle/>
            <a:p>
              <a:pPr algn="ctr"/>
              <a:r>
                <a:rPr lang="tr-TR" sz="2000" b="1">
                  <a:latin typeface="Calibri" pitchFamily="34" charset="0"/>
                </a:rPr>
                <a:t>6</a:t>
              </a:r>
              <a:endParaRPr lang="tr-TR">
                <a:latin typeface="Calibri" pitchFamily="34" charset="0"/>
              </a:endParaRPr>
            </a:p>
          </p:txBody>
        </p:sp>
        <p:sp>
          <p:nvSpPr>
            <p:cNvPr id="40329" name="Rectangle 12"/>
            <p:cNvSpPr>
              <a:spLocks noChangeArrowheads="1"/>
            </p:cNvSpPr>
            <p:nvPr/>
          </p:nvSpPr>
          <p:spPr bwMode="auto">
            <a:xfrm>
              <a:off x="4762" y="1752"/>
              <a:ext cx="951" cy="272"/>
            </a:xfrm>
            <a:prstGeom prst="rect">
              <a:avLst/>
            </a:prstGeom>
            <a:noFill/>
            <a:ln w="9525">
              <a:noFill/>
              <a:miter lim="800000"/>
              <a:headEnd/>
              <a:tailEnd/>
            </a:ln>
          </p:spPr>
          <p:txBody>
            <a:bodyPr/>
            <a:lstStyle/>
            <a:p>
              <a:pPr algn="ctr"/>
              <a:r>
                <a:rPr lang="tr-TR" sz="2000" b="1">
                  <a:latin typeface="Calibri" pitchFamily="34" charset="0"/>
                </a:rPr>
                <a:t>%36</a:t>
              </a:r>
              <a:endParaRPr lang="tr-TR">
                <a:latin typeface="Calibri" pitchFamily="34" charset="0"/>
              </a:endParaRPr>
            </a:p>
          </p:txBody>
        </p:sp>
        <p:sp>
          <p:nvSpPr>
            <p:cNvPr id="40330" name="Rectangle 13"/>
            <p:cNvSpPr>
              <a:spLocks noChangeArrowheads="1"/>
            </p:cNvSpPr>
            <p:nvPr/>
          </p:nvSpPr>
          <p:spPr bwMode="auto">
            <a:xfrm>
              <a:off x="3917" y="1752"/>
              <a:ext cx="845" cy="272"/>
            </a:xfrm>
            <a:prstGeom prst="rect">
              <a:avLst/>
            </a:prstGeom>
            <a:noFill/>
            <a:ln w="9525">
              <a:noFill/>
              <a:miter lim="800000"/>
              <a:headEnd/>
              <a:tailEnd/>
            </a:ln>
          </p:spPr>
          <p:txBody>
            <a:bodyPr/>
            <a:lstStyle/>
            <a:p>
              <a:pPr algn="ctr"/>
              <a:r>
                <a:rPr lang="tr-TR" sz="2000" b="1">
                  <a:latin typeface="Calibri" pitchFamily="34" charset="0"/>
                </a:rPr>
                <a:t>3</a:t>
              </a:r>
              <a:endParaRPr lang="tr-TR">
                <a:latin typeface="Calibri" pitchFamily="34" charset="0"/>
              </a:endParaRPr>
            </a:p>
          </p:txBody>
        </p:sp>
        <p:sp>
          <p:nvSpPr>
            <p:cNvPr id="40331" name="Rectangle 14"/>
            <p:cNvSpPr>
              <a:spLocks noChangeArrowheads="1"/>
            </p:cNvSpPr>
            <p:nvPr/>
          </p:nvSpPr>
          <p:spPr bwMode="auto">
            <a:xfrm>
              <a:off x="4762" y="1457"/>
              <a:ext cx="951" cy="295"/>
            </a:xfrm>
            <a:prstGeom prst="rect">
              <a:avLst/>
            </a:prstGeom>
            <a:noFill/>
            <a:ln w="9525">
              <a:noFill/>
              <a:miter lim="800000"/>
              <a:headEnd/>
              <a:tailEnd/>
            </a:ln>
          </p:spPr>
          <p:txBody>
            <a:bodyPr/>
            <a:lstStyle/>
            <a:p>
              <a:pPr algn="ctr"/>
              <a:r>
                <a:rPr lang="tr-TR" sz="2000" b="1">
                  <a:latin typeface="Calibri" pitchFamily="34" charset="0"/>
                </a:rPr>
                <a:t>%26</a:t>
              </a:r>
              <a:endParaRPr lang="tr-TR">
                <a:latin typeface="Calibri" pitchFamily="34" charset="0"/>
              </a:endParaRPr>
            </a:p>
          </p:txBody>
        </p:sp>
        <p:sp>
          <p:nvSpPr>
            <p:cNvPr id="40332" name="Rectangle 15"/>
            <p:cNvSpPr>
              <a:spLocks noChangeArrowheads="1"/>
            </p:cNvSpPr>
            <p:nvPr/>
          </p:nvSpPr>
          <p:spPr bwMode="auto">
            <a:xfrm>
              <a:off x="3917" y="1457"/>
              <a:ext cx="845" cy="295"/>
            </a:xfrm>
            <a:prstGeom prst="rect">
              <a:avLst/>
            </a:prstGeom>
            <a:noFill/>
            <a:ln w="9525">
              <a:noFill/>
              <a:miter lim="800000"/>
              <a:headEnd/>
              <a:tailEnd/>
            </a:ln>
          </p:spPr>
          <p:txBody>
            <a:bodyPr/>
            <a:lstStyle/>
            <a:p>
              <a:pPr algn="ctr"/>
              <a:r>
                <a:rPr lang="tr-TR" sz="2000" b="1">
                  <a:latin typeface="Calibri" pitchFamily="34" charset="0"/>
                </a:rPr>
                <a:t>0</a:t>
              </a:r>
              <a:endParaRPr lang="tr-TR">
                <a:latin typeface="Calibri" pitchFamily="34" charset="0"/>
              </a:endParaRPr>
            </a:p>
          </p:txBody>
        </p:sp>
        <p:sp>
          <p:nvSpPr>
            <p:cNvPr id="40333" name="Rectangle 16"/>
            <p:cNvSpPr>
              <a:spLocks noChangeArrowheads="1"/>
            </p:cNvSpPr>
            <p:nvPr/>
          </p:nvSpPr>
          <p:spPr bwMode="auto">
            <a:xfrm>
              <a:off x="4762" y="1016"/>
              <a:ext cx="951" cy="441"/>
            </a:xfrm>
            <a:prstGeom prst="rect">
              <a:avLst/>
            </a:prstGeom>
            <a:noFill/>
            <a:ln w="9525">
              <a:noFill/>
              <a:miter lim="800000"/>
              <a:headEnd/>
              <a:tailEnd/>
            </a:ln>
          </p:spPr>
          <p:txBody>
            <a:bodyPr anchor="ctr"/>
            <a:lstStyle/>
            <a:p>
              <a:pPr algn="ctr"/>
              <a:r>
                <a:rPr lang="tr-TR" b="1">
                  <a:latin typeface="Calibri" pitchFamily="34" charset="0"/>
                </a:rPr>
                <a:t>Olasılık</a:t>
              </a:r>
              <a:endParaRPr lang="tr-TR" sz="1600">
                <a:latin typeface="Calibri" pitchFamily="34" charset="0"/>
              </a:endParaRPr>
            </a:p>
          </p:txBody>
        </p:sp>
        <p:sp>
          <p:nvSpPr>
            <p:cNvPr id="40334" name="Rectangle 17"/>
            <p:cNvSpPr>
              <a:spLocks noChangeArrowheads="1"/>
            </p:cNvSpPr>
            <p:nvPr/>
          </p:nvSpPr>
          <p:spPr bwMode="auto">
            <a:xfrm>
              <a:off x="3917" y="1016"/>
              <a:ext cx="845" cy="441"/>
            </a:xfrm>
            <a:prstGeom prst="rect">
              <a:avLst/>
            </a:prstGeom>
            <a:noFill/>
            <a:ln w="9525">
              <a:noFill/>
              <a:miter lim="800000"/>
              <a:headEnd/>
              <a:tailEnd/>
            </a:ln>
          </p:spPr>
          <p:txBody>
            <a:bodyPr/>
            <a:lstStyle/>
            <a:p>
              <a:pPr algn="ctr"/>
              <a:r>
                <a:rPr lang="tr-TR" b="1">
                  <a:latin typeface="Calibri" pitchFamily="34" charset="0"/>
                </a:rPr>
                <a:t>Süre </a:t>
              </a:r>
            </a:p>
            <a:p>
              <a:pPr algn="ctr"/>
              <a:r>
                <a:rPr lang="tr-TR" b="1">
                  <a:latin typeface="Calibri" pitchFamily="34" charset="0"/>
                </a:rPr>
                <a:t>(ay)</a:t>
              </a:r>
              <a:endParaRPr lang="tr-TR" sz="1600">
                <a:latin typeface="Calibri" pitchFamily="34" charset="0"/>
              </a:endParaRPr>
            </a:p>
          </p:txBody>
        </p:sp>
        <p:sp>
          <p:nvSpPr>
            <p:cNvPr id="40335" name="Line 18"/>
            <p:cNvSpPr>
              <a:spLocks noChangeShapeType="1"/>
            </p:cNvSpPr>
            <p:nvPr/>
          </p:nvSpPr>
          <p:spPr bwMode="auto">
            <a:xfrm>
              <a:off x="3917" y="1016"/>
              <a:ext cx="1796" cy="0"/>
            </a:xfrm>
            <a:prstGeom prst="line">
              <a:avLst/>
            </a:prstGeom>
            <a:noFill/>
            <a:ln w="12700">
              <a:solidFill>
                <a:schemeClr val="tx1"/>
              </a:solidFill>
              <a:round/>
              <a:headEnd/>
              <a:tailEnd/>
            </a:ln>
          </p:spPr>
          <p:txBody>
            <a:bodyPr/>
            <a:lstStyle/>
            <a:p>
              <a:endParaRPr lang="tr-TR"/>
            </a:p>
          </p:txBody>
        </p:sp>
        <p:sp>
          <p:nvSpPr>
            <p:cNvPr id="40336" name="Line 20"/>
            <p:cNvSpPr>
              <a:spLocks noChangeShapeType="1"/>
            </p:cNvSpPr>
            <p:nvPr/>
          </p:nvSpPr>
          <p:spPr bwMode="auto">
            <a:xfrm>
              <a:off x="3917" y="1016"/>
              <a:ext cx="0" cy="441"/>
            </a:xfrm>
            <a:prstGeom prst="line">
              <a:avLst/>
            </a:prstGeom>
            <a:noFill/>
            <a:ln w="28575" cap="sq">
              <a:noFill/>
              <a:round/>
              <a:headEnd/>
              <a:tailEnd/>
            </a:ln>
          </p:spPr>
          <p:txBody>
            <a:bodyPr/>
            <a:lstStyle/>
            <a:p>
              <a:endParaRPr lang="tr-TR"/>
            </a:p>
          </p:txBody>
        </p:sp>
        <p:sp>
          <p:nvSpPr>
            <p:cNvPr id="40337" name="Line 21"/>
            <p:cNvSpPr>
              <a:spLocks noChangeShapeType="1"/>
            </p:cNvSpPr>
            <p:nvPr/>
          </p:nvSpPr>
          <p:spPr bwMode="auto">
            <a:xfrm>
              <a:off x="5713" y="1016"/>
              <a:ext cx="0" cy="441"/>
            </a:xfrm>
            <a:prstGeom prst="line">
              <a:avLst/>
            </a:prstGeom>
            <a:noFill/>
            <a:ln w="28575" cap="sq">
              <a:noFill/>
              <a:round/>
              <a:headEnd/>
              <a:tailEnd/>
            </a:ln>
          </p:spPr>
          <p:txBody>
            <a:bodyPr/>
            <a:lstStyle/>
            <a:p>
              <a:endParaRPr lang="tr-TR"/>
            </a:p>
          </p:txBody>
        </p:sp>
        <p:sp>
          <p:nvSpPr>
            <p:cNvPr id="40338" name="Line 22"/>
            <p:cNvSpPr>
              <a:spLocks noChangeShapeType="1"/>
            </p:cNvSpPr>
            <p:nvPr/>
          </p:nvSpPr>
          <p:spPr bwMode="auto">
            <a:xfrm>
              <a:off x="3917" y="1457"/>
              <a:ext cx="0" cy="295"/>
            </a:xfrm>
            <a:prstGeom prst="line">
              <a:avLst/>
            </a:prstGeom>
            <a:noFill/>
            <a:ln w="28575" cap="sq">
              <a:noFill/>
              <a:round/>
              <a:headEnd/>
              <a:tailEnd/>
            </a:ln>
          </p:spPr>
          <p:txBody>
            <a:bodyPr/>
            <a:lstStyle/>
            <a:p>
              <a:endParaRPr lang="tr-TR"/>
            </a:p>
          </p:txBody>
        </p:sp>
        <p:sp>
          <p:nvSpPr>
            <p:cNvPr id="40339" name="Line 23"/>
            <p:cNvSpPr>
              <a:spLocks noChangeShapeType="1"/>
            </p:cNvSpPr>
            <p:nvPr/>
          </p:nvSpPr>
          <p:spPr bwMode="auto">
            <a:xfrm>
              <a:off x="5713" y="1457"/>
              <a:ext cx="0" cy="295"/>
            </a:xfrm>
            <a:prstGeom prst="line">
              <a:avLst/>
            </a:prstGeom>
            <a:noFill/>
            <a:ln w="28575" cap="sq">
              <a:noFill/>
              <a:round/>
              <a:headEnd/>
              <a:tailEnd/>
            </a:ln>
          </p:spPr>
          <p:txBody>
            <a:bodyPr/>
            <a:lstStyle/>
            <a:p>
              <a:endParaRPr lang="tr-TR"/>
            </a:p>
          </p:txBody>
        </p:sp>
        <p:sp>
          <p:nvSpPr>
            <p:cNvPr id="40340" name="Line 24"/>
            <p:cNvSpPr>
              <a:spLocks noChangeShapeType="1"/>
            </p:cNvSpPr>
            <p:nvPr/>
          </p:nvSpPr>
          <p:spPr bwMode="auto">
            <a:xfrm>
              <a:off x="3917" y="1752"/>
              <a:ext cx="0" cy="272"/>
            </a:xfrm>
            <a:prstGeom prst="line">
              <a:avLst/>
            </a:prstGeom>
            <a:noFill/>
            <a:ln w="28575" cap="sq">
              <a:noFill/>
              <a:round/>
              <a:headEnd/>
              <a:tailEnd/>
            </a:ln>
          </p:spPr>
          <p:txBody>
            <a:bodyPr/>
            <a:lstStyle/>
            <a:p>
              <a:endParaRPr lang="tr-TR"/>
            </a:p>
          </p:txBody>
        </p:sp>
        <p:sp>
          <p:nvSpPr>
            <p:cNvPr id="40341" name="Line 25"/>
            <p:cNvSpPr>
              <a:spLocks noChangeShapeType="1"/>
            </p:cNvSpPr>
            <p:nvPr/>
          </p:nvSpPr>
          <p:spPr bwMode="auto">
            <a:xfrm>
              <a:off x="5713" y="1752"/>
              <a:ext cx="0" cy="272"/>
            </a:xfrm>
            <a:prstGeom prst="line">
              <a:avLst/>
            </a:prstGeom>
            <a:noFill/>
            <a:ln w="28575" cap="sq">
              <a:noFill/>
              <a:round/>
              <a:headEnd/>
              <a:tailEnd/>
            </a:ln>
          </p:spPr>
          <p:txBody>
            <a:bodyPr/>
            <a:lstStyle/>
            <a:p>
              <a:endParaRPr lang="tr-TR"/>
            </a:p>
          </p:txBody>
        </p:sp>
        <p:sp>
          <p:nvSpPr>
            <p:cNvPr id="40342" name="Line 26"/>
            <p:cNvSpPr>
              <a:spLocks noChangeShapeType="1"/>
            </p:cNvSpPr>
            <p:nvPr/>
          </p:nvSpPr>
          <p:spPr bwMode="auto">
            <a:xfrm>
              <a:off x="3917" y="2024"/>
              <a:ext cx="0" cy="249"/>
            </a:xfrm>
            <a:prstGeom prst="line">
              <a:avLst/>
            </a:prstGeom>
            <a:noFill/>
            <a:ln w="28575" cap="sq">
              <a:noFill/>
              <a:round/>
              <a:headEnd/>
              <a:tailEnd/>
            </a:ln>
          </p:spPr>
          <p:txBody>
            <a:bodyPr/>
            <a:lstStyle/>
            <a:p>
              <a:endParaRPr lang="tr-TR"/>
            </a:p>
          </p:txBody>
        </p:sp>
        <p:sp>
          <p:nvSpPr>
            <p:cNvPr id="40343" name="Line 27"/>
            <p:cNvSpPr>
              <a:spLocks noChangeShapeType="1"/>
            </p:cNvSpPr>
            <p:nvPr/>
          </p:nvSpPr>
          <p:spPr bwMode="auto">
            <a:xfrm>
              <a:off x="5713" y="2024"/>
              <a:ext cx="0" cy="249"/>
            </a:xfrm>
            <a:prstGeom prst="line">
              <a:avLst/>
            </a:prstGeom>
            <a:noFill/>
            <a:ln w="28575" cap="sq">
              <a:noFill/>
              <a:round/>
              <a:headEnd/>
              <a:tailEnd/>
            </a:ln>
          </p:spPr>
          <p:txBody>
            <a:bodyPr/>
            <a:lstStyle/>
            <a:p>
              <a:endParaRPr lang="tr-TR"/>
            </a:p>
          </p:txBody>
        </p:sp>
        <p:sp>
          <p:nvSpPr>
            <p:cNvPr id="40344" name="Line 28"/>
            <p:cNvSpPr>
              <a:spLocks noChangeShapeType="1"/>
            </p:cNvSpPr>
            <p:nvPr/>
          </p:nvSpPr>
          <p:spPr bwMode="auto">
            <a:xfrm>
              <a:off x="3917" y="2273"/>
              <a:ext cx="0" cy="510"/>
            </a:xfrm>
            <a:prstGeom prst="line">
              <a:avLst/>
            </a:prstGeom>
            <a:noFill/>
            <a:ln w="28575" cap="sq">
              <a:noFill/>
              <a:round/>
              <a:headEnd/>
              <a:tailEnd/>
            </a:ln>
          </p:spPr>
          <p:txBody>
            <a:bodyPr/>
            <a:lstStyle/>
            <a:p>
              <a:endParaRPr lang="tr-TR"/>
            </a:p>
          </p:txBody>
        </p:sp>
        <p:sp>
          <p:nvSpPr>
            <p:cNvPr id="40345" name="Line 29"/>
            <p:cNvSpPr>
              <a:spLocks noChangeShapeType="1"/>
            </p:cNvSpPr>
            <p:nvPr/>
          </p:nvSpPr>
          <p:spPr bwMode="auto">
            <a:xfrm>
              <a:off x="5713" y="2273"/>
              <a:ext cx="0" cy="510"/>
            </a:xfrm>
            <a:prstGeom prst="line">
              <a:avLst/>
            </a:prstGeom>
            <a:noFill/>
            <a:ln w="28575" cap="sq">
              <a:noFill/>
              <a:round/>
              <a:headEnd/>
              <a:tailEnd/>
            </a:ln>
          </p:spPr>
          <p:txBody>
            <a:bodyPr/>
            <a:lstStyle/>
            <a:p>
              <a:endParaRPr lang="tr-TR"/>
            </a:p>
          </p:txBody>
        </p:sp>
        <p:sp>
          <p:nvSpPr>
            <p:cNvPr id="40346" name="Line 30"/>
            <p:cNvSpPr>
              <a:spLocks noChangeShapeType="1"/>
            </p:cNvSpPr>
            <p:nvPr/>
          </p:nvSpPr>
          <p:spPr bwMode="auto">
            <a:xfrm>
              <a:off x="3917" y="1457"/>
              <a:ext cx="1796" cy="0"/>
            </a:xfrm>
            <a:prstGeom prst="line">
              <a:avLst/>
            </a:prstGeom>
            <a:noFill/>
            <a:ln w="12700">
              <a:solidFill>
                <a:schemeClr val="tx1"/>
              </a:solidFill>
              <a:round/>
              <a:headEnd/>
              <a:tailEnd/>
            </a:ln>
          </p:spPr>
          <p:txBody>
            <a:bodyPr/>
            <a:lstStyle/>
            <a:p>
              <a:endParaRPr lang="tr-T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1868" name="Group 92"/>
          <p:cNvGraphicFramePr>
            <a:graphicFrameLocks noGrp="1"/>
          </p:cNvGraphicFramePr>
          <p:nvPr/>
        </p:nvGraphicFramePr>
        <p:xfrm>
          <a:off x="609600" y="1504950"/>
          <a:ext cx="8248650" cy="2973388"/>
        </p:xfrm>
        <a:graphic>
          <a:graphicData uri="http://schemas.openxmlformats.org/drawingml/2006/table">
            <a:tbl>
              <a:tblPr/>
              <a:tblGrid>
                <a:gridCol w="2674938"/>
                <a:gridCol w="1339850"/>
                <a:gridCol w="1439862"/>
                <a:gridCol w="1409700"/>
                <a:gridCol w="1384300"/>
              </a:tblGrid>
              <a:tr h="7620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Segoe UI" pitchFamily="34" charset="0"/>
                        <a:ea typeface="ＭＳ Ｐゴシック" pitchFamily="34" charset="-128"/>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Segoe UI" pitchFamily="34" charset="0"/>
                        </a:rPr>
                        <a:t>Tedavi naif</a:t>
                      </a:r>
                      <a:endParaRPr kumimoji="0" lang="en-GB" sz="2000" b="0" i="0" u="none" strike="noStrike" cap="none" normalizeH="0" baseline="0" smtClean="0">
                        <a:ln>
                          <a:noFill/>
                        </a:ln>
                        <a:solidFill>
                          <a:schemeClr val="tx1"/>
                        </a:solidFill>
                        <a:effectLst/>
                        <a:latin typeface="Segoe UI"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Segoe UI" pitchFamily="34" charset="0"/>
                        </a:rPr>
                        <a:t>Bilgi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Segoe UI" pitchFamily="34" charset="0"/>
                        </a:rPr>
                        <a:t>yoksa</a:t>
                      </a:r>
                      <a:endParaRPr kumimoji="0" lang="en-GB" sz="2000" b="0" i="0" u="none" strike="noStrike" cap="none" normalizeH="0" baseline="0" smtClean="0">
                        <a:ln>
                          <a:noFill/>
                        </a:ln>
                        <a:solidFill>
                          <a:schemeClr val="tx1"/>
                        </a:solidFill>
                        <a:effectLst/>
                        <a:latin typeface="Segoe UI"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Segoe UI" pitchFamily="34" charset="0"/>
                        </a:rPr>
                        <a:t>Kesilmiş tedavi</a:t>
                      </a:r>
                      <a:endParaRPr kumimoji="0" lang="en-GB" sz="2000" b="0" i="0" u="none" strike="noStrike" cap="none" normalizeH="0" baseline="0" smtClean="0">
                        <a:ln>
                          <a:noFill/>
                        </a:ln>
                        <a:solidFill>
                          <a:schemeClr val="tx1"/>
                        </a:solidFill>
                        <a:effectLst/>
                        <a:latin typeface="Segoe UI"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Segoe UI" pitchFamily="34" charset="0"/>
                        </a:rPr>
                        <a:t>Başarısız tedavi</a:t>
                      </a:r>
                      <a:endParaRPr kumimoji="0" lang="en-GB" sz="2000" b="0" i="0" u="none" strike="noStrike" cap="none" normalizeH="0" baseline="0" smtClean="0">
                        <a:ln>
                          <a:noFill/>
                        </a:ln>
                        <a:solidFill>
                          <a:schemeClr val="tx1"/>
                        </a:solidFill>
                        <a:effectLst/>
                        <a:latin typeface="Segoe UI"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8048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Segoe UI" pitchFamily="34" charset="0"/>
                        </a:rPr>
                        <a:t>Başlangıç</a:t>
                      </a:r>
                      <a:endParaRPr kumimoji="0" lang="en-GB" sz="2000" b="0" i="0" u="none" strike="noStrike" cap="none" normalizeH="0" baseline="0" smtClean="0">
                        <a:ln>
                          <a:noFill/>
                        </a:ln>
                        <a:solidFill>
                          <a:schemeClr val="tx1"/>
                        </a:solidFill>
                        <a:effectLst/>
                        <a:latin typeface="Segoe UI" pitchFamily="34" charset="0"/>
                      </a:endParaRP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Segoe UI" pitchFamily="34" charset="0"/>
                        </a:rPr>
                        <a:t>Hayır</a:t>
                      </a:r>
                      <a:r>
                        <a:rPr kumimoji="0" lang="en-GB" sz="2000" b="0" i="0" u="none" strike="noStrike" cap="none" normalizeH="0" baseline="0" smtClean="0">
                          <a:ln>
                            <a:noFill/>
                          </a:ln>
                          <a:solidFill>
                            <a:schemeClr val="tx1"/>
                          </a:solidFill>
                          <a:effectLst/>
                          <a:latin typeface="Segoe UI" pitchFamily="34" charset="0"/>
                          <a:ea typeface="ＭＳ Ｐゴシック" pitchFamily="34" charset="-128"/>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Segoe UI" pitchFamily="34" charset="0"/>
                        </a:rPr>
                        <a:t>Hayır</a:t>
                      </a:r>
                      <a:r>
                        <a:rPr kumimoji="0" lang="en-GB" sz="2000" b="0" i="0" u="none" strike="noStrike" cap="none" normalizeH="0" baseline="0" smtClean="0">
                          <a:ln>
                            <a:noFill/>
                          </a:ln>
                          <a:solidFill>
                            <a:schemeClr val="tx1"/>
                          </a:solidFill>
                          <a:effectLst/>
                          <a:latin typeface="Segoe UI" pitchFamily="34" charset="0"/>
                          <a:ea typeface="ＭＳ Ｐゴシック" pitchFamily="34" charset="-128"/>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Segoe UI" pitchFamily="34" charset="0"/>
                        </a:rPr>
                        <a:t>Hayır</a:t>
                      </a:r>
                      <a:r>
                        <a:rPr kumimoji="0" lang="en-GB" sz="2000" b="0" i="0" u="none" strike="noStrike" cap="none" normalizeH="0" baseline="0" smtClean="0">
                          <a:ln>
                            <a:noFill/>
                          </a:ln>
                          <a:solidFill>
                            <a:schemeClr val="tx1"/>
                          </a:solidFill>
                          <a:effectLst/>
                          <a:latin typeface="Segoe UI" pitchFamily="34" charset="0"/>
                          <a:ea typeface="ＭＳ Ｐゴシック" pitchFamily="34" charset="-128"/>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chemeClr val="tx1"/>
                          </a:solidFill>
                          <a:effectLst/>
                          <a:latin typeface="Segoe UI" pitchFamily="34" charset="0"/>
                        </a:rPr>
                        <a:t>Evet</a:t>
                      </a:r>
                      <a:endParaRPr kumimoji="0" lang="en-GB" sz="2000" b="1" i="0" u="none" strike="noStrike" cap="none" normalizeH="0" baseline="0" smtClean="0">
                        <a:ln>
                          <a:noFill/>
                        </a:ln>
                        <a:solidFill>
                          <a:schemeClr val="tx1"/>
                        </a:solidFill>
                        <a:effectLst/>
                        <a:latin typeface="Segoe UI"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Segoe UI" pitchFamily="34" charset="0"/>
                          <a:ea typeface="ＭＳ Ｐゴシック" pitchFamily="34" charset="-128"/>
                        </a:rPr>
                        <a:t>Prim</a:t>
                      </a:r>
                      <a:r>
                        <a:rPr kumimoji="0" lang="tr-TR" sz="2000" b="0" i="0" u="none" strike="noStrike" cap="none" normalizeH="0" baseline="0" smtClean="0">
                          <a:ln>
                            <a:noFill/>
                          </a:ln>
                          <a:solidFill>
                            <a:schemeClr val="tx1"/>
                          </a:solidFill>
                          <a:effectLst/>
                          <a:latin typeface="Segoe UI" pitchFamily="34" charset="0"/>
                        </a:rPr>
                        <a:t>er tedaviye yanıtsızlık</a:t>
                      </a:r>
                      <a:r>
                        <a:rPr kumimoji="0" lang="en-GB" sz="2000" b="0" i="0" u="none" strike="noStrike" cap="none" normalizeH="0" baseline="0" smtClean="0">
                          <a:ln>
                            <a:noFill/>
                          </a:ln>
                          <a:solidFill>
                            <a:schemeClr val="tx1"/>
                          </a:solidFill>
                          <a:effectLst/>
                          <a:latin typeface="Segoe UI" pitchFamily="34" charset="0"/>
                          <a:ea typeface="ＭＳ Ｐゴシック" pitchFamily="34" charset="-128"/>
                        </a:rPr>
                        <a:t> (3</a:t>
                      </a:r>
                      <a:r>
                        <a:rPr kumimoji="0" lang="tr-TR" sz="2000" b="0" i="0" u="none" strike="noStrike" cap="none" normalizeH="0" baseline="0" smtClean="0">
                          <a:ln>
                            <a:noFill/>
                          </a:ln>
                          <a:solidFill>
                            <a:schemeClr val="tx1"/>
                          </a:solidFill>
                          <a:effectLst/>
                          <a:latin typeface="Segoe UI" pitchFamily="34" charset="0"/>
                        </a:rPr>
                        <a:t>. ay</a:t>
                      </a:r>
                      <a:r>
                        <a:rPr kumimoji="0" lang="en-GB" sz="2000" b="0" i="0" u="none" strike="noStrike" cap="none" normalizeH="0" baseline="0" smtClean="0">
                          <a:ln>
                            <a:noFill/>
                          </a:ln>
                          <a:solidFill>
                            <a:schemeClr val="tx1"/>
                          </a:solidFill>
                          <a:effectLst/>
                          <a:latin typeface="Segoe UI" pitchFamily="34" charset="0"/>
                          <a:ea typeface="ＭＳ Ｐゴシック" pitchFamily="34" charset="-128"/>
                        </a:rPr>
                        <a:t>)</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33CC"/>
                          </a:solidFill>
                          <a:effectLst/>
                          <a:latin typeface="Segoe UI" pitchFamily="34" charset="0"/>
                        </a:rPr>
                        <a:t>Evet</a:t>
                      </a:r>
                      <a:r>
                        <a:rPr kumimoji="0" lang="en-GB" sz="2000" b="1" i="0" u="none" strike="noStrike" cap="none" normalizeH="0" baseline="30000" smtClean="0">
                          <a:ln>
                            <a:noFill/>
                          </a:ln>
                          <a:solidFill>
                            <a:srgbClr val="0033CC"/>
                          </a:solidFill>
                          <a:effectLst/>
                          <a:latin typeface="Segoe UI" pitchFamily="34" charset="0"/>
                          <a:ea typeface="ＭＳ Ｐゴシック" pitchFamily="34" charset="-128"/>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33CC"/>
                          </a:solidFill>
                          <a:effectLst/>
                          <a:latin typeface="Segoe UI" pitchFamily="34" charset="0"/>
                        </a:rPr>
                        <a:t>Evet</a:t>
                      </a:r>
                      <a:r>
                        <a:rPr kumimoji="0" lang="en-GB" sz="2000" b="1" i="0" u="none" strike="noStrike" cap="none" normalizeH="0" baseline="30000" smtClean="0">
                          <a:ln>
                            <a:noFill/>
                          </a:ln>
                          <a:solidFill>
                            <a:srgbClr val="0033CC"/>
                          </a:solidFill>
                          <a:effectLst/>
                          <a:latin typeface="Segoe UI" pitchFamily="34" charset="0"/>
                          <a:ea typeface="ＭＳ Ｐゴシック" pitchFamily="34" charset="-128"/>
                        </a:rPr>
                        <a:t>#</a:t>
                      </a:r>
                      <a:endParaRPr kumimoji="0" lang="tr-TR" sz="2000" b="1" i="0" u="none" strike="noStrike" cap="none" normalizeH="0" baseline="30000" smtClean="0">
                        <a:ln>
                          <a:noFill/>
                        </a:ln>
                        <a:solidFill>
                          <a:srgbClr val="0033CC"/>
                        </a:solidFill>
                        <a:effectLst/>
                        <a:latin typeface="Segoe UI" pitchFamily="34" charset="0"/>
                        <a:ea typeface="ＭＳ Ｐゴシック" pitchFamily="34" charset="-128"/>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33CC"/>
                          </a:solidFill>
                          <a:effectLst/>
                          <a:latin typeface="Segoe UI" pitchFamily="34" charset="0"/>
                        </a:rPr>
                        <a:t>Evet</a:t>
                      </a:r>
                      <a:r>
                        <a:rPr kumimoji="0" lang="en-GB" sz="2000" b="1" i="0" u="none" strike="noStrike" cap="none" normalizeH="0" baseline="30000" smtClean="0">
                          <a:ln>
                            <a:noFill/>
                          </a:ln>
                          <a:solidFill>
                            <a:srgbClr val="0033CC"/>
                          </a:solidFill>
                          <a:effectLst/>
                          <a:latin typeface="Segoe UI" pitchFamily="34" charset="0"/>
                          <a:ea typeface="ＭＳ Ｐゴシック" pitchFamily="34" charset="-128"/>
                        </a:rPr>
                        <a:t>#</a:t>
                      </a:r>
                      <a:endParaRPr kumimoji="0" lang="tr-TR" sz="2000" b="1" i="0" u="none" strike="noStrike" cap="none" normalizeH="0" baseline="30000" smtClean="0">
                        <a:ln>
                          <a:noFill/>
                        </a:ln>
                        <a:solidFill>
                          <a:srgbClr val="0033CC"/>
                        </a:solidFill>
                        <a:effectLst/>
                        <a:latin typeface="Segoe UI" pitchFamily="34" charset="0"/>
                        <a:ea typeface="ＭＳ Ｐゴシック" pitchFamily="34" charset="-128"/>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chemeClr val="accent2"/>
                          </a:solidFill>
                          <a:effectLst/>
                          <a:latin typeface="Segoe UI" pitchFamily="34" charset="0"/>
                        </a:rPr>
                        <a:t>-</a:t>
                      </a:r>
                      <a:endParaRPr kumimoji="0" lang="en-GB" sz="2000" b="1" i="0" u="none" strike="noStrike" cap="none" normalizeH="0" baseline="30000" smtClean="0">
                        <a:ln>
                          <a:noFill/>
                        </a:ln>
                        <a:solidFill>
                          <a:schemeClr val="accent2"/>
                        </a:solidFill>
                        <a:effectLst/>
                        <a:latin typeface="Segoe UI"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Segoe UI" pitchFamily="34" charset="0"/>
                        </a:rPr>
                        <a:t>Sekonder tedaviye yanıtsızlık</a:t>
                      </a:r>
                      <a:endParaRPr kumimoji="0" lang="en-GB" sz="2000" b="0" i="0" u="none" strike="noStrike" cap="none" normalizeH="0" baseline="0" smtClean="0">
                        <a:ln>
                          <a:noFill/>
                        </a:ln>
                        <a:solidFill>
                          <a:schemeClr val="tx1"/>
                        </a:solidFill>
                        <a:effectLst/>
                        <a:latin typeface="Segoe UI" pitchFamily="34" charset="0"/>
                        <a:ea typeface="ＭＳ Ｐゴシック" pitchFamily="34" charset="-128"/>
                      </a:endParaRP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FF0000"/>
                          </a:solidFill>
                          <a:effectLst/>
                          <a:latin typeface="Segoe UI" pitchFamily="34" charset="0"/>
                        </a:rPr>
                        <a:t>Evet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FF0000"/>
                          </a:solidFill>
                          <a:effectLst/>
                          <a:latin typeface="Segoe UI" pitchFamily="34" charset="0"/>
                        </a:rPr>
                        <a:t>Evet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FF0000"/>
                          </a:solidFill>
                          <a:effectLst/>
                          <a:latin typeface="Segoe UI" pitchFamily="34" charset="0"/>
                        </a:rPr>
                        <a:t>Evet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chemeClr val="accent2"/>
                          </a:solidFill>
                          <a:effectLst/>
                          <a:latin typeface="Segoe UI" pitchFamily="34" charset="0"/>
                        </a:rPr>
                        <a:t>-</a:t>
                      </a:r>
                      <a:endParaRPr kumimoji="0" lang="en-GB" sz="2000" b="1" i="0" u="none" strike="noStrike" cap="none" normalizeH="0" baseline="0" smtClean="0">
                        <a:ln>
                          <a:noFill/>
                        </a:ln>
                        <a:solidFill>
                          <a:schemeClr val="accent2"/>
                        </a:solidFill>
                        <a:effectLst/>
                        <a:latin typeface="Segoe UI"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17" name="Text Box 60"/>
          <p:cNvSpPr txBox="1">
            <a:spLocks noChangeArrowheads="1"/>
          </p:cNvSpPr>
          <p:nvPr/>
        </p:nvSpPr>
        <p:spPr bwMode="auto">
          <a:xfrm>
            <a:off x="609600" y="4570413"/>
            <a:ext cx="7559675" cy="1068387"/>
          </a:xfrm>
          <a:prstGeom prst="rect">
            <a:avLst/>
          </a:prstGeom>
          <a:noFill/>
          <a:ln w="9525">
            <a:noFill/>
            <a:miter lim="800000"/>
            <a:headEnd/>
            <a:tailEnd/>
          </a:ln>
        </p:spPr>
        <p:txBody>
          <a:bodyPr lIns="0" tIns="0" rIns="0" bIns="0" anchor="b">
            <a:spAutoFit/>
          </a:bodyPr>
          <a:lstStyle/>
          <a:p>
            <a:pPr marL="174625" eaLnBrk="0" hangingPunct="0"/>
            <a:r>
              <a:rPr lang="tr-TR">
                <a:latin typeface="Segoe UI"/>
                <a:cs typeface="Arial" charset="0"/>
              </a:rPr>
              <a:t>*Örnekleme yapılmalı </a:t>
            </a:r>
            <a:r>
              <a:rPr lang="tr-TR" sz="1600">
                <a:latin typeface="Segoe UI"/>
                <a:cs typeface="Arial" charset="0"/>
              </a:rPr>
              <a:t>(tedavi başarısızlığının kanıtlanması gerektiğinde paralel çalışmada kullanmak üzere).</a:t>
            </a:r>
            <a:r>
              <a:rPr lang="en-US" sz="1600">
                <a:latin typeface="Segoe UI"/>
                <a:ea typeface="ＭＳ Ｐゴシック"/>
                <a:cs typeface="Arial" charset="0"/>
              </a:rPr>
              <a:t> </a:t>
            </a:r>
            <a:endParaRPr lang="tr-TR" sz="1600">
              <a:latin typeface="Segoe UI"/>
              <a:cs typeface="Arial" charset="0"/>
            </a:endParaRPr>
          </a:p>
          <a:p>
            <a:pPr marL="174625" eaLnBrk="0" hangingPunct="0"/>
            <a:r>
              <a:rPr lang="en-US" baseline="30000">
                <a:solidFill>
                  <a:schemeClr val="accent2"/>
                </a:solidFill>
                <a:latin typeface="Segoe UI"/>
                <a:ea typeface="Arial Unicode MS" pitchFamily="34" charset="-128"/>
                <a:cs typeface="Arial Unicode MS" pitchFamily="34" charset="-128"/>
              </a:rPr>
              <a:t>#</a:t>
            </a:r>
            <a:r>
              <a:rPr lang="en-US">
                <a:solidFill>
                  <a:schemeClr val="accent2"/>
                </a:solidFill>
                <a:latin typeface="Segoe UI"/>
                <a:ea typeface="ＭＳ Ｐゴシック"/>
                <a:cs typeface="ＭＳ Ｐゴシック"/>
              </a:rPr>
              <a:t> </a:t>
            </a:r>
            <a:r>
              <a:rPr lang="tr-TR">
                <a:solidFill>
                  <a:schemeClr val="accent2"/>
                </a:solidFill>
                <a:latin typeface="Segoe UI"/>
                <a:cs typeface="Arial" charset="0"/>
              </a:rPr>
              <a:t>Hasta tedaviye bağlı kalmış ise</a:t>
            </a:r>
            <a:endParaRPr lang="en-US">
              <a:solidFill>
                <a:schemeClr val="accent2"/>
              </a:solidFill>
              <a:latin typeface="Segoe UI"/>
              <a:ea typeface="ＭＳ Ｐゴシック"/>
              <a:cs typeface="ＭＳ Ｐゴシック"/>
            </a:endParaRPr>
          </a:p>
          <a:p>
            <a:pPr marL="174625" eaLnBrk="0" hangingPunct="0"/>
            <a:endParaRPr lang="en-US">
              <a:solidFill>
                <a:schemeClr val="accent2"/>
              </a:solidFill>
              <a:latin typeface="Segoe UI"/>
              <a:ea typeface="ＭＳ Ｐゴシック"/>
              <a:cs typeface="ＭＳ Ｐゴシック"/>
            </a:endParaRPr>
          </a:p>
        </p:txBody>
      </p:sp>
      <p:sp>
        <p:nvSpPr>
          <p:cNvPr id="42018" name="Text Box 38"/>
          <p:cNvSpPr txBox="1">
            <a:spLocks noChangeArrowheads="1"/>
          </p:cNvSpPr>
          <p:nvPr/>
        </p:nvSpPr>
        <p:spPr bwMode="auto">
          <a:xfrm>
            <a:off x="238125" y="6324600"/>
            <a:ext cx="4257675" cy="365125"/>
          </a:xfrm>
          <a:prstGeom prst="rect">
            <a:avLst/>
          </a:prstGeom>
          <a:noFill/>
          <a:ln w="9525">
            <a:noFill/>
            <a:miter lim="800000"/>
            <a:headEnd/>
            <a:tailEnd/>
          </a:ln>
        </p:spPr>
        <p:txBody>
          <a:bodyPr lIns="0" tIns="0" rIns="0" bIns="0" anchor="b">
            <a:spAutoFit/>
          </a:bodyPr>
          <a:lstStyle/>
          <a:p>
            <a:pPr marL="174625" eaLnBrk="0" hangingPunct="0"/>
            <a:r>
              <a:rPr lang="en-US" sz="1200">
                <a:latin typeface="Segoe UI"/>
                <a:ea typeface="ＭＳ Ｐゴシック"/>
                <a:cs typeface="Arial" charset="0"/>
              </a:rPr>
              <a:t>Pawlotsky JM, et al. Gastroenterology 2008;134:405-15.</a:t>
            </a:r>
            <a:endParaRPr lang="tr-TR" sz="1200">
              <a:latin typeface="Segoe UI"/>
              <a:ea typeface="ＭＳ Ｐゴシック"/>
              <a:cs typeface="Arial" charset="0"/>
            </a:endParaRPr>
          </a:p>
          <a:p>
            <a:pPr marL="174625" eaLnBrk="0" hangingPunct="0"/>
            <a:r>
              <a:rPr lang="en-US" sz="1200">
                <a:latin typeface="Segoe UI"/>
                <a:ea typeface="ＭＳ Ｐゴシック"/>
                <a:cs typeface="Arial" charset="0"/>
              </a:rPr>
              <a:t>Keeffe EB, et al. Clin Gastroenterol Hepatol</a:t>
            </a:r>
            <a:r>
              <a:rPr lang="tr-TR" sz="1200">
                <a:latin typeface="Segoe UI"/>
                <a:ea typeface="ＭＳ Ｐゴシック"/>
                <a:cs typeface="Arial" charset="0"/>
              </a:rPr>
              <a:t> </a:t>
            </a:r>
            <a:r>
              <a:rPr lang="en-US" sz="1200">
                <a:latin typeface="Segoe UI"/>
                <a:ea typeface="ＭＳ Ｐゴシック"/>
                <a:cs typeface="Arial" charset="0"/>
              </a:rPr>
              <a:t>2007;5:890-97.</a:t>
            </a:r>
          </a:p>
        </p:txBody>
      </p:sp>
      <p:sp>
        <p:nvSpPr>
          <p:cNvPr id="42019" name="Rectangle 86"/>
          <p:cNvSpPr>
            <a:spLocks noChangeArrowheads="1"/>
          </p:cNvSpPr>
          <p:nvPr/>
        </p:nvSpPr>
        <p:spPr bwMode="auto">
          <a:xfrm>
            <a:off x="762000" y="5454650"/>
            <a:ext cx="4572000" cy="517525"/>
          </a:xfrm>
          <a:prstGeom prst="rect">
            <a:avLst/>
          </a:prstGeom>
          <a:noFill/>
          <a:ln w="9525">
            <a:noFill/>
            <a:miter lim="800000"/>
            <a:headEnd/>
            <a:tailEnd/>
          </a:ln>
        </p:spPr>
        <p:txBody>
          <a:bodyPr>
            <a:spAutoFit/>
          </a:bodyPr>
          <a:lstStyle/>
          <a:p>
            <a:r>
              <a:rPr lang="tr-TR" sz="1400">
                <a:latin typeface="Calibri" pitchFamily="34" charset="0"/>
              </a:rPr>
              <a:t>Primer yanıtsızlık: (&gt;10</a:t>
            </a:r>
            <a:r>
              <a:rPr lang="tr-TR" sz="1400" baseline="30000">
                <a:latin typeface="Calibri" pitchFamily="34" charset="0"/>
              </a:rPr>
              <a:t>4</a:t>
            </a:r>
            <a:r>
              <a:rPr lang="tr-TR" sz="1400">
                <a:latin typeface="Calibri" pitchFamily="34" charset="0"/>
              </a:rPr>
              <a:t> kopya/ml) </a:t>
            </a:r>
          </a:p>
          <a:p>
            <a:r>
              <a:rPr lang="tr-TR" sz="1400">
                <a:latin typeface="Calibri" pitchFamily="34" charset="0"/>
              </a:rPr>
              <a:t>Suboptimal yanıt: (300-10</a:t>
            </a:r>
            <a:r>
              <a:rPr lang="tr-TR" sz="1400" baseline="30000">
                <a:latin typeface="Calibri" pitchFamily="34" charset="0"/>
              </a:rPr>
              <a:t>4</a:t>
            </a:r>
            <a:r>
              <a:rPr lang="tr-TR" sz="1400">
                <a:latin typeface="Calibri" pitchFamily="34" charset="0"/>
              </a:rPr>
              <a:t> kopya/ml)</a:t>
            </a:r>
          </a:p>
        </p:txBody>
      </p:sp>
      <p:sp>
        <p:nvSpPr>
          <p:cNvPr id="42020" name="Rectangle 87"/>
          <p:cNvSpPr>
            <a:spLocks noChangeArrowheads="1"/>
          </p:cNvSpPr>
          <p:nvPr/>
        </p:nvSpPr>
        <p:spPr bwMode="auto">
          <a:xfrm>
            <a:off x="457200" y="304800"/>
            <a:ext cx="7924800" cy="946150"/>
          </a:xfrm>
          <a:prstGeom prst="rect">
            <a:avLst/>
          </a:prstGeom>
          <a:noFill/>
          <a:ln w="9525">
            <a:noFill/>
            <a:miter lim="800000"/>
            <a:headEnd/>
            <a:tailEnd/>
          </a:ln>
        </p:spPr>
        <p:txBody>
          <a:bodyPr>
            <a:spAutoFit/>
          </a:bodyPr>
          <a:lstStyle/>
          <a:p>
            <a:r>
              <a:rPr lang="en-GB" sz="2800">
                <a:solidFill>
                  <a:srgbClr val="FF0000"/>
                </a:solidFill>
                <a:latin typeface="Segoe UI"/>
              </a:rPr>
              <a:t>HBV </a:t>
            </a:r>
            <a:r>
              <a:rPr lang="tr-TR" sz="2800">
                <a:solidFill>
                  <a:srgbClr val="FF0000"/>
                </a:solidFill>
                <a:latin typeface="Segoe UI"/>
              </a:rPr>
              <a:t>ilaç direnci testleri: </a:t>
            </a:r>
          </a:p>
          <a:p>
            <a:r>
              <a:rPr lang="tr-TR" sz="2800">
                <a:solidFill>
                  <a:srgbClr val="FF0000"/>
                </a:solidFill>
                <a:latin typeface="Segoe UI"/>
              </a:rPr>
              <a:t>Ne zaman?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Başlık 1"/>
          <p:cNvSpPr>
            <a:spLocks noGrp="1"/>
          </p:cNvSpPr>
          <p:nvPr>
            <p:ph type="ctrTitle"/>
          </p:nvPr>
        </p:nvSpPr>
        <p:spPr>
          <a:xfrm>
            <a:off x="149225" y="2597150"/>
            <a:ext cx="5472113" cy="1470025"/>
          </a:xfrm>
        </p:spPr>
        <p:txBody>
          <a:bodyPr/>
          <a:lstStyle/>
          <a:p>
            <a:r>
              <a:rPr lang="tr-TR" smtClean="0"/>
              <a:t>İlaç direncini nasıl belirleyelim?</a:t>
            </a:r>
          </a:p>
        </p:txBody>
      </p:sp>
      <p:grpSp>
        <p:nvGrpSpPr>
          <p:cNvPr id="43010" name="Grup 6"/>
          <p:cNvGrpSpPr>
            <a:grpSpLocks/>
          </p:cNvGrpSpPr>
          <p:nvPr/>
        </p:nvGrpSpPr>
        <p:grpSpPr bwMode="auto">
          <a:xfrm>
            <a:off x="5586413" y="1330325"/>
            <a:ext cx="2946400" cy="4095750"/>
            <a:chOff x="5586346" y="1329781"/>
            <a:chExt cx="2506935" cy="4096594"/>
          </a:xfrm>
        </p:grpSpPr>
        <p:pic>
          <p:nvPicPr>
            <p:cNvPr id="43011" name="Diagram 29"/>
            <p:cNvPicPr>
              <a:picLocks noChangeArrowheads="1"/>
            </p:cNvPicPr>
            <p:nvPr/>
          </p:nvPicPr>
          <p:blipFill>
            <a:blip r:embed="rId2"/>
            <a:srcRect/>
            <a:stretch>
              <a:fillRect/>
            </a:stretch>
          </p:blipFill>
          <p:spPr bwMode="auto">
            <a:xfrm>
              <a:off x="6678924" y="1329781"/>
              <a:ext cx="972815" cy="1088434"/>
            </a:xfrm>
            <a:prstGeom prst="rect">
              <a:avLst/>
            </a:prstGeom>
            <a:noFill/>
            <a:ln w="9525">
              <a:noFill/>
              <a:miter lim="800000"/>
              <a:headEnd/>
              <a:tailEnd/>
            </a:ln>
          </p:spPr>
        </p:pic>
        <p:pic>
          <p:nvPicPr>
            <p:cNvPr id="43012" name="Diagram 30"/>
            <p:cNvPicPr>
              <a:picLocks noChangeArrowheads="1"/>
            </p:cNvPicPr>
            <p:nvPr/>
          </p:nvPicPr>
          <p:blipFill>
            <a:blip r:embed="rId3"/>
            <a:srcRect/>
            <a:stretch>
              <a:fillRect/>
            </a:stretch>
          </p:blipFill>
          <p:spPr bwMode="auto">
            <a:xfrm>
              <a:off x="5586346" y="2758958"/>
              <a:ext cx="972815" cy="1146725"/>
            </a:xfrm>
            <a:prstGeom prst="rect">
              <a:avLst/>
            </a:prstGeom>
            <a:noFill/>
            <a:ln w="9525">
              <a:noFill/>
              <a:miter lim="800000"/>
              <a:headEnd/>
              <a:tailEnd/>
            </a:ln>
          </p:spPr>
        </p:pic>
        <p:pic>
          <p:nvPicPr>
            <p:cNvPr id="43013" name="Diagram 31"/>
            <p:cNvPicPr>
              <a:picLocks noChangeArrowheads="1"/>
            </p:cNvPicPr>
            <p:nvPr/>
          </p:nvPicPr>
          <p:blipFill>
            <a:blip r:embed="rId4"/>
            <a:srcRect/>
            <a:stretch>
              <a:fillRect/>
            </a:stretch>
          </p:blipFill>
          <p:spPr bwMode="auto">
            <a:xfrm>
              <a:off x="6177441" y="4321148"/>
              <a:ext cx="987891" cy="1105227"/>
            </a:xfrm>
            <a:prstGeom prst="rect">
              <a:avLst/>
            </a:prstGeom>
            <a:noFill/>
            <a:ln w="9525">
              <a:noFill/>
              <a:miter lim="800000"/>
              <a:headEnd/>
              <a:tailEnd/>
            </a:ln>
          </p:spPr>
        </p:pic>
        <p:pic>
          <p:nvPicPr>
            <p:cNvPr id="43014" name="Diagram 448"/>
            <p:cNvPicPr>
              <a:picLocks noChangeArrowheads="1"/>
            </p:cNvPicPr>
            <p:nvPr/>
          </p:nvPicPr>
          <p:blipFill>
            <a:blip r:embed="rId5"/>
            <a:srcRect/>
            <a:stretch>
              <a:fillRect/>
            </a:stretch>
          </p:blipFill>
          <p:spPr bwMode="auto">
            <a:xfrm>
              <a:off x="7045569" y="2983241"/>
              <a:ext cx="1047712" cy="1113624"/>
            </a:xfrm>
            <a:prstGeom prst="rect">
              <a:avLst/>
            </a:prstGeom>
            <a:noFill/>
            <a:ln w="9525">
              <a:noFill/>
              <a:miter lim="800000"/>
              <a:headEnd/>
              <a:tailEnd/>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228600" y="609600"/>
            <a:ext cx="8686800" cy="1143000"/>
          </a:xfrm>
        </p:spPr>
        <p:txBody>
          <a:bodyPr/>
          <a:lstStyle/>
          <a:p>
            <a:pPr algn="l"/>
            <a:r>
              <a:rPr lang="tr-TR" sz="3600" smtClean="0">
                <a:solidFill>
                  <a:srgbClr val="FF0000"/>
                </a:solidFill>
                <a:latin typeface="Segoe UI"/>
              </a:rPr>
              <a:t>İlaca dirençli HBV dizinlerinin belirlenmesi</a:t>
            </a:r>
            <a:endParaRPr lang="en-US" sz="3600" smtClean="0">
              <a:solidFill>
                <a:srgbClr val="FF0000"/>
              </a:solidFill>
              <a:latin typeface="Segoe UI"/>
            </a:endParaRPr>
          </a:p>
        </p:txBody>
      </p:sp>
      <p:sp>
        <p:nvSpPr>
          <p:cNvPr id="44034" name="Rectangle 3"/>
          <p:cNvSpPr>
            <a:spLocks noGrp="1" noChangeArrowheads="1"/>
          </p:cNvSpPr>
          <p:nvPr>
            <p:ph type="body" sz="half" idx="1"/>
          </p:nvPr>
        </p:nvSpPr>
        <p:spPr>
          <a:xfrm>
            <a:off x="457200" y="2103438"/>
            <a:ext cx="3894138" cy="4525962"/>
          </a:xfrm>
        </p:spPr>
        <p:txBody>
          <a:bodyPr/>
          <a:lstStyle/>
          <a:p>
            <a:pPr>
              <a:buFontTx/>
              <a:buNone/>
            </a:pPr>
            <a:r>
              <a:rPr lang="tr-TR" sz="2400" smtClean="0">
                <a:latin typeface="Segoe UI"/>
              </a:rPr>
              <a:t>Genotipik yöntemler </a:t>
            </a:r>
          </a:p>
          <a:p>
            <a:pPr lvl="1">
              <a:buFont typeface="Times New Roman" pitchFamily="18" charset="0"/>
              <a:buChar char="─"/>
            </a:pPr>
            <a:r>
              <a:rPr lang="en-US" sz="1800" smtClean="0">
                <a:solidFill>
                  <a:srgbClr val="0033CC"/>
                </a:solidFill>
                <a:latin typeface="Segoe UI"/>
              </a:rPr>
              <a:t>DNA </a:t>
            </a:r>
            <a:r>
              <a:rPr lang="tr-TR" sz="1800" smtClean="0">
                <a:solidFill>
                  <a:srgbClr val="0033CC"/>
                </a:solidFill>
                <a:latin typeface="Segoe UI"/>
              </a:rPr>
              <a:t>dizi analizi</a:t>
            </a:r>
            <a:endParaRPr lang="en-US" sz="1800" smtClean="0">
              <a:solidFill>
                <a:srgbClr val="0033CC"/>
              </a:solidFill>
              <a:latin typeface="Segoe UI"/>
            </a:endParaRPr>
          </a:p>
          <a:p>
            <a:pPr lvl="2">
              <a:buFont typeface="Symbol" pitchFamily="18" charset="2"/>
              <a:buChar char="·"/>
            </a:pPr>
            <a:r>
              <a:rPr lang="en-US" sz="1600" u="sng" smtClean="0">
                <a:solidFill>
                  <a:srgbClr val="FF6600"/>
                </a:solidFill>
                <a:latin typeface="Segoe UI"/>
              </a:rPr>
              <a:t>PCR </a:t>
            </a:r>
            <a:r>
              <a:rPr lang="tr-TR" sz="1600" u="sng" smtClean="0">
                <a:solidFill>
                  <a:srgbClr val="FF6600"/>
                </a:solidFill>
                <a:latin typeface="Segoe UI"/>
              </a:rPr>
              <a:t>ürünlerinin dizi analizi</a:t>
            </a:r>
            <a:endParaRPr lang="en-US" sz="1600" u="sng" smtClean="0">
              <a:solidFill>
                <a:srgbClr val="FF6600"/>
              </a:solidFill>
              <a:latin typeface="Segoe UI"/>
            </a:endParaRPr>
          </a:p>
          <a:p>
            <a:pPr lvl="2">
              <a:buFont typeface="Symbol" pitchFamily="18" charset="2"/>
              <a:buChar char="·"/>
            </a:pPr>
            <a:r>
              <a:rPr lang="tr-TR" sz="1600" smtClean="0">
                <a:latin typeface="Segoe UI"/>
              </a:rPr>
              <a:t>Klonlanmış varyantların dizi analizi</a:t>
            </a:r>
            <a:endParaRPr lang="en-US" sz="1600" smtClean="0">
              <a:latin typeface="Segoe UI"/>
            </a:endParaRPr>
          </a:p>
          <a:p>
            <a:pPr lvl="1">
              <a:buFont typeface="Times New Roman" pitchFamily="18" charset="0"/>
              <a:buChar char="─"/>
            </a:pPr>
            <a:r>
              <a:rPr lang="en-US" sz="1800" smtClean="0">
                <a:latin typeface="Segoe UI"/>
              </a:rPr>
              <a:t>Line probe assay</a:t>
            </a:r>
            <a:r>
              <a:rPr lang="tr-TR" sz="1800" smtClean="0">
                <a:latin typeface="Segoe UI"/>
              </a:rPr>
              <a:t> (LIPA)</a:t>
            </a:r>
            <a:endParaRPr lang="en-US" sz="1800" smtClean="0">
              <a:latin typeface="Segoe UI"/>
            </a:endParaRPr>
          </a:p>
          <a:p>
            <a:pPr lvl="1">
              <a:buFont typeface="Times New Roman" pitchFamily="18" charset="0"/>
              <a:buChar char="─"/>
            </a:pPr>
            <a:r>
              <a:rPr lang="en-US" sz="1800" smtClean="0">
                <a:latin typeface="Segoe UI"/>
              </a:rPr>
              <a:t>PCR-RFLP</a:t>
            </a:r>
          </a:p>
          <a:p>
            <a:pPr lvl="1">
              <a:buFont typeface="Times New Roman" pitchFamily="18" charset="0"/>
              <a:buChar char="─"/>
            </a:pPr>
            <a:r>
              <a:rPr lang="en-US" sz="1800" smtClean="0">
                <a:latin typeface="Segoe UI"/>
              </a:rPr>
              <a:t>Real-Time PCR</a:t>
            </a:r>
            <a:endParaRPr lang="tr-TR" sz="2000" smtClean="0">
              <a:latin typeface="Segoe UI"/>
            </a:endParaRPr>
          </a:p>
          <a:p>
            <a:r>
              <a:rPr lang="en-GB" sz="2000" smtClean="0">
                <a:latin typeface="Segoe UI"/>
              </a:rPr>
              <a:t>Matrix-assisted laser desorption/ionisation-Time of light Mass Spectrometry (MALDI-TOF MS)</a:t>
            </a:r>
            <a:endParaRPr lang="en-US" sz="2400" smtClean="0">
              <a:latin typeface="Segoe UI"/>
            </a:endParaRPr>
          </a:p>
        </p:txBody>
      </p:sp>
      <p:sp>
        <p:nvSpPr>
          <p:cNvPr id="44035" name="Rectangle 5"/>
          <p:cNvSpPr>
            <a:spLocks noGrp="1" noChangeArrowheads="1"/>
          </p:cNvSpPr>
          <p:nvPr>
            <p:ph type="body" sz="half" idx="2"/>
          </p:nvPr>
        </p:nvSpPr>
        <p:spPr>
          <a:xfrm>
            <a:off x="4648200" y="2133600"/>
            <a:ext cx="4114800" cy="4525963"/>
          </a:xfrm>
        </p:spPr>
        <p:txBody>
          <a:bodyPr/>
          <a:lstStyle/>
          <a:p>
            <a:pPr>
              <a:buFontTx/>
              <a:buNone/>
            </a:pPr>
            <a:r>
              <a:rPr lang="tr-TR" smtClean="0">
                <a:latin typeface="Segoe UI"/>
              </a:rPr>
              <a:t>Fenotipik Yöntemler</a:t>
            </a:r>
          </a:p>
          <a:p>
            <a:pPr>
              <a:buFont typeface="Times New Roman" pitchFamily="18" charset="0"/>
              <a:buChar char="─"/>
            </a:pPr>
            <a:r>
              <a:rPr lang="tr-TR" sz="2000" smtClean="0">
                <a:latin typeface="Segoe UI"/>
              </a:rPr>
              <a:t>Hayvan hepadnavirus modelleri</a:t>
            </a:r>
          </a:p>
          <a:p>
            <a:pPr>
              <a:buFont typeface="Times New Roman" pitchFamily="18" charset="0"/>
              <a:buChar char="─"/>
            </a:pPr>
            <a:r>
              <a:rPr lang="tr-TR" sz="2000" smtClean="0">
                <a:latin typeface="Segoe UI"/>
              </a:rPr>
              <a:t>Transfeksiyon temelli modeller</a:t>
            </a:r>
          </a:p>
          <a:p>
            <a:pPr>
              <a:buFont typeface="Times New Roman" pitchFamily="18" charset="0"/>
              <a:buChar char="─"/>
            </a:pPr>
            <a:r>
              <a:rPr lang="tr-TR" sz="2000" smtClean="0">
                <a:latin typeface="Segoe UI"/>
              </a:rPr>
              <a:t>Hücreden yoksun enzim deneyleri</a:t>
            </a:r>
          </a:p>
          <a:p>
            <a:endParaRPr lang="tr-TR" sz="2000" smtClean="0">
              <a:latin typeface="Segoe UI"/>
            </a:endParaRPr>
          </a:p>
        </p:txBody>
      </p:sp>
      <p:sp>
        <p:nvSpPr>
          <p:cNvPr id="44036" name="Text Box 6"/>
          <p:cNvSpPr txBox="1">
            <a:spLocks noChangeArrowheads="1"/>
          </p:cNvSpPr>
          <p:nvPr/>
        </p:nvSpPr>
        <p:spPr bwMode="auto">
          <a:xfrm>
            <a:off x="344488" y="6350000"/>
            <a:ext cx="2470150" cy="274638"/>
          </a:xfrm>
          <a:prstGeom prst="rect">
            <a:avLst/>
          </a:prstGeom>
          <a:noFill/>
          <a:ln w="9525">
            <a:noFill/>
            <a:miter lim="800000"/>
            <a:headEnd/>
            <a:tailEnd/>
          </a:ln>
        </p:spPr>
        <p:txBody>
          <a:bodyPr wrap="none">
            <a:spAutoFit/>
          </a:bodyPr>
          <a:lstStyle/>
          <a:p>
            <a:r>
              <a:rPr lang="tr-TR" sz="1200">
                <a:latin typeface="Segoe UI"/>
              </a:rPr>
              <a:t>Bozdayı M. Viral Hepatit 2009. s53</a:t>
            </a:r>
          </a:p>
        </p:txBody>
      </p:sp>
      <p:pic>
        <p:nvPicPr>
          <p:cNvPr id="44037" name="Picture 7"/>
          <p:cNvPicPr>
            <a:picLocks noChangeAspect="1" noChangeArrowheads="1"/>
          </p:cNvPicPr>
          <p:nvPr/>
        </p:nvPicPr>
        <p:blipFill>
          <a:blip r:embed="rId3"/>
          <a:srcRect/>
          <a:stretch>
            <a:fillRect/>
          </a:stretch>
        </p:blipFill>
        <p:spPr bwMode="auto">
          <a:xfrm>
            <a:off x="4953000" y="4233863"/>
            <a:ext cx="3276600" cy="236855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381000" y="304800"/>
            <a:ext cx="8305800" cy="990600"/>
          </a:xfrm>
        </p:spPr>
        <p:txBody>
          <a:bodyPr/>
          <a:lstStyle/>
          <a:p>
            <a:pPr algn="l"/>
            <a:r>
              <a:rPr lang="tr-TR" sz="2800" b="1" smtClean="0">
                <a:latin typeface="Segoe UI"/>
              </a:rPr>
              <a:t>LIPA;</a:t>
            </a:r>
            <a:r>
              <a:rPr lang="tr-TR" sz="2800" smtClean="0">
                <a:latin typeface="Segoe UI"/>
              </a:rPr>
              <a:t> bilinen HBV primer ilaç direnci mutasyonlarını doğal tip</a:t>
            </a:r>
            <a:r>
              <a:rPr lang="fr-FR" sz="2800" smtClean="0">
                <a:latin typeface="Segoe UI"/>
              </a:rPr>
              <a:t> motif</a:t>
            </a:r>
            <a:r>
              <a:rPr lang="tr-TR" sz="2800" smtClean="0">
                <a:latin typeface="Segoe UI"/>
              </a:rPr>
              <a:t>lerle birlikte gösterir (v2, v3…)</a:t>
            </a:r>
          </a:p>
        </p:txBody>
      </p:sp>
      <p:pic>
        <p:nvPicPr>
          <p:cNvPr id="46082" name="Picture 3"/>
          <p:cNvPicPr>
            <a:picLocks noChangeAspect="1" noChangeArrowheads="1"/>
          </p:cNvPicPr>
          <p:nvPr/>
        </p:nvPicPr>
        <p:blipFill>
          <a:blip r:embed="rId2"/>
          <a:srcRect l="2853"/>
          <a:stretch>
            <a:fillRect/>
          </a:stretch>
        </p:blipFill>
        <p:spPr bwMode="auto">
          <a:xfrm>
            <a:off x="1524000" y="1295400"/>
            <a:ext cx="6019800" cy="5294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ChangeArrowheads="1"/>
          </p:cNvSpPr>
          <p:nvPr/>
        </p:nvSpPr>
        <p:spPr bwMode="auto">
          <a:xfrm>
            <a:off x="457200" y="457200"/>
            <a:ext cx="8077200" cy="2652713"/>
          </a:xfrm>
          <a:prstGeom prst="rect">
            <a:avLst/>
          </a:prstGeom>
          <a:noFill/>
          <a:ln w="9525">
            <a:noFill/>
            <a:miter lim="800000"/>
            <a:headEnd/>
            <a:tailEnd/>
          </a:ln>
        </p:spPr>
        <p:txBody>
          <a:bodyPr>
            <a:spAutoFit/>
          </a:bodyPr>
          <a:lstStyle/>
          <a:p>
            <a:r>
              <a:rPr lang="tr-TR" sz="2800">
                <a:solidFill>
                  <a:srgbClr val="FF0000"/>
                </a:solidFill>
                <a:latin typeface="Segoe UI"/>
              </a:rPr>
              <a:t>DNA dizi analizi</a:t>
            </a:r>
          </a:p>
          <a:p>
            <a:pPr>
              <a:buFontTx/>
              <a:buChar char="•"/>
            </a:pPr>
            <a:r>
              <a:rPr lang="tr-TR" sz="2000">
                <a:latin typeface="Segoe UI"/>
              </a:rPr>
              <a:t>Analitik duyarlılık: mutant virus populasyonu </a:t>
            </a:r>
            <a:r>
              <a:rPr lang="tr-TR" sz="2000" u="sng">
                <a:latin typeface="Segoe UI"/>
              </a:rPr>
              <a:t>&gt;%10</a:t>
            </a:r>
            <a:r>
              <a:rPr lang="tr-TR" sz="2000">
                <a:latin typeface="Segoe UI"/>
              </a:rPr>
              <a:t> ise başarılı</a:t>
            </a:r>
          </a:p>
          <a:p>
            <a:pPr>
              <a:buFontTx/>
              <a:buChar char="•"/>
            </a:pPr>
            <a:r>
              <a:rPr lang="tr-TR" sz="2000">
                <a:latin typeface="Segoe UI"/>
              </a:rPr>
              <a:t>HBV DNA seviyesi: </a:t>
            </a:r>
            <a:r>
              <a:rPr lang="tr-TR" sz="2000" u="sng">
                <a:latin typeface="Segoe UI"/>
              </a:rPr>
              <a:t>&gt;500 IU/ml</a:t>
            </a:r>
            <a:r>
              <a:rPr lang="tr-TR" sz="2000">
                <a:latin typeface="Segoe UI"/>
              </a:rPr>
              <a:t> de başarılı</a:t>
            </a:r>
          </a:p>
          <a:p>
            <a:pPr>
              <a:buFontTx/>
              <a:buChar char="•"/>
            </a:pPr>
            <a:r>
              <a:rPr lang="tr-TR" sz="2000">
                <a:latin typeface="Segoe UI"/>
              </a:rPr>
              <a:t>Potansiyel yeni mutasyonları belirlemek mümkün</a:t>
            </a:r>
          </a:p>
          <a:p>
            <a:pPr>
              <a:buFontTx/>
              <a:buChar char="•"/>
            </a:pPr>
            <a:r>
              <a:rPr lang="tr-TR" sz="2000" i="1">
                <a:latin typeface="Segoe UI"/>
              </a:rPr>
              <a:t>Pol</a:t>
            </a:r>
            <a:r>
              <a:rPr lang="tr-TR" sz="2000">
                <a:latin typeface="Segoe UI"/>
              </a:rPr>
              <a:t> geninde geniş bir bölgeyi analiz etmek mümkün</a:t>
            </a:r>
          </a:p>
          <a:p>
            <a:pPr>
              <a:buFontTx/>
              <a:buChar char="•"/>
            </a:pPr>
            <a:r>
              <a:rPr lang="tr-TR" sz="2000">
                <a:latin typeface="Segoe UI"/>
              </a:rPr>
              <a:t>Aynı anda </a:t>
            </a:r>
            <a:r>
              <a:rPr lang="tr-TR" sz="2000" u="sng">
                <a:latin typeface="Segoe UI"/>
              </a:rPr>
              <a:t>S gen</a:t>
            </a:r>
            <a:r>
              <a:rPr lang="tr-TR" sz="2000">
                <a:latin typeface="Segoe UI"/>
              </a:rPr>
              <a:t> bölgesini analiz etmek mümkün</a:t>
            </a:r>
          </a:p>
          <a:p>
            <a:pPr>
              <a:buFontTx/>
              <a:buChar char="•"/>
            </a:pPr>
            <a:r>
              <a:rPr lang="tr-TR" sz="2000">
                <a:latin typeface="Segoe UI"/>
              </a:rPr>
              <a:t>Elde edilen diziyle </a:t>
            </a:r>
            <a:r>
              <a:rPr lang="tr-TR" sz="2000" u="sng">
                <a:latin typeface="Segoe UI"/>
              </a:rPr>
              <a:t>HBV genotipleme</a:t>
            </a:r>
            <a:r>
              <a:rPr lang="tr-TR" sz="2000">
                <a:latin typeface="Segoe UI"/>
              </a:rPr>
              <a:t>, </a:t>
            </a:r>
            <a:r>
              <a:rPr lang="tr-TR" sz="2000" u="sng">
                <a:latin typeface="Segoe UI"/>
              </a:rPr>
              <a:t>subgenotipleme </a:t>
            </a:r>
          </a:p>
          <a:p>
            <a:r>
              <a:rPr lang="tr-TR" sz="2000">
                <a:latin typeface="Segoe UI"/>
              </a:rPr>
              <a:t> ve </a:t>
            </a:r>
            <a:r>
              <a:rPr lang="tr-TR" sz="2000" u="sng">
                <a:latin typeface="Segoe UI"/>
              </a:rPr>
              <a:t>rekombinasyon</a:t>
            </a:r>
            <a:r>
              <a:rPr lang="tr-TR" sz="2000">
                <a:latin typeface="Segoe UI"/>
              </a:rPr>
              <a:t> analizleri yapmak mümkün.</a:t>
            </a:r>
          </a:p>
        </p:txBody>
      </p:sp>
      <p:sp>
        <p:nvSpPr>
          <p:cNvPr id="47106" name="Rectangle 8"/>
          <p:cNvSpPr>
            <a:spLocks noChangeArrowheads="1"/>
          </p:cNvSpPr>
          <p:nvPr/>
        </p:nvSpPr>
        <p:spPr bwMode="auto">
          <a:xfrm>
            <a:off x="228600" y="6477000"/>
            <a:ext cx="8177213" cy="182563"/>
          </a:xfrm>
          <a:prstGeom prst="rect">
            <a:avLst/>
          </a:prstGeom>
          <a:noFill/>
          <a:ln w="9525">
            <a:noFill/>
            <a:miter lim="800000"/>
            <a:headEnd/>
            <a:tailEnd/>
          </a:ln>
        </p:spPr>
        <p:txBody>
          <a:bodyPr lIns="0" tIns="0" rIns="0" bIns="0" anchor="b">
            <a:spAutoFit/>
          </a:bodyPr>
          <a:lstStyle/>
          <a:p>
            <a:r>
              <a:rPr lang="en-GB" sz="1200">
                <a:latin typeface="Segoe UI"/>
                <a:cs typeface="Arial" charset="0"/>
              </a:rPr>
              <a:t>Woo HY. Antivir Ther 2007;12:7-13.  </a:t>
            </a:r>
            <a:endParaRPr lang="en-GB" sz="1200" b="1">
              <a:latin typeface="Segoe UI"/>
            </a:endParaRPr>
          </a:p>
        </p:txBody>
      </p:sp>
      <p:sp>
        <p:nvSpPr>
          <p:cNvPr id="47107" name="Text Box 10"/>
          <p:cNvSpPr txBox="1">
            <a:spLocks noChangeArrowheads="1"/>
          </p:cNvSpPr>
          <p:nvPr/>
        </p:nvSpPr>
        <p:spPr bwMode="auto">
          <a:xfrm>
            <a:off x="6038850" y="5753100"/>
            <a:ext cx="2800350" cy="365125"/>
          </a:xfrm>
          <a:prstGeom prst="rect">
            <a:avLst/>
          </a:prstGeom>
          <a:noFill/>
          <a:ln w="9525">
            <a:noFill/>
            <a:miter lim="800000"/>
            <a:headEnd/>
            <a:tailEnd/>
          </a:ln>
        </p:spPr>
        <p:txBody>
          <a:bodyPr lIns="0" tIns="0" rIns="0" bIns="0">
            <a:spAutoFit/>
          </a:bodyPr>
          <a:lstStyle/>
          <a:p>
            <a:pPr>
              <a:spcBef>
                <a:spcPct val="50000"/>
              </a:spcBef>
            </a:pPr>
            <a:r>
              <a:rPr lang="tr-TR" sz="1200" b="1"/>
              <a:t>A</a:t>
            </a:r>
            <a:r>
              <a:rPr lang="en-GB" sz="1200" b="1"/>
              <a:t>lignment, ba</a:t>
            </a:r>
            <a:r>
              <a:rPr lang="tr-TR" sz="1200" b="1"/>
              <a:t>z atama</a:t>
            </a:r>
            <a:r>
              <a:rPr lang="en-GB" sz="1200" b="1"/>
              <a:t>, data anal</a:t>
            </a:r>
            <a:r>
              <a:rPr lang="tr-TR" sz="1200" b="1"/>
              <a:t>izi</a:t>
            </a:r>
            <a:r>
              <a:rPr lang="en-GB" sz="1200" b="1"/>
              <a:t> </a:t>
            </a:r>
            <a:r>
              <a:rPr lang="tr-TR" sz="1200" b="1"/>
              <a:t>ve raporlama</a:t>
            </a:r>
            <a:endParaRPr lang="en-GB" sz="1200" b="1"/>
          </a:p>
        </p:txBody>
      </p:sp>
      <p:sp>
        <p:nvSpPr>
          <p:cNvPr id="163851" name="Rectangle 11"/>
          <p:cNvSpPr>
            <a:spLocks noChangeArrowheads="1"/>
          </p:cNvSpPr>
          <p:nvPr/>
        </p:nvSpPr>
        <p:spPr bwMode="auto">
          <a:xfrm>
            <a:off x="1798638" y="5097463"/>
            <a:ext cx="1884362" cy="520700"/>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a:noFill/>
          </a:ln>
          <a:effectLst/>
          <a:extLst/>
        </p:spPr>
        <p:txBody>
          <a:bodyPr wrap="none" anchor="ctr">
            <a:spAutoFit/>
          </a:bodyPr>
          <a:lstStyle/>
          <a:p>
            <a:pPr fontAlgn="auto">
              <a:spcBef>
                <a:spcPts val="0"/>
              </a:spcBef>
              <a:spcAft>
                <a:spcPts val="0"/>
              </a:spcAft>
              <a:defRPr/>
            </a:pPr>
            <a:endParaRPr lang="tr-TR">
              <a:latin typeface="+mn-lt"/>
            </a:endParaRPr>
          </a:p>
        </p:txBody>
      </p:sp>
      <p:sp>
        <p:nvSpPr>
          <p:cNvPr id="163852" name="AutoShape 12"/>
          <p:cNvSpPr>
            <a:spLocks noChangeArrowheads="1"/>
          </p:cNvSpPr>
          <p:nvPr/>
        </p:nvSpPr>
        <p:spPr bwMode="auto">
          <a:xfrm rot="5400000">
            <a:off x="596107" y="4729956"/>
            <a:ext cx="520700" cy="1255713"/>
          </a:xfrm>
          <a:prstGeom prst="can">
            <a:avLst>
              <a:gd name="adj" fmla="val 60290"/>
            </a:avLst>
          </a:prstGeom>
          <a:gradFill rotWithShape="1">
            <a:gsLst>
              <a:gs pos="0">
                <a:schemeClr val="hlink">
                  <a:gamma/>
                  <a:shade val="44314"/>
                  <a:invGamma/>
                </a:schemeClr>
              </a:gs>
              <a:gs pos="50000">
                <a:schemeClr val="hlink"/>
              </a:gs>
              <a:gs pos="100000">
                <a:schemeClr val="hlink">
                  <a:gamma/>
                  <a:shade val="44314"/>
                  <a:invGamma/>
                </a:schemeClr>
              </a:gs>
            </a:gsLst>
            <a:lin ang="0" scaled="1"/>
          </a:gradFill>
          <a:ln>
            <a:noFill/>
          </a:ln>
          <a:effectLst/>
          <a:extLst/>
        </p:spPr>
        <p:txBody>
          <a:bodyPr anchor="ctr">
            <a:spAutoFit/>
          </a:bodyPr>
          <a:lstStyle/>
          <a:p>
            <a:pPr fontAlgn="auto">
              <a:spcBef>
                <a:spcPts val="0"/>
              </a:spcBef>
              <a:spcAft>
                <a:spcPts val="0"/>
              </a:spcAft>
              <a:defRPr/>
            </a:pPr>
            <a:endParaRPr lang="tr-TR">
              <a:latin typeface="+mn-lt"/>
            </a:endParaRPr>
          </a:p>
        </p:txBody>
      </p:sp>
      <p:sp>
        <p:nvSpPr>
          <p:cNvPr id="47110" name="Rectangle 13"/>
          <p:cNvSpPr>
            <a:spLocks noChangeArrowheads="1"/>
          </p:cNvSpPr>
          <p:nvPr/>
        </p:nvSpPr>
        <p:spPr bwMode="auto">
          <a:xfrm>
            <a:off x="1092200" y="5097463"/>
            <a:ext cx="688975" cy="520700"/>
          </a:xfrm>
          <a:prstGeom prst="rect">
            <a:avLst/>
          </a:prstGeom>
          <a:gradFill rotWithShape="1">
            <a:gsLst>
              <a:gs pos="0">
                <a:srgbClr val="581F57"/>
              </a:gs>
              <a:gs pos="50000">
                <a:srgbClr val="BE42BB"/>
              </a:gs>
              <a:gs pos="100000">
                <a:srgbClr val="581F57"/>
              </a:gs>
            </a:gsLst>
            <a:lin ang="5400000" scaled="1"/>
          </a:gradFill>
          <a:ln w="9525">
            <a:noFill/>
            <a:miter lim="800000"/>
            <a:headEnd/>
            <a:tailEnd/>
          </a:ln>
        </p:spPr>
        <p:txBody>
          <a:bodyPr anchor="ctr">
            <a:spAutoFit/>
          </a:bodyPr>
          <a:lstStyle/>
          <a:p>
            <a:endParaRPr lang="tr-TR">
              <a:latin typeface="Calibri" pitchFamily="34" charset="0"/>
            </a:endParaRPr>
          </a:p>
        </p:txBody>
      </p:sp>
      <p:sp>
        <p:nvSpPr>
          <p:cNvPr id="47111" name="AutoShape 14"/>
          <p:cNvSpPr>
            <a:spLocks noChangeArrowheads="1"/>
          </p:cNvSpPr>
          <p:nvPr/>
        </p:nvSpPr>
        <p:spPr bwMode="auto">
          <a:xfrm>
            <a:off x="463550" y="4837113"/>
            <a:ext cx="393700" cy="1041400"/>
          </a:xfrm>
          <a:prstGeom prst="can">
            <a:avLst>
              <a:gd name="adj" fmla="val 45703"/>
            </a:avLst>
          </a:prstGeom>
          <a:solidFill>
            <a:schemeClr val="tx1"/>
          </a:solidFill>
          <a:ln w="28575">
            <a:solidFill>
              <a:schemeClr val="bg2"/>
            </a:solidFill>
            <a:round/>
            <a:headEnd/>
            <a:tailEnd/>
          </a:ln>
        </p:spPr>
        <p:txBody>
          <a:bodyPr wrap="none" anchor="ctr">
            <a:spAutoFit/>
          </a:bodyPr>
          <a:lstStyle/>
          <a:p>
            <a:endParaRPr lang="tr-TR">
              <a:latin typeface="Calibri" pitchFamily="34" charset="0"/>
            </a:endParaRPr>
          </a:p>
        </p:txBody>
      </p:sp>
      <p:sp>
        <p:nvSpPr>
          <p:cNvPr id="47112" name="AutoShape 15"/>
          <p:cNvSpPr>
            <a:spLocks noChangeArrowheads="1"/>
          </p:cNvSpPr>
          <p:nvPr/>
        </p:nvSpPr>
        <p:spPr bwMode="auto">
          <a:xfrm>
            <a:off x="511175" y="5078413"/>
            <a:ext cx="293688" cy="698500"/>
          </a:xfrm>
          <a:prstGeom prst="can">
            <a:avLst>
              <a:gd name="adj" fmla="val 39970"/>
            </a:avLst>
          </a:prstGeom>
          <a:solidFill>
            <a:schemeClr val="accent1"/>
          </a:solidFill>
          <a:ln w="9525">
            <a:noFill/>
            <a:round/>
            <a:headEnd/>
            <a:tailEnd/>
          </a:ln>
        </p:spPr>
        <p:txBody>
          <a:bodyPr anchor="ctr">
            <a:spAutoFit/>
          </a:bodyPr>
          <a:lstStyle/>
          <a:p>
            <a:endParaRPr lang="tr-TR">
              <a:latin typeface="Calibri" pitchFamily="34" charset="0"/>
            </a:endParaRPr>
          </a:p>
        </p:txBody>
      </p:sp>
      <p:sp>
        <p:nvSpPr>
          <p:cNvPr id="47113" name="Line 16"/>
          <p:cNvSpPr>
            <a:spLocks noChangeShapeType="1"/>
          </p:cNvSpPr>
          <p:nvPr/>
        </p:nvSpPr>
        <p:spPr bwMode="auto">
          <a:xfrm flipV="1">
            <a:off x="1093788" y="5006975"/>
            <a:ext cx="0" cy="611188"/>
          </a:xfrm>
          <a:prstGeom prst="line">
            <a:avLst/>
          </a:prstGeom>
          <a:noFill/>
          <a:ln w="28575">
            <a:solidFill>
              <a:schemeClr val="tx1"/>
            </a:solidFill>
            <a:round/>
            <a:headEnd/>
            <a:tailEnd/>
          </a:ln>
        </p:spPr>
        <p:txBody>
          <a:bodyPr wrap="none">
            <a:spAutoFit/>
          </a:bodyPr>
          <a:lstStyle/>
          <a:p>
            <a:endParaRPr lang="tr-TR"/>
          </a:p>
        </p:txBody>
      </p:sp>
      <p:sp>
        <p:nvSpPr>
          <p:cNvPr id="47114" name="Rectangle 17"/>
          <p:cNvSpPr>
            <a:spLocks noChangeArrowheads="1"/>
          </p:cNvSpPr>
          <p:nvPr/>
        </p:nvSpPr>
        <p:spPr bwMode="auto">
          <a:xfrm>
            <a:off x="6197600" y="4921250"/>
            <a:ext cx="547688" cy="696913"/>
          </a:xfrm>
          <a:prstGeom prst="rect">
            <a:avLst/>
          </a:prstGeom>
          <a:noFill/>
          <a:ln w="28575" algn="ctr">
            <a:solidFill>
              <a:schemeClr val="tx1"/>
            </a:solidFill>
            <a:miter lim="800000"/>
            <a:headEnd/>
            <a:tailEnd/>
          </a:ln>
        </p:spPr>
        <p:txBody>
          <a:bodyPr anchor="ctr">
            <a:spAutoFit/>
          </a:bodyPr>
          <a:lstStyle/>
          <a:p>
            <a:endParaRPr lang="tr-TR">
              <a:latin typeface="Calibri" pitchFamily="34" charset="0"/>
            </a:endParaRPr>
          </a:p>
        </p:txBody>
      </p:sp>
      <p:sp>
        <p:nvSpPr>
          <p:cNvPr id="47115" name="Freeform 18"/>
          <p:cNvSpPr>
            <a:spLocks/>
          </p:cNvSpPr>
          <p:nvPr/>
        </p:nvSpPr>
        <p:spPr bwMode="auto">
          <a:xfrm>
            <a:off x="6326188" y="5229225"/>
            <a:ext cx="1587" cy="333375"/>
          </a:xfrm>
          <a:custGeom>
            <a:avLst/>
            <a:gdLst>
              <a:gd name="T0" fmla="*/ 0 w 1"/>
              <a:gd name="T1" fmla="*/ 0 h 174"/>
              <a:gd name="T2" fmla="*/ 0 w 1"/>
              <a:gd name="T3" fmla="*/ 2147483647 h 174"/>
              <a:gd name="T4" fmla="*/ 0 60000 65536"/>
              <a:gd name="T5" fmla="*/ 0 60000 65536"/>
              <a:gd name="T6" fmla="*/ 0 w 1"/>
              <a:gd name="T7" fmla="*/ 0 h 174"/>
              <a:gd name="T8" fmla="*/ 1 w 1"/>
              <a:gd name="T9" fmla="*/ 174 h 174"/>
            </a:gdLst>
            <a:ahLst/>
            <a:cxnLst>
              <a:cxn ang="T4">
                <a:pos x="T0" y="T1"/>
              </a:cxn>
              <a:cxn ang="T5">
                <a:pos x="T2" y="T3"/>
              </a:cxn>
            </a:cxnLst>
            <a:rect l="T6" t="T7" r="T8" b="T9"/>
            <a:pathLst>
              <a:path w="1" h="174">
                <a:moveTo>
                  <a:pt x="0" y="0"/>
                </a:moveTo>
                <a:lnTo>
                  <a:pt x="0" y="174"/>
                </a:lnTo>
              </a:path>
            </a:pathLst>
          </a:custGeom>
          <a:noFill/>
          <a:ln w="28575" cap="flat" cmpd="sng">
            <a:solidFill>
              <a:schemeClr val="tx1"/>
            </a:solidFill>
            <a:prstDash val="solid"/>
            <a:round/>
            <a:headEnd type="none" w="med" len="med"/>
            <a:tailEnd type="none" w="med" len="med"/>
          </a:ln>
        </p:spPr>
        <p:txBody>
          <a:bodyPr wrap="none">
            <a:spAutoFit/>
          </a:bodyPr>
          <a:lstStyle/>
          <a:p>
            <a:endParaRPr lang="tr-TR"/>
          </a:p>
        </p:txBody>
      </p:sp>
      <p:sp>
        <p:nvSpPr>
          <p:cNvPr id="47116" name="Freeform 19"/>
          <p:cNvSpPr>
            <a:spLocks/>
          </p:cNvSpPr>
          <p:nvPr/>
        </p:nvSpPr>
        <p:spPr bwMode="auto">
          <a:xfrm>
            <a:off x="6426200" y="5229225"/>
            <a:ext cx="1588" cy="333375"/>
          </a:xfrm>
          <a:custGeom>
            <a:avLst/>
            <a:gdLst>
              <a:gd name="T0" fmla="*/ 0 w 1"/>
              <a:gd name="T1" fmla="*/ 0 h 174"/>
              <a:gd name="T2" fmla="*/ 0 w 1"/>
              <a:gd name="T3" fmla="*/ 2147483647 h 174"/>
              <a:gd name="T4" fmla="*/ 0 60000 65536"/>
              <a:gd name="T5" fmla="*/ 0 60000 65536"/>
              <a:gd name="T6" fmla="*/ 0 w 1"/>
              <a:gd name="T7" fmla="*/ 0 h 174"/>
              <a:gd name="T8" fmla="*/ 1 w 1"/>
              <a:gd name="T9" fmla="*/ 174 h 174"/>
            </a:gdLst>
            <a:ahLst/>
            <a:cxnLst>
              <a:cxn ang="T4">
                <a:pos x="T0" y="T1"/>
              </a:cxn>
              <a:cxn ang="T5">
                <a:pos x="T2" y="T3"/>
              </a:cxn>
            </a:cxnLst>
            <a:rect l="T6" t="T7" r="T8" b="T9"/>
            <a:pathLst>
              <a:path w="1" h="174">
                <a:moveTo>
                  <a:pt x="0" y="0"/>
                </a:moveTo>
                <a:lnTo>
                  <a:pt x="0" y="174"/>
                </a:lnTo>
              </a:path>
            </a:pathLst>
          </a:custGeom>
          <a:noFill/>
          <a:ln w="28575" cap="flat" cmpd="sng">
            <a:solidFill>
              <a:schemeClr val="bg2"/>
            </a:solidFill>
            <a:prstDash val="solid"/>
            <a:round/>
            <a:headEnd type="none" w="med" len="med"/>
            <a:tailEnd type="none" w="med" len="med"/>
          </a:ln>
        </p:spPr>
        <p:txBody>
          <a:bodyPr wrap="none">
            <a:spAutoFit/>
          </a:bodyPr>
          <a:lstStyle/>
          <a:p>
            <a:endParaRPr lang="tr-TR"/>
          </a:p>
        </p:txBody>
      </p:sp>
      <p:sp>
        <p:nvSpPr>
          <p:cNvPr id="47117" name="Freeform 20"/>
          <p:cNvSpPr>
            <a:spLocks/>
          </p:cNvSpPr>
          <p:nvPr/>
        </p:nvSpPr>
        <p:spPr bwMode="auto">
          <a:xfrm>
            <a:off x="6534150" y="5229225"/>
            <a:ext cx="1588" cy="333375"/>
          </a:xfrm>
          <a:custGeom>
            <a:avLst/>
            <a:gdLst>
              <a:gd name="T0" fmla="*/ 0 w 1"/>
              <a:gd name="T1" fmla="*/ 0 h 174"/>
              <a:gd name="T2" fmla="*/ 0 w 1"/>
              <a:gd name="T3" fmla="*/ 2147483647 h 174"/>
              <a:gd name="T4" fmla="*/ 0 60000 65536"/>
              <a:gd name="T5" fmla="*/ 0 60000 65536"/>
              <a:gd name="T6" fmla="*/ 0 w 1"/>
              <a:gd name="T7" fmla="*/ 0 h 174"/>
              <a:gd name="T8" fmla="*/ 1 w 1"/>
              <a:gd name="T9" fmla="*/ 174 h 174"/>
            </a:gdLst>
            <a:ahLst/>
            <a:cxnLst>
              <a:cxn ang="T4">
                <a:pos x="T0" y="T1"/>
              </a:cxn>
              <a:cxn ang="T5">
                <a:pos x="T2" y="T3"/>
              </a:cxn>
            </a:cxnLst>
            <a:rect l="T6" t="T7" r="T8" b="T9"/>
            <a:pathLst>
              <a:path w="1" h="174">
                <a:moveTo>
                  <a:pt x="0" y="0"/>
                </a:moveTo>
                <a:lnTo>
                  <a:pt x="0" y="174"/>
                </a:lnTo>
              </a:path>
            </a:pathLst>
          </a:custGeom>
          <a:noFill/>
          <a:ln w="28575" cap="flat" cmpd="sng">
            <a:solidFill>
              <a:schemeClr val="tx1"/>
            </a:solidFill>
            <a:prstDash val="solid"/>
            <a:round/>
            <a:headEnd type="none" w="med" len="med"/>
            <a:tailEnd type="none" w="med" len="med"/>
          </a:ln>
        </p:spPr>
        <p:txBody>
          <a:bodyPr wrap="none">
            <a:spAutoFit/>
          </a:bodyPr>
          <a:lstStyle/>
          <a:p>
            <a:endParaRPr lang="tr-TR"/>
          </a:p>
        </p:txBody>
      </p:sp>
      <p:sp>
        <p:nvSpPr>
          <p:cNvPr id="47118" name="Freeform 21"/>
          <p:cNvSpPr>
            <a:spLocks/>
          </p:cNvSpPr>
          <p:nvPr/>
        </p:nvSpPr>
        <p:spPr bwMode="auto">
          <a:xfrm>
            <a:off x="6643688" y="5229225"/>
            <a:ext cx="1587" cy="333375"/>
          </a:xfrm>
          <a:custGeom>
            <a:avLst/>
            <a:gdLst>
              <a:gd name="T0" fmla="*/ 0 w 1"/>
              <a:gd name="T1" fmla="*/ 0 h 174"/>
              <a:gd name="T2" fmla="*/ 0 w 1"/>
              <a:gd name="T3" fmla="*/ 2147483647 h 174"/>
              <a:gd name="T4" fmla="*/ 0 60000 65536"/>
              <a:gd name="T5" fmla="*/ 0 60000 65536"/>
              <a:gd name="T6" fmla="*/ 0 w 1"/>
              <a:gd name="T7" fmla="*/ 0 h 174"/>
              <a:gd name="T8" fmla="*/ 1 w 1"/>
              <a:gd name="T9" fmla="*/ 174 h 174"/>
            </a:gdLst>
            <a:ahLst/>
            <a:cxnLst>
              <a:cxn ang="T4">
                <a:pos x="T0" y="T1"/>
              </a:cxn>
              <a:cxn ang="T5">
                <a:pos x="T2" y="T3"/>
              </a:cxn>
            </a:cxnLst>
            <a:rect l="T6" t="T7" r="T8" b="T9"/>
            <a:pathLst>
              <a:path w="1" h="174">
                <a:moveTo>
                  <a:pt x="0" y="0"/>
                </a:moveTo>
                <a:lnTo>
                  <a:pt x="0" y="174"/>
                </a:lnTo>
              </a:path>
            </a:pathLst>
          </a:custGeom>
          <a:noFill/>
          <a:ln w="28575" cap="flat" cmpd="sng">
            <a:solidFill>
              <a:schemeClr val="tx1"/>
            </a:solidFill>
            <a:prstDash val="solid"/>
            <a:round/>
            <a:headEnd type="none" w="med" len="med"/>
            <a:tailEnd type="none" w="med" len="med"/>
          </a:ln>
        </p:spPr>
        <p:txBody>
          <a:bodyPr wrap="none">
            <a:spAutoFit/>
          </a:bodyPr>
          <a:lstStyle/>
          <a:p>
            <a:endParaRPr lang="tr-TR"/>
          </a:p>
        </p:txBody>
      </p:sp>
      <p:sp>
        <p:nvSpPr>
          <p:cNvPr id="47119" name="Freeform 22"/>
          <p:cNvSpPr>
            <a:spLocks/>
          </p:cNvSpPr>
          <p:nvPr/>
        </p:nvSpPr>
        <p:spPr bwMode="auto">
          <a:xfrm>
            <a:off x="6294438" y="5006975"/>
            <a:ext cx="138112" cy="4763"/>
          </a:xfrm>
          <a:custGeom>
            <a:avLst/>
            <a:gdLst>
              <a:gd name="T0" fmla="*/ 0 w 80"/>
              <a:gd name="T1" fmla="*/ 2147483647 h 2"/>
              <a:gd name="T2" fmla="*/ 2147483647 w 80"/>
              <a:gd name="T3" fmla="*/ 0 h 2"/>
              <a:gd name="T4" fmla="*/ 0 60000 65536"/>
              <a:gd name="T5" fmla="*/ 0 60000 65536"/>
              <a:gd name="T6" fmla="*/ 0 w 80"/>
              <a:gd name="T7" fmla="*/ 0 h 2"/>
              <a:gd name="T8" fmla="*/ 80 w 80"/>
              <a:gd name="T9" fmla="*/ 2 h 2"/>
            </a:gdLst>
            <a:ahLst/>
            <a:cxnLst>
              <a:cxn ang="T4">
                <a:pos x="T0" y="T1"/>
              </a:cxn>
              <a:cxn ang="T5">
                <a:pos x="T2" y="T3"/>
              </a:cxn>
            </a:cxnLst>
            <a:rect l="T6" t="T7" r="T8" b="T9"/>
            <a:pathLst>
              <a:path w="80" h="2">
                <a:moveTo>
                  <a:pt x="0" y="2"/>
                </a:moveTo>
                <a:lnTo>
                  <a:pt x="80" y="0"/>
                </a:lnTo>
              </a:path>
            </a:pathLst>
          </a:custGeom>
          <a:noFill/>
          <a:ln w="28575" cap="flat" cmpd="sng">
            <a:solidFill>
              <a:schemeClr val="tx1"/>
            </a:solidFill>
            <a:prstDash val="solid"/>
            <a:round/>
            <a:headEnd type="none" w="med" len="med"/>
            <a:tailEnd type="none" w="med" len="med"/>
          </a:ln>
        </p:spPr>
        <p:txBody>
          <a:bodyPr wrap="none">
            <a:spAutoFit/>
          </a:bodyPr>
          <a:lstStyle/>
          <a:p>
            <a:endParaRPr lang="tr-TR"/>
          </a:p>
        </p:txBody>
      </p:sp>
      <p:sp>
        <p:nvSpPr>
          <p:cNvPr id="47120" name="Freeform 23"/>
          <p:cNvSpPr>
            <a:spLocks/>
          </p:cNvSpPr>
          <p:nvPr/>
        </p:nvSpPr>
        <p:spPr bwMode="auto">
          <a:xfrm>
            <a:off x="6294438" y="5083175"/>
            <a:ext cx="138112" cy="3175"/>
          </a:xfrm>
          <a:custGeom>
            <a:avLst/>
            <a:gdLst>
              <a:gd name="T0" fmla="*/ 0 w 80"/>
              <a:gd name="T1" fmla="*/ 2147483647 h 2"/>
              <a:gd name="T2" fmla="*/ 2147483647 w 80"/>
              <a:gd name="T3" fmla="*/ 0 h 2"/>
              <a:gd name="T4" fmla="*/ 0 60000 65536"/>
              <a:gd name="T5" fmla="*/ 0 60000 65536"/>
              <a:gd name="T6" fmla="*/ 0 w 80"/>
              <a:gd name="T7" fmla="*/ 0 h 2"/>
              <a:gd name="T8" fmla="*/ 80 w 80"/>
              <a:gd name="T9" fmla="*/ 2 h 2"/>
            </a:gdLst>
            <a:ahLst/>
            <a:cxnLst>
              <a:cxn ang="T4">
                <a:pos x="T0" y="T1"/>
              </a:cxn>
              <a:cxn ang="T5">
                <a:pos x="T2" y="T3"/>
              </a:cxn>
            </a:cxnLst>
            <a:rect l="T6" t="T7" r="T8" b="T9"/>
            <a:pathLst>
              <a:path w="80" h="2">
                <a:moveTo>
                  <a:pt x="0" y="2"/>
                </a:moveTo>
                <a:lnTo>
                  <a:pt x="80" y="0"/>
                </a:lnTo>
              </a:path>
            </a:pathLst>
          </a:custGeom>
          <a:noFill/>
          <a:ln w="28575" cap="flat" cmpd="sng">
            <a:solidFill>
              <a:schemeClr val="tx1"/>
            </a:solidFill>
            <a:prstDash val="solid"/>
            <a:round/>
            <a:headEnd type="none" w="med" len="med"/>
            <a:tailEnd type="none" w="med" len="med"/>
          </a:ln>
        </p:spPr>
        <p:txBody>
          <a:bodyPr wrap="none">
            <a:spAutoFit/>
          </a:bodyPr>
          <a:lstStyle/>
          <a:p>
            <a:endParaRPr lang="tr-TR"/>
          </a:p>
        </p:txBody>
      </p:sp>
      <p:sp>
        <p:nvSpPr>
          <p:cNvPr id="47121" name="Freeform 24"/>
          <p:cNvSpPr>
            <a:spLocks/>
          </p:cNvSpPr>
          <p:nvPr/>
        </p:nvSpPr>
        <p:spPr bwMode="auto">
          <a:xfrm>
            <a:off x="6294438" y="5164138"/>
            <a:ext cx="138112" cy="3175"/>
          </a:xfrm>
          <a:custGeom>
            <a:avLst/>
            <a:gdLst>
              <a:gd name="T0" fmla="*/ 0 w 80"/>
              <a:gd name="T1" fmla="*/ 2147483647 h 2"/>
              <a:gd name="T2" fmla="*/ 2147483647 w 80"/>
              <a:gd name="T3" fmla="*/ 0 h 2"/>
              <a:gd name="T4" fmla="*/ 0 60000 65536"/>
              <a:gd name="T5" fmla="*/ 0 60000 65536"/>
              <a:gd name="T6" fmla="*/ 0 w 80"/>
              <a:gd name="T7" fmla="*/ 0 h 2"/>
              <a:gd name="T8" fmla="*/ 80 w 80"/>
              <a:gd name="T9" fmla="*/ 2 h 2"/>
            </a:gdLst>
            <a:ahLst/>
            <a:cxnLst>
              <a:cxn ang="T4">
                <a:pos x="T0" y="T1"/>
              </a:cxn>
              <a:cxn ang="T5">
                <a:pos x="T2" y="T3"/>
              </a:cxn>
            </a:cxnLst>
            <a:rect l="T6" t="T7" r="T8" b="T9"/>
            <a:pathLst>
              <a:path w="80" h="2">
                <a:moveTo>
                  <a:pt x="0" y="2"/>
                </a:moveTo>
                <a:lnTo>
                  <a:pt x="80" y="0"/>
                </a:lnTo>
              </a:path>
            </a:pathLst>
          </a:custGeom>
          <a:noFill/>
          <a:ln w="28575" cap="flat" cmpd="sng">
            <a:solidFill>
              <a:schemeClr val="tx1"/>
            </a:solidFill>
            <a:prstDash val="solid"/>
            <a:round/>
            <a:headEnd type="none" w="med" len="med"/>
            <a:tailEnd type="none" w="med" len="med"/>
          </a:ln>
        </p:spPr>
        <p:txBody>
          <a:bodyPr wrap="none">
            <a:spAutoFit/>
          </a:bodyPr>
          <a:lstStyle/>
          <a:p>
            <a:endParaRPr lang="tr-TR"/>
          </a:p>
        </p:txBody>
      </p:sp>
      <p:sp>
        <p:nvSpPr>
          <p:cNvPr id="47122" name="Text Box 26"/>
          <p:cNvSpPr txBox="1">
            <a:spLocks noChangeArrowheads="1"/>
          </p:cNvSpPr>
          <p:nvPr/>
        </p:nvSpPr>
        <p:spPr bwMode="auto">
          <a:xfrm>
            <a:off x="5568950" y="4837113"/>
            <a:ext cx="469900" cy="107950"/>
          </a:xfrm>
          <a:prstGeom prst="rect">
            <a:avLst/>
          </a:prstGeom>
          <a:noFill/>
          <a:ln w="9525">
            <a:noFill/>
            <a:miter lim="800000"/>
            <a:headEnd/>
            <a:tailEnd/>
          </a:ln>
        </p:spPr>
        <p:txBody>
          <a:bodyPr lIns="0" tIns="0" rIns="0" bIns="0">
            <a:spAutoFit/>
          </a:bodyPr>
          <a:lstStyle/>
          <a:p>
            <a:pPr>
              <a:lnSpc>
                <a:spcPct val="50000"/>
              </a:lnSpc>
              <a:spcBef>
                <a:spcPct val="50000"/>
              </a:spcBef>
            </a:pPr>
            <a:r>
              <a:rPr lang="tr-TR" sz="1400" b="1"/>
              <a:t>5</a:t>
            </a:r>
            <a:endParaRPr lang="en-GB" sz="1400" b="1"/>
          </a:p>
        </p:txBody>
      </p:sp>
      <p:sp>
        <p:nvSpPr>
          <p:cNvPr id="47123" name="Text Box 27"/>
          <p:cNvSpPr txBox="1">
            <a:spLocks noChangeArrowheads="1"/>
          </p:cNvSpPr>
          <p:nvPr/>
        </p:nvSpPr>
        <p:spPr bwMode="auto">
          <a:xfrm>
            <a:off x="4851400" y="4837113"/>
            <a:ext cx="471488" cy="107950"/>
          </a:xfrm>
          <a:prstGeom prst="rect">
            <a:avLst/>
          </a:prstGeom>
          <a:noFill/>
          <a:ln w="9525">
            <a:noFill/>
            <a:miter lim="800000"/>
            <a:headEnd/>
            <a:tailEnd/>
          </a:ln>
        </p:spPr>
        <p:txBody>
          <a:bodyPr lIns="0" tIns="0" rIns="0" bIns="0">
            <a:spAutoFit/>
          </a:bodyPr>
          <a:lstStyle/>
          <a:p>
            <a:pPr>
              <a:lnSpc>
                <a:spcPct val="50000"/>
              </a:lnSpc>
              <a:spcBef>
                <a:spcPct val="50000"/>
              </a:spcBef>
            </a:pPr>
            <a:r>
              <a:rPr lang="tr-TR" sz="1400" b="1"/>
              <a:t>4</a:t>
            </a:r>
            <a:endParaRPr lang="en-GB" sz="1400" b="1"/>
          </a:p>
        </p:txBody>
      </p:sp>
      <p:sp>
        <p:nvSpPr>
          <p:cNvPr id="47124" name="Text Box 28"/>
          <p:cNvSpPr txBox="1">
            <a:spLocks noChangeArrowheads="1"/>
          </p:cNvSpPr>
          <p:nvPr/>
        </p:nvSpPr>
        <p:spPr bwMode="auto">
          <a:xfrm>
            <a:off x="3486150" y="4837113"/>
            <a:ext cx="469900" cy="107950"/>
          </a:xfrm>
          <a:prstGeom prst="rect">
            <a:avLst/>
          </a:prstGeom>
          <a:noFill/>
          <a:ln w="9525">
            <a:noFill/>
            <a:miter lim="800000"/>
            <a:headEnd/>
            <a:tailEnd/>
          </a:ln>
        </p:spPr>
        <p:txBody>
          <a:bodyPr lIns="0" tIns="0" rIns="0" bIns="0">
            <a:spAutoFit/>
          </a:bodyPr>
          <a:lstStyle/>
          <a:p>
            <a:pPr>
              <a:lnSpc>
                <a:spcPct val="50000"/>
              </a:lnSpc>
              <a:spcBef>
                <a:spcPct val="50000"/>
              </a:spcBef>
            </a:pPr>
            <a:r>
              <a:rPr lang="en-GB" sz="1400" b="1"/>
              <a:t>3</a:t>
            </a:r>
          </a:p>
        </p:txBody>
      </p:sp>
      <p:sp>
        <p:nvSpPr>
          <p:cNvPr id="47125" name="Text Box 29"/>
          <p:cNvSpPr txBox="1">
            <a:spLocks noChangeArrowheads="1"/>
          </p:cNvSpPr>
          <p:nvPr/>
        </p:nvSpPr>
        <p:spPr bwMode="auto">
          <a:xfrm>
            <a:off x="1573213" y="4837113"/>
            <a:ext cx="471487" cy="107950"/>
          </a:xfrm>
          <a:prstGeom prst="rect">
            <a:avLst/>
          </a:prstGeom>
          <a:noFill/>
          <a:ln w="9525">
            <a:noFill/>
            <a:miter lim="800000"/>
            <a:headEnd/>
            <a:tailEnd/>
          </a:ln>
        </p:spPr>
        <p:txBody>
          <a:bodyPr lIns="0" tIns="0" rIns="0" bIns="0">
            <a:spAutoFit/>
          </a:bodyPr>
          <a:lstStyle/>
          <a:p>
            <a:pPr>
              <a:lnSpc>
                <a:spcPct val="50000"/>
              </a:lnSpc>
              <a:spcBef>
                <a:spcPct val="50000"/>
              </a:spcBef>
            </a:pPr>
            <a:r>
              <a:rPr lang="tr-TR" sz="1400" b="1"/>
              <a:t>2</a:t>
            </a:r>
            <a:endParaRPr lang="en-GB" sz="1400" b="1"/>
          </a:p>
        </p:txBody>
      </p:sp>
      <p:sp>
        <p:nvSpPr>
          <p:cNvPr id="47126" name="Text Box 30"/>
          <p:cNvSpPr txBox="1">
            <a:spLocks noChangeArrowheads="1"/>
          </p:cNvSpPr>
          <p:nvPr/>
        </p:nvSpPr>
        <p:spPr bwMode="auto">
          <a:xfrm>
            <a:off x="857250" y="4837113"/>
            <a:ext cx="471488" cy="107950"/>
          </a:xfrm>
          <a:prstGeom prst="rect">
            <a:avLst/>
          </a:prstGeom>
          <a:noFill/>
          <a:ln w="9525">
            <a:noFill/>
            <a:miter lim="800000"/>
            <a:headEnd/>
            <a:tailEnd/>
          </a:ln>
        </p:spPr>
        <p:txBody>
          <a:bodyPr lIns="0" tIns="0" rIns="0" bIns="0">
            <a:spAutoFit/>
          </a:bodyPr>
          <a:lstStyle/>
          <a:p>
            <a:pPr>
              <a:lnSpc>
                <a:spcPct val="50000"/>
              </a:lnSpc>
              <a:spcBef>
                <a:spcPct val="50000"/>
              </a:spcBef>
            </a:pPr>
            <a:r>
              <a:rPr lang="tr-TR" sz="1400" b="1"/>
              <a:t>1 </a:t>
            </a:r>
            <a:endParaRPr lang="en-GB" sz="1400" b="1"/>
          </a:p>
        </p:txBody>
      </p:sp>
      <p:sp>
        <p:nvSpPr>
          <p:cNvPr id="47127" name="Text Box 31"/>
          <p:cNvSpPr txBox="1">
            <a:spLocks noChangeArrowheads="1"/>
          </p:cNvSpPr>
          <p:nvPr/>
        </p:nvSpPr>
        <p:spPr bwMode="auto">
          <a:xfrm>
            <a:off x="355600" y="4421188"/>
            <a:ext cx="719138" cy="106362"/>
          </a:xfrm>
          <a:prstGeom prst="rect">
            <a:avLst/>
          </a:prstGeom>
          <a:noFill/>
          <a:ln w="9525">
            <a:noFill/>
            <a:miter lim="800000"/>
            <a:headEnd/>
            <a:tailEnd/>
          </a:ln>
        </p:spPr>
        <p:txBody>
          <a:bodyPr lIns="0" tIns="0" rIns="0" bIns="0">
            <a:spAutoFit/>
          </a:bodyPr>
          <a:lstStyle/>
          <a:p>
            <a:pPr>
              <a:lnSpc>
                <a:spcPct val="50000"/>
              </a:lnSpc>
              <a:spcBef>
                <a:spcPct val="50000"/>
              </a:spcBef>
            </a:pPr>
            <a:r>
              <a:rPr lang="tr-TR" sz="1400" b="1"/>
              <a:t>Serum</a:t>
            </a:r>
            <a:endParaRPr lang="en-GB" sz="1400" b="1"/>
          </a:p>
        </p:txBody>
      </p:sp>
      <p:sp>
        <p:nvSpPr>
          <p:cNvPr id="47128" name="Text Box 32"/>
          <p:cNvSpPr txBox="1">
            <a:spLocks noChangeArrowheads="1"/>
          </p:cNvSpPr>
          <p:nvPr/>
        </p:nvSpPr>
        <p:spPr bwMode="auto">
          <a:xfrm>
            <a:off x="3763963" y="3609975"/>
            <a:ext cx="2198687" cy="657225"/>
          </a:xfrm>
          <a:prstGeom prst="rect">
            <a:avLst/>
          </a:prstGeom>
          <a:noFill/>
          <a:ln w="9525">
            <a:noFill/>
            <a:miter lim="800000"/>
            <a:headEnd/>
            <a:tailEnd/>
          </a:ln>
        </p:spPr>
        <p:txBody>
          <a:bodyPr lIns="0" tIns="0" rIns="0" bIns="0">
            <a:spAutoFit/>
          </a:bodyPr>
          <a:lstStyle/>
          <a:p>
            <a:pPr>
              <a:lnSpc>
                <a:spcPct val="120000"/>
              </a:lnSpc>
              <a:spcBef>
                <a:spcPct val="50000"/>
              </a:spcBef>
            </a:pPr>
            <a:r>
              <a:rPr lang="tr-TR" sz="1200" b="1"/>
              <a:t>HBV </a:t>
            </a:r>
            <a:r>
              <a:rPr lang="tr-TR" sz="1200" b="1" i="1"/>
              <a:t>pol</a:t>
            </a:r>
            <a:r>
              <a:rPr lang="tr-TR" sz="1200" b="1"/>
              <a:t> geni s</a:t>
            </a:r>
            <a:r>
              <a:rPr lang="en-GB" sz="1200" b="1"/>
              <a:t>e</a:t>
            </a:r>
            <a:r>
              <a:rPr lang="tr-TR" sz="1200" b="1"/>
              <a:t>kanslama </a:t>
            </a:r>
            <a:r>
              <a:rPr lang="en-GB" sz="1200" b="1"/>
              <a:t> </a:t>
            </a:r>
            <a:r>
              <a:rPr lang="tr-TR" sz="1200" b="1"/>
              <a:t>          ABI 3130 sekans analizörü Applied Biosystem</a:t>
            </a:r>
            <a:r>
              <a:rPr lang="en-GB" sz="1200" b="1"/>
              <a:t> (70 </a:t>
            </a:r>
            <a:r>
              <a:rPr lang="tr-TR" sz="1200" b="1"/>
              <a:t>dk</a:t>
            </a:r>
            <a:r>
              <a:rPr lang="en-GB" sz="1200" b="1"/>
              <a:t>)</a:t>
            </a:r>
          </a:p>
        </p:txBody>
      </p:sp>
      <p:sp>
        <p:nvSpPr>
          <p:cNvPr id="47129" name="Line 33"/>
          <p:cNvSpPr>
            <a:spLocks noChangeShapeType="1"/>
          </p:cNvSpPr>
          <p:nvPr/>
        </p:nvSpPr>
        <p:spPr bwMode="auto">
          <a:xfrm>
            <a:off x="3802063" y="4405313"/>
            <a:ext cx="1576387" cy="0"/>
          </a:xfrm>
          <a:prstGeom prst="line">
            <a:avLst/>
          </a:prstGeom>
          <a:noFill/>
          <a:ln w="38100">
            <a:solidFill>
              <a:schemeClr val="tx1"/>
            </a:solidFill>
            <a:round/>
            <a:headEnd/>
            <a:tailEnd/>
          </a:ln>
        </p:spPr>
        <p:txBody>
          <a:bodyPr>
            <a:spAutoFit/>
          </a:bodyPr>
          <a:lstStyle/>
          <a:p>
            <a:endParaRPr lang="tr-TR"/>
          </a:p>
        </p:txBody>
      </p:sp>
      <p:sp>
        <p:nvSpPr>
          <p:cNvPr id="47130" name="Freeform 34"/>
          <p:cNvSpPr>
            <a:spLocks/>
          </p:cNvSpPr>
          <p:nvPr/>
        </p:nvSpPr>
        <p:spPr bwMode="auto">
          <a:xfrm>
            <a:off x="5381625" y="4405313"/>
            <a:ext cx="1588" cy="679450"/>
          </a:xfrm>
          <a:custGeom>
            <a:avLst/>
            <a:gdLst>
              <a:gd name="T0" fmla="*/ 0 w 1"/>
              <a:gd name="T1" fmla="*/ 2147483647 h 354"/>
              <a:gd name="T2" fmla="*/ 0 w 1"/>
              <a:gd name="T3" fmla="*/ 0 h 354"/>
              <a:gd name="T4" fmla="*/ 0 60000 65536"/>
              <a:gd name="T5" fmla="*/ 0 60000 65536"/>
              <a:gd name="T6" fmla="*/ 0 w 1"/>
              <a:gd name="T7" fmla="*/ 0 h 354"/>
              <a:gd name="T8" fmla="*/ 1 w 1"/>
              <a:gd name="T9" fmla="*/ 354 h 354"/>
            </a:gdLst>
            <a:ahLst/>
            <a:cxnLst>
              <a:cxn ang="T4">
                <a:pos x="T0" y="T1"/>
              </a:cxn>
              <a:cxn ang="T5">
                <a:pos x="T2" y="T3"/>
              </a:cxn>
            </a:cxnLst>
            <a:rect l="T6" t="T7" r="T8" b="T9"/>
            <a:pathLst>
              <a:path w="1" h="354">
                <a:moveTo>
                  <a:pt x="0" y="354"/>
                </a:moveTo>
                <a:lnTo>
                  <a:pt x="0" y="0"/>
                </a:lnTo>
              </a:path>
            </a:pathLst>
          </a:custGeom>
          <a:noFill/>
          <a:ln w="38100" cap="flat" cmpd="sng">
            <a:solidFill>
              <a:schemeClr val="tx1"/>
            </a:solidFill>
            <a:prstDash val="solid"/>
            <a:round/>
            <a:headEnd type="none" w="med" len="med"/>
            <a:tailEnd type="none" w="med" len="med"/>
          </a:ln>
        </p:spPr>
        <p:txBody>
          <a:bodyPr wrap="none">
            <a:spAutoFit/>
          </a:bodyPr>
          <a:lstStyle/>
          <a:p>
            <a:endParaRPr lang="tr-TR"/>
          </a:p>
        </p:txBody>
      </p:sp>
      <p:sp>
        <p:nvSpPr>
          <p:cNvPr id="47131" name="Text Box 35"/>
          <p:cNvSpPr txBox="1">
            <a:spLocks noChangeArrowheads="1"/>
          </p:cNvSpPr>
          <p:nvPr/>
        </p:nvSpPr>
        <p:spPr bwMode="auto">
          <a:xfrm>
            <a:off x="2667000" y="5772150"/>
            <a:ext cx="1993900" cy="365125"/>
          </a:xfrm>
          <a:prstGeom prst="rect">
            <a:avLst/>
          </a:prstGeom>
          <a:noFill/>
          <a:ln w="9525">
            <a:noFill/>
            <a:miter lim="800000"/>
            <a:headEnd/>
            <a:tailEnd/>
          </a:ln>
        </p:spPr>
        <p:txBody>
          <a:bodyPr lIns="0" tIns="0" rIns="0" bIns="0">
            <a:spAutoFit/>
          </a:bodyPr>
          <a:lstStyle/>
          <a:p>
            <a:pPr>
              <a:spcBef>
                <a:spcPct val="50000"/>
              </a:spcBef>
            </a:pPr>
            <a:r>
              <a:rPr lang="tr-TR" sz="1200" b="1"/>
              <a:t>Saflaştırma, forward primer ile sekans PCR’ı (60 dak)</a:t>
            </a:r>
            <a:endParaRPr lang="en-GB" sz="1200" b="1"/>
          </a:p>
        </p:txBody>
      </p:sp>
      <p:sp>
        <p:nvSpPr>
          <p:cNvPr id="47132" name="Line 36"/>
          <p:cNvSpPr>
            <a:spLocks noChangeShapeType="1"/>
          </p:cNvSpPr>
          <p:nvPr/>
        </p:nvSpPr>
        <p:spPr bwMode="auto">
          <a:xfrm flipH="1">
            <a:off x="2743200" y="6324600"/>
            <a:ext cx="1973263" cy="0"/>
          </a:xfrm>
          <a:prstGeom prst="line">
            <a:avLst/>
          </a:prstGeom>
          <a:noFill/>
          <a:ln w="38100">
            <a:solidFill>
              <a:schemeClr val="tx1"/>
            </a:solidFill>
            <a:round/>
            <a:headEnd/>
            <a:tailEnd/>
          </a:ln>
        </p:spPr>
        <p:txBody>
          <a:bodyPr>
            <a:spAutoFit/>
          </a:bodyPr>
          <a:lstStyle/>
          <a:p>
            <a:endParaRPr lang="tr-TR"/>
          </a:p>
        </p:txBody>
      </p:sp>
      <p:sp>
        <p:nvSpPr>
          <p:cNvPr id="47133" name="Rectangle 37"/>
          <p:cNvSpPr>
            <a:spLocks noChangeArrowheads="1"/>
          </p:cNvSpPr>
          <p:nvPr/>
        </p:nvSpPr>
        <p:spPr bwMode="auto">
          <a:xfrm>
            <a:off x="3668713" y="5097463"/>
            <a:ext cx="1428750" cy="520700"/>
          </a:xfrm>
          <a:prstGeom prst="rect">
            <a:avLst/>
          </a:prstGeom>
          <a:gradFill rotWithShape="1">
            <a:gsLst>
              <a:gs pos="0">
                <a:srgbClr val="475E00"/>
              </a:gs>
              <a:gs pos="50000">
                <a:srgbClr val="99CC00"/>
              </a:gs>
              <a:gs pos="100000">
                <a:srgbClr val="475E00"/>
              </a:gs>
            </a:gsLst>
            <a:lin ang="5400000" scaled="1"/>
          </a:gradFill>
          <a:ln w="9525">
            <a:noFill/>
            <a:miter lim="800000"/>
            <a:headEnd/>
            <a:tailEnd/>
          </a:ln>
        </p:spPr>
        <p:txBody>
          <a:bodyPr anchor="ctr">
            <a:spAutoFit/>
          </a:bodyPr>
          <a:lstStyle/>
          <a:p>
            <a:endParaRPr lang="tr-TR">
              <a:latin typeface="Calibri" pitchFamily="34" charset="0"/>
            </a:endParaRPr>
          </a:p>
        </p:txBody>
      </p:sp>
      <p:sp>
        <p:nvSpPr>
          <p:cNvPr id="47134" name="Line 38"/>
          <p:cNvSpPr>
            <a:spLocks noChangeShapeType="1"/>
          </p:cNvSpPr>
          <p:nvPr/>
        </p:nvSpPr>
        <p:spPr bwMode="auto">
          <a:xfrm flipV="1">
            <a:off x="3671888" y="5006975"/>
            <a:ext cx="0" cy="611188"/>
          </a:xfrm>
          <a:prstGeom prst="line">
            <a:avLst/>
          </a:prstGeom>
          <a:noFill/>
          <a:ln w="28575">
            <a:solidFill>
              <a:schemeClr val="tx1"/>
            </a:solidFill>
            <a:round/>
            <a:headEnd/>
            <a:tailEnd/>
          </a:ln>
        </p:spPr>
        <p:txBody>
          <a:bodyPr wrap="none">
            <a:spAutoFit/>
          </a:bodyPr>
          <a:lstStyle/>
          <a:p>
            <a:endParaRPr lang="tr-TR"/>
          </a:p>
        </p:txBody>
      </p:sp>
      <p:sp>
        <p:nvSpPr>
          <p:cNvPr id="47135" name="Line 39"/>
          <p:cNvSpPr>
            <a:spLocks noChangeShapeType="1"/>
          </p:cNvSpPr>
          <p:nvPr/>
        </p:nvSpPr>
        <p:spPr bwMode="auto">
          <a:xfrm flipV="1">
            <a:off x="1789113" y="5006975"/>
            <a:ext cx="0" cy="611188"/>
          </a:xfrm>
          <a:prstGeom prst="line">
            <a:avLst/>
          </a:prstGeom>
          <a:noFill/>
          <a:ln w="28575">
            <a:solidFill>
              <a:schemeClr val="tx1"/>
            </a:solidFill>
            <a:round/>
            <a:headEnd/>
            <a:tailEnd/>
          </a:ln>
        </p:spPr>
        <p:txBody>
          <a:bodyPr wrap="none">
            <a:spAutoFit/>
          </a:bodyPr>
          <a:lstStyle/>
          <a:p>
            <a:endParaRPr lang="tr-TR"/>
          </a:p>
        </p:txBody>
      </p:sp>
      <p:sp>
        <p:nvSpPr>
          <p:cNvPr id="47136" name="Rectangle 40"/>
          <p:cNvSpPr>
            <a:spLocks noChangeArrowheads="1"/>
          </p:cNvSpPr>
          <p:nvPr/>
        </p:nvSpPr>
        <p:spPr bwMode="auto">
          <a:xfrm>
            <a:off x="5075238" y="5097463"/>
            <a:ext cx="728662" cy="520700"/>
          </a:xfrm>
          <a:prstGeom prst="rect">
            <a:avLst/>
          </a:prstGeom>
          <a:gradFill rotWithShape="1">
            <a:gsLst>
              <a:gs pos="0">
                <a:srgbClr val="5E5E00"/>
              </a:gs>
              <a:gs pos="50000">
                <a:srgbClr val="CCCC00"/>
              </a:gs>
              <a:gs pos="100000">
                <a:srgbClr val="5E5E00"/>
              </a:gs>
            </a:gsLst>
            <a:lin ang="5400000" scaled="1"/>
          </a:gradFill>
          <a:ln w="9525">
            <a:noFill/>
            <a:miter lim="800000"/>
            <a:headEnd/>
            <a:tailEnd/>
          </a:ln>
        </p:spPr>
        <p:txBody>
          <a:bodyPr anchor="ctr">
            <a:spAutoFit/>
          </a:bodyPr>
          <a:lstStyle/>
          <a:p>
            <a:endParaRPr lang="tr-TR">
              <a:latin typeface="Calibri" pitchFamily="34" charset="0"/>
            </a:endParaRPr>
          </a:p>
        </p:txBody>
      </p:sp>
      <p:sp>
        <p:nvSpPr>
          <p:cNvPr id="47137" name="Line 41"/>
          <p:cNvSpPr>
            <a:spLocks noChangeShapeType="1"/>
          </p:cNvSpPr>
          <p:nvPr/>
        </p:nvSpPr>
        <p:spPr bwMode="auto">
          <a:xfrm flipV="1">
            <a:off x="5048250" y="4991100"/>
            <a:ext cx="0" cy="609600"/>
          </a:xfrm>
          <a:prstGeom prst="line">
            <a:avLst/>
          </a:prstGeom>
          <a:noFill/>
          <a:ln w="28575">
            <a:solidFill>
              <a:schemeClr val="tx1"/>
            </a:solidFill>
            <a:round/>
            <a:headEnd/>
            <a:tailEnd/>
          </a:ln>
        </p:spPr>
        <p:txBody>
          <a:bodyPr wrap="none">
            <a:spAutoFit/>
          </a:bodyPr>
          <a:lstStyle/>
          <a:p>
            <a:endParaRPr lang="tr-TR"/>
          </a:p>
        </p:txBody>
      </p:sp>
      <p:sp>
        <p:nvSpPr>
          <p:cNvPr id="47138" name="Rectangle 42"/>
          <p:cNvSpPr>
            <a:spLocks noChangeArrowheads="1"/>
          </p:cNvSpPr>
          <p:nvPr/>
        </p:nvSpPr>
        <p:spPr bwMode="auto">
          <a:xfrm>
            <a:off x="5791200" y="5097463"/>
            <a:ext cx="247650" cy="520700"/>
          </a:xfrm>
          <a:prstGeom prst="rect">
            <a:avLst/>
          </a:prstGeom>
          <a:gradFill rotWithShape="1">
            <a:gsLst>
              <a:gs pos="0">
                <a:srgbClr val="1D5892"/>
              </a:gs>
              <a:gs pos="50000">
                <a:srgbClr val="3399FF"/>
              </a:gs>
              <a:gs pos="100000">
                <a:srgbClr val="1D5892"/>
              </a:gs>
            </a:gsLst>
            <a:lin ang="5400000" scaled="1"/>
          </a:gradFill>
          <a:ln w="9525">
            <a:noFill/>
            <a:miter lim="800000"/>
            <a:headEnd/>
            <a:tailEnd/>
          </a:ln>
        </p:spPr>
        <p:txBody>
          <a:bodyPr anchor="ctr">
            <a:spAutoFit/>
          </a:bodyPr>
          <a:lstStyle/>
          <a:p>
            <a:endParaRPr lang="tr-TR">
              <a:latin typeface="Calibri" pitchFamily="34" charset="0"/>
            </a:endParaRPr>
          </a:p>
        </p:txBody>
      </p:sp>
      <p:sp>
        <p:nvSpPr>
          <p:cNvPr id="47139" name="Line 43"/>
          <p:cNvSpPr>
            <a:spLocks noChangeShapeType="1"/>
          </p:cNvSpPr>
          <p:nvPr/>
        </p:nvSpPr>
        <p:spPr bwMode="auto">
          <a:xfrm flipV="1">
            <a:off x="5797550" y="5006975"/>
            <a:ext cx="0" cy="611188"/>
          </a:xfrm>
          <a:prstGeom prst="line">
            <a:avLst/>
          </a:prstGeom>
          <a:noFill/>
          <a:ln w="28575">
            <a:solidFill>
              <a:schemeClr val="tx1"/>
            </a:solidFill>
            <a:round/>
            <a:headEnd/>
            <a:tailEnd/>
          </a:ln>
        </p:spPr>
        <p:txBody>
          <a:bodyPr wrap="none">
            <a:spAutoFit/>
          </a:bodyPr>
          <a:lstStyle/>
          <a:p>
            <a:endParaRPr lang="tr-TR"/>
          </a:p>
        </p:txBody>
      </p:sp>
      <p:sp>
        <p:nvSpPr>
          <p:cNvPr id="47140" name="Text Box 44"/>
          <p:cNvSpPr txBox="1">
            <a:spLocks noChangeArrowheads="1"/>
          </p:cNvSpPr>
          <p:nvPr/>
        </p:nvSpPr>
        <p:spPr bwMode="auto">
          <a:xfrm>
            <a:off x="384175" y="3527425"/>
            <a:ext cx="2043113" cy="212725"/>
          </a:xfrm>
          <a:prstGeom prst="rect">
            <a:avLst/>
          </a:prstGeom>
          <a:noFill/>
          <a:ln w="9525">
            <a:noFill/>
            <a:miter lim="800000"/>
            <a:headEnd/>
            <a:tailEnd/>
          </a:ln>
        </p:spPr>
        <p:txBody>
          <a:bodyPr lIns="0" tIns="0" rIns="0" bIns="0">
            <a:spAutoFit/>
          </a:bodyPr>
          <a:lstStyle/>
          <a:p>
            <a:pPr>
              <a:spcBef>
                <a:spcPct val="50000"/>
              </a:spcBef>
            </a:pPr>
            <a:endParaRPr lang="en-GB" sz="1400" b="1">
              <a:solidFill>
                <a:schemeClr val="folHlink"/>
              </a:solidFill>
            </a:endParaRPr>
          </a:p>
        </p:txBody>
      </p:sp>
      <p:sp>
        <p:nvSpPr>
          <p:cNvPr id="47141" name="Text Box 45"/>
          <p:cNvSpPr txBox="1">
            <a:spLocks noChangeArrowheads="1"/>
          </p:cNvSpPr>
          <p:nvPr/>
        </p:nvSpPr>
        <p:spPr bwMode="auto">
          <a:xfrm>
            <a:off x="4830763" y="3527425"/>
            <a:ext cx="2043112" cy="212725"/>
          </a:xfrm>
          <a:prstGeom prst="rect">
            <a:avLst/>
          </a:prstGeom>
          <a:noFill/>
          <a:ln w="9525">
            <a:noFill/>
            <a:miter lim="800000"/>
            <a:headEnd/>
            <a:tailEnd/>
          </a:ln>
        </p:spPr>
        <p:txBody>
          <a:bodyPr lIns="0" tIns="0" rIns="0" bIns="0">
            <a:spAutoFit/>
          </a:bodyPr>
          <a:lstStyle/>
          <a:p>
            <a:pPr>
              <a:spcBef>
                <a:spcPct val="50000"/>
              </a:spcBef>
            </a:pPr>
            <a:endParaRPr lang="en-GB" sz="1400" b="1">
              <a:solidFill>
                <a:schemeClr val="folHlink"/>
              </a:solidFill>
            </a:endParaRPr>
          </a:p>
        </p:txBody>
      </p:sp>
      <p:sp>
        <p:nvSpPr>
          <p:cNvPr id="47142" name="Line 46"/>
          <p:cNvSpPr>
            <a:spLocks noChangeShapeType="1"/>
          </p:cNvSpPr>
          <p:nvPr/>
        </p:nvSpPr>
        <p:spPr bwMode="auto">
          <a:xfrm flipH="1">
            <a:off x="5943600" y="6248400"/>
            <a:ext cx="2147888" cy="0"/>
          </a:xfrm>
          <a:prstGeom prst="line">
            <a:avLst/>
          </a:prstGeom>
          <a:noFill/>
          <a:ln w="38100">
            <a:solidFill>
              <a:schemeClr val="tx1"/>
            </a:solidFill>
            <a:round/>
            <a:headEnd/>
            <a:tailEnd/>
          </a:ln>
        </p:spPr>
        <p:txBody>
          <a:bodyPr>
            <a:spAutoFit/>
          </a:bodyPr>
          <a:lstStyle/>
          <a:p>
            <a:endParaRPr lang="tr-TR"/>
          </a:p>
        </p:txBody>
      </p:sp>
      <p:sp>
        <p:nvSpPr>
          <p:cNvPr id="47143" name="AutoShape 47"/>
          <p:cNvSpPr>
            <a:spLocks noChangeArrowheads="1"/>
          </p:cNvSpPr>
          <p:nvPr/>
        </p:nvSpPr>
        <p:spPr bwMode="auto">
          <a:xfrm>
            <a:off x="1127125" y="5178425"/>
            <a:ext cx="628650" cy="347663"/>
          </a:xfrm>
          <a:prstGeom prst="roundRect">
            <a:avLst>
              <a:gd name="adj" fmla="val 16667"/>
            </a:avLst>
          </a:prstGeom>
          <a:solidFill>
            <a:schemeClr val="tx1"/>
          </a:solidFill>
          <a:ln w="9525">
            <a:noFill/>
            <a:round/>
            <a:headEnd/>
            <a:tailEnd/>
          </a:ln>
        </p:spPr>
        <p:txBody>
          <a:bodyPr wrap="none" anchor="ctr">
            <a:spAutoFit/>
          </a:bodyPr>
          <a:lstStyle/>
          <a:p>
            <a:endParaRPr lang="tr-TR">
              <a:latin typeface="Calibri" pitchFamily="34" charset="0"/>
            </a:endParaRPr>
          </a:p>
        </p:txBody>
      </p:sp>
      <p:sp>
        <p:nvSpPr>
          <p:cNvPr id="47144" name="Text Box 48"/>
          <p:cNvSpPr txBox="1">
            <a:spLocks noChangeArrowheads="1"/>
          </p:cNvSpPr>
          <p:nvPr/>
        </p:nvSpPr>
        <p:spPr bwMode="auto">
          <a:xfrm>
            <a:off x="965200" y="5249863"/>
            <a:ext cx="954088" cy="204787"/>
          </a:xfrm>
          <a:prstGeom prst="rect">
            <a:avLst/>
          </a:prstGeom>
          <a:noFill/>
          <a:ln w="9525">
            <a:noFill/>
            <a:miter lim="800000"/>
            <a:headEnd/>
            <a:tailEnd/>
          </a:ln>
        </p:spPr>
        <p:txBody>
          <a:bodyPr lIns="0" tIns="0" rIns="0" bIns="0">
            <a:spAutoFit/>
          </a:bodyPr>
          <a:lstStyle/>
          <a:p>
            <a:pPr>
              <a:lnSpc>
                <a:spcPct val="50000"/>
              </a:lnSpc>
              <a:spcBef>
                <a:spcPct val="50000"/>
              </a:spcBef>
            </a:pPr>
            <a:r>
              <a:rPr lang="en-GB" sz="900" b="1">
                <a:solidFill>
                  <a:schemeClr val="bg1"/>
                </a:solidFill>
              </a:rPr>
              <a:t>DNA</a:t>
            </a:r>
          </a:p>
          <a:p>
            <a:pPr>
              <a:lnSpc>
                <a:spcPct val="50000"/>
              </a:lnSpc>
              <a:spcBef>
                <a:spcPct val="50000"/>
              </a:spcBef>
            </a:pPr>
            <a:r>
              <a:rPr lang="tr-TR" sz="900" b="1">
                <a:solidFill>
                  <a:schemeClr val="bg1"/>
                </a:solidFill>
              </a:rPr>
              <a:t>izolasyonu</a:t>
            </a:r>
            <a:endParaRPr lang="en-GB" sz="900" b="1">
              <a:solidFill>
                <a:schemeClr val="bg1"/>
              </a:solidFill>
            </a:endParaRPr>
          </a:p>
        </p:txBody>
      </p:sp>
      <p:sp>
        <p:nvSpPr>
          <p:cNvPr id="47145" name="AutoShape 49"/>
          <p:cNvSpPr>
            <a:spLocks noChangeArrowheads="1"/>
          </p:cNvSpPr>
          <p:nvPr/>
        </p:nvSpPr>
        <p:spPr bwMode="auto">
          <a:xfrm>
            <a:off x="2352675" y="5178425"/>
            <a:ext cx="628650" cy="347663"/>
          </a:xfrm>
          <a:prstGeom prst="roundRect">
            <a:avLst>
              <a:gd name="adj" fmla="val 16667"/>
            </a:avLst>
          </a:prstGeom>
          <a:solidFill>
            <a:schemeClr val="tx1"/>
          </a:solidFill>
          <a:ln w="9525">
            <a:noFill/>
            <a:round/>
            <a:headEnd/>
            <a:tailEnd/>
          </a:ln>
        </p:spPr>
        <p:txBody>
          <a:bodyPr wrap="none" anchor="ctr">
            <a:spAutoFit/>
          </a:bodyPr>
          <a:lstStyle/>
          <a:p>
            <a:endParaRPr lang="tr-TR">
              <a:latin typeface="Calibri" pitchFamily="34" charset="0"/>
            </a:endParaRPr>
          </a:p>
        </p:txBody>
      </p:sp>
      <p:sp>
        <p:nvSpPr>
          <p:cNvPr id="47146" name="Text Box 50"/>
          <p:cNvSpPr txBox="1">
            <a:spLocks noChangeArrowheads="1"/>
          </p:cNvSpPr>
          <p:nvPr/>
        </p:nvSpPr>
        <p:spPr bwMode="auto">
          <a:xfrm>
            <a:off x="2190750" y="5324475"/>
            <a:ext cx="954088" cy="69850"/>
          </a:xfrm>
          <a:prstGeom prst="rect">
            <a:avLst/>
          </a:prstGeom>
          <a:noFill/>
          <a:ln w="9525">
            <a:noFill/>
            <a:miter lim="800000"/>
            <a:headEnd/>
            <a:tailEnd/>
          </a:ln>
        </p:spPr>
        <p:txBody>
          <a:bodyPr lIns="0" tIns="0" rIns="0" bIns="0">
            <a:spAutoFit/>
          </a:bodyPr>
          <a:lstStyle/>
          <a:p>
            <a:pPr>
              <a:lnSpc>
                <a:spcPct val="50000"/>
              </a:lnSpc>
              <a:spcBef>
                <a:spcPct val="50000"/>
              </a:spcBef>
            </a:pPr>
            <a:r>
              <a:rPr lang="en-GB" sz="900" b="1">
                <a:solidFill>
                  <a:schemeClr val="bg1"/>
                </a:solidFill>
              </a:rPr>
              <a:t>PCR</a:t>
            </a:r>
          </a:p>
        </p:txBody>
      </p:sp>
      <p:sp>
        <p:nvSpPr>
          <p:cNvPr id="47147" name="AutoShape 51"/>
          <p:cNvSpPr>
            <a:spLocks noChangeArrowheads="1"/>
          </p:cNvSpPr>
          <p:nvPr/>
        </p:nvSpPr>
        <p:spPr bwMode="auto">
          <a:xfrm>
            <a:off x="4078288" y="5178425"/>
            <a:ext cx="628650" cy="347663"/>
          </a:xfrm>
          <a:prstGeom prst="roundRect">
            <a:avLst>
              <a:gd name="adj" fmla="val 16667"/>
            </a:avLst>
          </a:prstGeom>
          <a:solidFill>
            <a:schemeClr val="tx1"/>
          </a:solidFill>
          <a:ln w="9525">
            <a:noFill/>
            <a:round/>
            <a:headEnd/>
            <a:tailEnd/>
          </a:ln>
        </p:spPr>
        <p:txBody>
          <a:bodyPr wrap="none" anchor="ctr">
            <a:spAutoFit/>
          </a:bodyPr>
          <a:lstStyle/>
          <a:p>
            <a:endParaRPr lang="tr-TR">
              <a:latin typeface="Calibri" pitchFamily="34" charset="0"/>
            </a:endParaRPr>
          </a:p>
        </p:txBody>
      </p:sp>
      <p:sp>
        <p:nvSpPr>
          <p:cNvPr id="47148" name="Text Box 52"/>
          <p:cNvSpPr txBox="1">
            <a:spLocks noChangeArrowheads="1"/>
          </p:cNvSpPr>
          <p:nvPr/>
        </p:nvSpPr>
        <p:spPr bwMode="auto">
          <a:xfrm>
            <a:off x="3914775" y="5324475"/>
            <a:ext cx="954088" cy="77788"/>
          </a:xfrm>
          <a:prstGeom prst="rect">
            <a:avLst/>
          </a:prstGeom>
          <a:noFill/>
          <a:ln w="9525">
            <a:noFill/>
            <a:miter lim="800000"/>
            <a:headEnd/>
            <a:tailEnd/>
          </a:ln>
        </p:spPr>
        <p:txBody>
          <a:bodyPr lIns="0" tIns="0" rIns="0" bIns="0">
            <a:spAutoFit/>
          </a:bodyPr>
          <a:lstStyle/>
          <a:p>
            <a:pPr>
              <a:lnSpc>
                <a:spcPct val="50000"/>
              </a:lnSpc>
              <a:spcBef>
                <a:spcPct val="50000"/>
              </a:spcBef>
            </a:pPr>
            <a:r>
              <a:rPr lang="tr-TR" sz="1000" b="1">
                <a:solidFill>
                  <a:schemeClr val="bg1"/>
                </a:solidFill>
              </a:rPr>
              <a:t>Sekans PCR</a:t>
            </a:r>
            <a:endParaRPr lang="en-GB" sz="1000" b="1" baseline="30000">
              <a:solidFill>
                <a:schemeClr val="bg1"/>
              </a:solidFill>
            </a:endParaRPr>
          </a:p>
        </p:txBody>
      </p:sp>
      <p:sp>
        <p:nvSpPr>
          <p:cNvPr id="47149" name="Line 53"/>
          <p:cNvSpPr>
            <a:spLocks noChangeShapeType="1"/>
          </p:cNvSpPr>
          <p:nvPr/>
        </p:nvSpPr>
        <p:spPr bwMode="auto">
          <a:xfrm flipV="1">
            <a:off x="4724400" y="5638800"/>
            <a:ext cx="0" cy="685800"/>
          </a:xfrm>
          <a:prstGeom prst="line">
            <a:avLst/>
          </a:prstGeom>
          <a:noFill/>
          <a:ln w="38100">
            <a:solidFill>
              <a:schemeClr val="tx1"/>
            </a:solidFill>
            <a:round/>
            <a:headEnd/>
            <a:tailEnd/>
          </a:ln>
        </p:spPr>
        <p:txBody>
          <a:bodyPr anchor="ctr">
            <a:spAutoFit/>
          </a:bodyPr>
          <a:lstStyle/>
          <a:p>
            <a:endParaRPr lang="tr-TR"/>
          </a:p>
        </p:txBody>
      </p:sp>
      <p:sp>
        <p:nvSpPr>
          <p:cNvPr id="47150" name="Line 54"/>
          <p:cNvSpPr>
            <a:spLocks noChangeShapeType="1"/>
          </p:cNvSpPr>
          <p:nvPr/>
        </p:nvSpPr>
        <p:spPr bwMode="auto">
          <a:xfrm flipV="1">
            <a:off x="5943600" y="5638800"/>
            <a:ext cx="0" cy="609600"/>
          </a:xfrm>
          <a:prstGeom prst="line">
            <a:avLst/>
          </a:prstGeom>
          <a:noFill/>
          <a:ln w="38100">
            <a:solidFill>
              <a:schemeClr val="tx1"/>
            </a:solidFill>
            <a:round/>
            <a:headEnd/>
            <a:tailEnd/>
          </a:ln>
        </p:spPr>
        <p:txBody>
          <a:bodyPr anchor="ctr">
            <a:spAutoFit/>
          </a:bodyPr>
          <a:lstStyle/>
          <a:p>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327025" y="476250"/>
          <a:ext cx="4460875" cy="6589713"/>
        </p:xfrm>
        <a:graphic>
          <a:graphicData uri="http://schemas.openxmlformats.org/drawingml/2006/table">
            <a:tbl>
              <a:tblPr firstRow="1" firstCol="1" bandRow="1">
                <a:tableStyleId>{E8B1032C-EA38-4F05-BA0D-38AFFFC7BED3}</a:tableStyleId>
              </a:tblPr>
              <a:tblGrid>
                <a:gridCol w="720080"/>
                <a:gridCol w="1292861"/>
                <a:gridCol w="1296144"/>
                <a:gridCol w="1152128"/>
              </a:tblGrid>
              <a:tr h="356577">
                <a:tc>
                  <a:txBody>
                    <a:bodyPr/>
                    <a:lstStyle/>
                    <a:p>
                      <a:pPr>
                        <a:lnSpc>
                          <a:spcPct val="115000"/>
                        </a:lnSpc>
                        <a:spcAft>
                          <a:spcPts val="0"/>
                        </a:spcAft>
                      </a:pPr>
                      <a:r>
                        <a:rPr lang="tr-TR" sz="1400" dirty="0" smtClean="0">
                          <a:effectLst/>
                        </a:rPr>
                        <a:t>Hasta</a:t>
                      </a:r>
                      <a:endParaRPr lang="tr-TR" sz="1600" dirty="0">
                        <a:effectLst/>
                        <a:latin typeface="Calibri"/>
                        <a:ea typeface="Times New Roman"/>
                        <a:cs typeface="Times New Roman"/>
                      </a:endParaRPr>
                    </a:p>
                  </a:txBody>
                  <a:tcPr marL="55345" marR="55345" marT="0" marB="0" anchor="ctr"/>
                </a:tc>
                <a:tc>
                  <a:txBody>
                    <a:bodyPr/>
                    <a:lstStyle/>
                    <a:p>
                      <a:pPr>
                        <a:lnSpc>
                          <a:spcPct val="115000"/>
                        </a:lnSpc>
                        <a:spcAft>
                          <a:spcPts val="0"/>
                        </a:spcAft>
                      </a:pPr>
                      <a:r>
                        <a:rPr lang="tr-TR" sz="1400" dirty="0" err="1" smtClean="0">
                          <a:effectLst/>
                        </a:rPr>
                        <a:t>Viral</a:t>
                      </a:r>
                      <a:r>
                        <a:rPr lang="tr-TR" sz="1400" dirty="0" smtClean="0">
                          <a:effectLst/>
                        </a:rPr>
                        <a:t> hepatit </a:t>
                      </a:r>
                    </a:p>
                    <a:p>
                      <a:pPr>
                        <a:lnSpc>
                          <a:spcPct val="115000"/>
                        </a:lnSpc>
                        <a:spcAft>
                          <a:spcPts val="0"/>
                        </a:spcAft>
                      </a:pPr>
                      <a:r>
                        <a:rPr lang="tr-TR" sz="1400" dirty="0" err="1" smtClean="0">
                          <a:effectLst/>
                        </a:rPr>
                        <a:t>koinfeksiyonu</a:t>
                      </a:r>
                      <a:endParaRPr lang="tr-TR" sz="1400" dirty="0">
                        <a:effectLst/>
                        <a:latin typeface="Calibri"/>
                        <a:ea typeface="Times New Roman"/>
                        <a:cs typeface="Times New Roman"/>
                      </a:endParaRPr>
                    </a:p>
                  </a:txBody>
                  <a:tcPr marL="55345" marR="55345" marT="0" marB="0" anchor="ctr"/>
                </a:tc>
                <a:tc>
                  <a:txBody>
                    <a:bodyPr/>
                    <a:lstStyle/>
                    <a:p>
                      <a:pPr>
                        <a:lnSpc>
                          <a:spcPct val="115000"/>
                        </a:lnSpc>
                        <a:spcAft>
                          <a:spcPts val="0"/>
                        </a:spcAft>
                      </a:pPr>
                      <a:r>
                        <a:rPr lang="tr-TR" sz="1400" dirty="0" err="1" smtClean="0">
                          <a:effectLst/>
                        </a:rPr>
                        <a:t>Antiretroviral</a:t>
                      </a:r>
                      <a:r>
                        <a:rPr lang="tr-TR" sz="1400" dirty="0" smtClean="0">
                          <a:effectLst/>
                        </a:rPr>
                        <a:t> </a:t>
                      </a:r>
                    </a:p>
                    <a:p>
                      <a:pPr>
                        <a:lnSpc>
                          <a:spcPct val="115000"/>
                        </a:lnSpc>
                        <a:spcAft>
                          <a:spcPts val="0"/>
                        </a:spcAft>
                      </a:pPr>
                      <a:r>
                        <a:rPr lang="tr-TR" sz="1400" dirty="0" smtClean="0">
                          <a:effectLst/>
                        </a:rPr>
                        <a:t>tedavi durumu</a:t>
                      </a:r>
                      <a:endParaRPr lang="tr-TR" sz="1600" dirty="0">
                        <a:effectLst/>
                        <a:latin typeface="Calibri"/>
                        <a:ea typeface="Times New Roman"/>
                        <a:cs typeface="Times New Roman"/>
                      </a:endParaRPr>
                    </a:p>
                  </a:txBody>
                  <a:tcPr marL="55345" marR="55345" marT="0" marB="0" anchor="ctr"/>
                </a:tc>
                <a:tc>
                  <a:txBody>
                    <a:bodyPr/>
                    <a:lstStyle/>
                    <a:p>
                      <a:pPr>
                        <a:lnSpc>
                          <a:spcPct val="115000"/>
                        </a:lnSpc>
                        <a:spcAft>
                          <a:spcPts val="0"/>
                        </a:spcAft>
                      </a:pPr>
                      <a:r>
                        <a:rPr lang="tr-TR" sz="1400" dirty="0">
                          <a:effectLst/>
                        </a:rPr>
                        <a:t>HIV-1 </a:t>
                      </a:r>
                      <a:endParaRPr lang="tr-TR" sz="1400" dirty="0" smtClean="0">
                        <a:effectLst/>
                      </a:endParaRPr>
                    </a:p>
                    <a:p>
                      <a:pPr>
                        <a:lnSpc>
                          <a:spcPct val="115000"/>
                        </a:lnSpc>
                        <a:spcAft>
                          <a:spcPts val="0"/>
                        </a:spcAft>
                      </a:pPr>
                      <a:r>
                        <a:rPr lang="tr-TR" sz="1400" dirty="0" err="1" smtClean="0">
                          <a:effectLst/>
                        </a:rPr>
                        <a:t>subtip</a:t>
                      </a:r>
                      <a:endParaRPr lang="tr-TR" sz="1600" dirty="0">
                        <a:effectLst/>
                        <a:latin typeface="Calibri"/>
                        <a:ea typeface="Times New Roman"/>
                        <a:cs typeface="Times New Roman"/>
                      </a:endParaRPr>
                    </a:p>
                  </a:txBody>
                  <a:tcPr marL="55345" marR="55345" marT="0" marB="0" anchor="ctr"/>
                </a:tc>
              </a:tr>
              <a:tr h="186346">
                <a:tc>
                  <a:txBody>
                    <a:bodyPr/>
                    <a:lstStyle/>
                    <a:p>
                      <a:pPr>
                        <a:lnSpc>
                          <a:spcPct val="115000"/>
                        </a:lnSpc>
                        <a:spcAft>
                          <a:spcPts val="0"/>
                        </a:spcAft>
                      </a:pPr>
                      <a:r>
                        <a:rPr lang="tr-TR" sz="1200" dirty="0">
                          <a:effectLst/>
                        </a:rPr>
                        <a:t>1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Tedavi</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B</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2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Tedavi</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B</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3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Tedavi</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B</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4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Tedavi</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B</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a:effectLst/>
                        </a:rPr>
                        <a:t>5 </a:t>
                      </a:r>
                      <a:endParaRPr lang="tr-TR" sz="140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Tedavi</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smtClean="0">
                          <a:effectLst/>
                        </a:rPr>
                        <a:t>CRF12_BF</a:t>
                      </a:r>
                      <a:endParaRPr lang="tr-TR" sz="1400" dirty="0">
                        <a:effectLst/>
                        <a:latin typeface="+mn-lt"/>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6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Tedavi</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smtClean="0">
                          <a:effectLst/>
                        </a:rPr>
                        <a:t>F1</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7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CRF12_BF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8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CRF02_AG</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9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B</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10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CRF02_AG</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a:effectLst/>
                        </a:rPr>
                        <a:t>11 </a:t>
                      </a:r>
                      <a:endParaRPr lang="tr-TR" sz="140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CRF02_AG</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12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a:effectLst/>
                        </a:rPr>
                        <a:t>B</a:t>
                      </a:r>
                      <a:endParaRPr lang="tr-TR" sz="140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a:effectLst/>
                        </a:rPr>
                        <a:t>13 </a:t>
                      </a:r>
                      <a:endParaRPr lang="tr-TR" sz="140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B</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14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F1</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a:effectLst/>
                        </a:rPr>
                        <a:t>15 </a:t>
                      </a:r>
                      <a:endParaRPr lang="tr-TR" sz="140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F1</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16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smtClean="0">
                          <a:effectLst/>
                        </a:rPr>
                        <a:t>B</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a:effectLst/>
                        </a:rPr>
                        <a:t>17 </a:t>
                      </a:r>
                      <a:endParaRPr lang="tr-TR" sz="140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CRF12_BF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18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B</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19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B</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20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CRF02_AG</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21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B</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22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CRF12_BF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23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smtClean="0">
                          <a:effectLst/>
                        </a:rPr>
                        <a:t>B</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24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B</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25 </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smtClean="0">
                          <a:effectLst/>
                        </a:rPr>
                        <a:t>HBV DNA (+)</a:t>
                      </a:r>
                      <a:endParaRPr lang="tr-TR" sz="12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gn="l">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c>
                  <a:txBody>
                    <a:bodyPr/>
                    <a:lstStyle/>
                    <a:p>
                      <a:pPr>
                        <a:lnSpc>
                          <a:spcPct val="115000"/>
                        </a:lnSpc>
                        <a:spcAft>
                          <a:spcPts val="0"/>
                        </a:spcAft>
                      </a:pPr>
                      <a:r>
                        <a:rPr lang="tr-TR" sz="1200" dirty="0">
                          <a:effectLst/>
                        </a:rPr>
                        <a:t>CRF02_AG</a:t>
                      </a:r>
                      <a:endParaRPr lang="tr-TR" sz="1400" dirty="0">
                        <a:effectLst/>
                        <a:latin typeface="Calibri"/>
                        <a:ea typeface="Times New Roman"/>
                        <a:cs typeface="Times New Roman"/>
                      </a:endParaRPr>
                    </a:p>
                  </a:txBody>
                  <a:tcPr marL="55345" marR="55345" marT="0" marB="0" anchor="ctr">
                    <a:solidFill>
                      <a:schemeClr val="accent6">
                        <a:lumMod val="60000"/>
                        <a:lumOff val="40000"/>
                      </a:schemeClr>
                    </a:solidFill>
                  </a:tcPr>
                </a:tc>
              </a:tr>
              <a:tr h="186346">
                <a:tc>
                  <a:txBody>
                    <a:bodyPr/>
                    <a:lstStyle/>
                    <a:p>
                      <a:pPr>
                        <a:lnSpc>
                          <a:spcPct val="115000"/>
                        </a:lnSpc>
                        <a:spcAft>
                          <a:spcPts val="0"/>
                        </a:spcAft>
                      </a:pPr>
                      <a:r>
                        <a:rPr lang="tr-TR" sz="1200" dirty="0">
                          <a:effectLst/>
                        </a:rPr>
                        <a:t>26 </a:t>
                      </a:r>
                      <a:endParaRPr lang="tr-TR" sz="1400" b="1" dirty="0">
                        <a:solidFill>
                          <a:schemeClr val="bg1"/>
                        </a:solidFill>
                        <a:effectLst/>
                        <a:latin typeface="Calibri"/>
                        <a:ea typeface="Times New Roman"/>
                        <a:cs typeface="Times New Roman"/>
                      </a:endParaRPr>
                    </a:p>
                  </a:txBody>
                  <a:tcPr marL="55345" marR="55345" marT="0" marB="0" anchor="ctr">
                    <a:solidFill>
                      <a:srgbClr val="00B0F0"/>
                    </a:solidFill>
                  </a:tcPr>
                </a:tc>
                <a:tc>
                  <a:txBody>
                    <a:bodyPr/>
                    <a:lstStyle/>
                    <a:p>
                      <a:pPr>
                        <a:lnSpc>
                          <a:spcPct val="115000"/>
                        </a:lnSpc>
                        <a:spcAft>
                          <a:spcPts val="0"/>
                        </a:spcAft>
                      </a:pPr>
                      <a:r>
                        <a:rPr lang="tr-TR" sz="1200" dirty="0" smtClean="0">
                          <a:effectLst/>
                        </a:rPr>
                        <a:t>HCV RNA (+)</a:t>
                      </a:r>
                      <a:endParaRPr lang="tr-TR" sz="1200" dirty="0">
                        <a:effectLst/>
                        <a:latin typeface="Calibri"/>
                        <a:ea typeface="Times New Roman"/>
                        <a:cs typeface="Times New Roman"/>
                      </a:endParaRPr>
                    </a:p>
                  </a:txBody>
                  <a:tcPr marL="55345" marR="55345" marT="0" marB="0" anchor="ctr">
                    <a:solidFill>
                      <a:srgbClr val="00B0F0"/>
                    </a:solidFill>
                  </a:tcPr>
                </a:tc>
                <a:tc>
                  <a:txBody>
                    <a:bodyPr/>
                    <a:lstStyle/>
                    <a:p>
                      <a:pPr algn="l">
                        <a:lnSpc>
                          <a:spcPct val="115000"/>
                        </a:lnSpc>
                        <a:spcAft>
                          <a:spcPts val="0"/>
                        </a:spcAft>
                      </a:pPr>
                      <a:r>
                        <a:rPr lang="tr-TR" sz="1200" dirty="0" smtClean="0">
                          <a:effectLst/>
                        </a:rPr>
                        <a:t>Tedavi</a:t>
                      </a:r>
                      <a:endParaRPr lang="tr-TR" sz="1400" dirty="0">
                        <a:effectLst/>
                        <a:latin typeface="+mn-lt"/>
                        <a:ea typeface="Times New Roman"/>
                        <a:cs typeface="Times New Roman"/>
                      </a:endParaRPr>
                    </a:p>
                  </a:txBody>
                  <a:tcPr marL="55345" marR="55345" marT="0" marB="0" anchor="ctr">
                    <a:solidFill>
                      <a:srgbClr val="00B0F0"/>
                    </a:solidFill>
                  </a:tcPr>
                </a:tc>
                <a:tc>
                  <a:txBody>
                    <a:bodyPr/>
                    <a:lstStyle/>
                    <a:p>
                      <a:pPr>
                        <a:lnSpc>
                          <a:spcPct val="115000"/>
                        </a:lnSpc>
                        <a:spcAft>
                          <a:spcPts val="0"/>
                        </a:spcAft>
                      </a:pPr>
                      <a:r>
                        <a:rPr lang="tr-TR" sz="1200" dirty="0">
                          <a:effectLst/>
                        </a:rPr>
                        <a:t>B</a:t>
                      </a:r>
                      <a:endParaRPr lang="tr-TR" sz="1400" dirty="0">
                        <a:effectLst/>
                        <a:latin typeface="Calibri"/>
                        <a:ea typeface="Times New Roman"/>
                        <a:cs typeface="Times New Roman"/>
                      </a:endParaRPr>
                    </a:p>
                  </a:txBody>
                  <a:tcPr marL="55345" marR="55345" marT="0" marB="0" anchor="ctr">
                    <a:solidFill>
                      <a:srgbClr val="00B0F0"/>
                    </a:solidFill>
                  </a:tcPr>
                </a:tc>
              </a:tr>
              <a:tr h="186346">
                <a:tc>
                  <a:txBody>
                    <a:bodyPr/>
                    <a:lstStyle/>
                    <a:p>
                      <a:pPr>
                        <a:lnSpc>
                          <a:spcPct val="115000"/>
                        </a:lnSpc>
                        <a:spcAft>
                          <a:spcPts val="0"/>
                        </a:spcAft>
                      </a:pPr>
                      <a:r>
                        <a:rPr lang="tr-TR" sz="1200" dirty="0">
                          <a:effectLst/>
                        </a:rPr>
                        <a:t>27 </a:t>
                      </a:r>
                      <a:endParaRPr lang="tr-TR" sz="1400" b="1" dirty="0">
                        <a:solidFill>
                          <a:schemeClr val="bg1"/>
                        </a:solidFill>
                        <a:effectLst/>
                        <a:latin typeface="Calibri"/>
                        <a:ea typeface="Times New Roman"/>
                        <a:cs typeface="Times New Roman"/>
                      </a:endParaRPr>
                    </a:p>
                  </a:txBody>
                  <a:tcPr marL="55345" marR="55345" marT="0" marB="0" anchor="ctr">
                    <a:solidFill>
                      <a:srgbClr val="00B0F0"/>
                    </a:solidFill>
                  </a:tcPr>
                </a:tc>
                <a:tc>
                  <a:txBody>
                    <a:bodyPr/>
                    <a:lstStyle/>
                    <a:p>
                      <a:pPr>
                        <a:lnSpc>
                          <a:spcPct val="115000"/>
                        </a:lnSpc>
                        <a:spcAft>
                          <a:spcPts val="0"/>
                        </a:spcAft>
                      </a:pPr>
                      <a:r>
                        <a:rPr lang="tr-TR" sz="1200" dirty="0" smtClean="0">
                          <a:effectLst/>
                        </a:rPr>
                        <a:t>HCV RNA (+)</a:t>
                      </a:r>
                      <a:endParaRPr lang="tr-TR" sz="1200" dirty="0">
                        <a:effectLst/>
                        <a:latin typeface="Calibri"/>
                        <a:ea typeface="Times New Roman"/>
                        <a:cs typeface="Times New Roman"/>
                      </a:endParaRPr>
                    </a:p>
                  </a:txBody>
                  <a:tcPr marL="55345" marR="55345" marT="0" marB="0" anchor="ctr">
                    <a:solidFill>
                      <a:srgbClr val="00B0F0"/>
                    </a:solidFill>
                  </a:tcPr>
                </a:tc>
                <a:tc>
                  <a:txBody>
                    <a:bodyPr/>
                    <a:lstStyle/>
                    <a:p>
                      <a:pPr algn="l">
                        <a:lnSpc>
                          <a:spcPct val="115000"/>
                        </a:lnSpc>
                        <a:spcAft>
                          <a:spcPts val="0"/>
                        </a:spcAft>
                      </a:pPr>
                      <a:r>
                        <a:rPr lang="tr-TR" sz="1200" dirty="0" smtClean="0">
                          <a:effectLst/>
                        </a:rPr>
                        <a:t>Tedavi</a:t>
                      </a:r>
                      <a:endParaRPr lang="tr-TR" sz="1400" dirty="0">
                        <a:effectLst/>
                        <a:latin typeface="Calibri"/>
                        <a:ea typeface="Times New Roman"/>
                        <a:cs typeface="Times New Roman"/>
                      </a:endParaRPr>
                    </a:p>
                  </a:txBody>
                  <a:tcPr marL="55345" marR="55345" marT="0" marB="0" anchor="ctr">
                    <a:solidFill>
                      <a:srgbClr val="00B0F0"/>
                    </a:solidFill>
                  </a:tcPr>
                </a:tc>
                <a:tc>
                  <a:txBody>
                    <a:bodyPr/>
                    <a:lstStyle/>
                    <a:p>
                      <a:pPr>
                        <a:lnSpc>
                          <a:spcPct val="115000"/>
                        </a:lnSpc>
                        <a:spcAft>
                          <a:spcPts val="0"/>
                        </a:spcAft>
                      </a:pPr>
                      <a:r>
                        <a:rPr lang="tr-TR" sz="1200" dirty="0" smtClean="0">
                          <a:effectLst/>
                        </a:rPr>
                        <a:t>B</a:t>
                      </a:r>
                      <a:endParaRPr lang="tr-TR" sz="1400" dirty="0">
                        <a:effectLst/>
                        <a:latin typeface="Calibri"/>
                        <a:ea typeface="Times New Roman"/>
                        <a:cs typeface="Times New Roman"/>
                      </a:endParaRPr>
                    </a:p>
                  </a:txBody>
                  <a:tcPr marL="55345" marR="55345" marT="0" marB="0" anchor="ctr">
                    <a:solidFill>
                      <a:srgbClr val="00B0F0"/>
                    </a:solidFill>
                  </a:tcPr>
                </a:tc>
              </a:tr>
              <a:tr h="186346">
                <a:tc>
                  <a:txBody>
                    <a:bodyPr/>
                    <a:lstStyle/>
                    <a:p>
                      <a:pPr>
                        <a:lnSpc>
                          <a:spcPct val="115000"/>
                        </a:lnSpc>
                        <a:spcAft>
                          <a:spcPts val="0"/>
                        </a:spcAft>
                      </a:pPr>
                      <a:r>
                        <a:rPr lang="tr-TR" sz="1200" dirty="0">
                          <a:effectLst/>
                        </a:rPr>
                        <a:t>28 </a:t>
                      </a:r>
                      <a:endParaRPr lang="tr-TR" sz="1400" b="1" dirty="0">
                        <a:solidFill>
                          <a:schemeClr val="bg1"/>
                        </a:solidFill>
                        <a:effectLst/>
                        <a:latin typeface="Calibri"/>
                        <a:ea typeface="Times New Roman"/>
                        <a:cs typeface="Times New Roman"/>
                      </a:endParaRPr>
                    </a:p>
                  </a:txBody>
                  <a:tcPr marL="55345" marR="55345" marT="0" marB="0" anchor="ctr">
                    <a:solidFill>
                      <a:srgbClr val="00B0F0"/>
                    </a:solidFill>
                  </a:tcPr>
                </a:tc>
                <a:tc>
                  <a:txBody>
                    <a:bodyPr/>
                    <a:lstStyle/>
                    <a:p>
                      <a:pPr>
                        <a:lnSpc>
                          <a:spcPct val="115000"/>
                        </a:lnSpc>
                        <a:spcAft>
                          <a:spcPts val="0"/>
                        </a:spcAft>
                      </a:pPr>
                      <a:r>
                        <a:rPr lang="tr-TR" sz="1200" dirty="0" smtClean="0">
                          <a:effectLst/>
                        </a:rPr>
                        <a:t>HCV RNA (+)</a:t>
                      </a:r>
                      <a:endParaRPr lang="tr-TR" sz="1200" dirty="0">
                        <a:effectLst/>
                        <a:latin typeface="Calibri"/>
                        <a:ea typeface="Times New Roman"/>
                        <a:cs typeface="Times New Roman"/>
                      </a:endParaRPr>
                    </a:p>
                  </a:txBody>
                  <a:tcPr marL="55345" marR="55345" marT="0" marB="0" anchor="ctr">
                    <a:solidFill>
                      <a:srgbClr val="00B0F0"/>
                    </a:solidFill>
                  </a:tcPr>
                </a:tc>
                <a:tc>
                  <a:txBody>
                    <a:bodyPr/>
                    <a:lstStyle/>
                    <a:p>
                      <a:pPr>
                        <a:lnSpc>
                          <a:spcPct val="115000"/>
                        </a:lnSpc>
                        <a:spcAft>
                          <a:spcPts val="0"/>
                        </a:spcAft>
                      </a:pPr>
                      <a:r>
                        <a:rPr lang="tr-TR" sz="1200" dirty="0" smtClean="0">
                          <a:effectLst/>
                        </a:rPr>
                        <a:t>Naif</a:t>
                      </a:r>
                      <a:endParaRPr lang="tr-TR" sz="1400" dirty="0">
                        <a:effectLst/>
                        <a:latin typeface="Calibri"/>
                        <a:ea typeface="Times New Roman"/>
                        <a:cs typeface="Times New Roman"/>
                      </a:endParaRPr>
                    </a:p>
                  </a:txBody>
                  <a:tcPr marL="55345" marR="55345" marT="0" marB="0" anchor="ctr">
                    <a:solidFill>
                      <a:srgbClr val="00B0F0"/>
                    </a:solidFill>
                  </a:tcPr>
                </a:tc>
                <a:tc>
                  <a:txBody>
                    <a:bodyPr/>
                    <a:lstStyle/>
                    <a:p>
                      <a:pPr>
                        <a:lnSpc>
                          <a:spcPct val="115000"/>
                        </a:lnSpc>
                        <a:spcAft>
                          <a:spcPts val="0"/>
                        </a:spcAft>
                      </a:pPr>
                      <a:r>
                        <a:rPr lang="tr-TR" sz="1200" dirty="0">
                          <a:effectLst/>
                        </a:rPr>
                        <a:t>CRF02_AG</a:t>
                      </a:r>
                      <a:endParaRPr lang="tr-TR" sz="1400" dirty="0">
                        <a:effectLst/>
                        <a:latin typeface="Calibri"/>
                        <a:ea typeface="Times New Roman"/>
                        <a:cs typeface="Times New Roman"/>
                      </a:endParaRPr>
                    </a:p>
                  </a:txBody>
                  <a:tcPr marL="55345" marR="55345" marT="0" marB="0" anchor="ctr">
                    <a:solidFill>
                      <a:srgbClr val="00B0F0"/>
                    </a:solidFill>
                  </a:tcPr>
                </a:tc>
              </a:tr>
              <a:tr h="186346">
                <a:tc>
                  <a:txBody>
                    <a:bodyPr/>
                    <a:lstStyle/>
                    <a:p>
                      <a:pPr>
                        <a:lnSpc>
                          <a:spcPct val="115000"/>
                        </a:lnSpc>
                        <a:spcAft>
                          <a:spcPts val="0"/>
                        </a:spcAft>
                      </a:pPr>
                      <a:r>
                        <a:rPr lang="tr-TR" sz="1200" dirty="0">
                          <a:effectLst/>
                        </a:rPr>
                        <a:t>29 </a:t>
                      </a:r>
                      <a:endParaRPr lang="tr-TR" sz="1400" b="1" dirty="0">
                        <a:solidFill>
                          <a:schemeClr val="bg1"/>
                        </a:solidFill>
                        <a:effectLst/>
                        <a:latin typeface="Calibri"/>
                        <a:ea typeface="Times New Roman"/>
                        <a:cs typeface="Times New Roman"/>
                      </a:endParaRPr>
                    </a:p>
                  </a:txBody>
                  <a:tcPr marL="55345" marR="55345" marT="0" marB="0" anchor="ctr">
                    <a:solidFill>
                      <a:srgbClr val="00B0F0"/>
                    </a:solidFill>
                  </a:tcPr>
                </a:tc>
                <a:tc>
                  <a:txBody>
                    <a:bodyPr/>
                    <a:lstStyle/>
                    <a:p>
                      <a:pPr>
                        <a:lnSpc>
                          <a:spcPct val="115000"/>
                        </a:lnSpc>
                        <a:spcAft>
                          <a:spcPts val="0"/>
                        </a:spcAft>
                      </a:pPr>
                      <a:r>
                        <a:rPr lang="tr-TR" sz="1200" dirty="0" smtClean="0">
                          <a:effectLst/>
                        </a:rPr>
                        <a:t>HCV RNA (+)</a:t>
                      </a:r>
                      <a:endParaRPr lang="tr-TR" sz="1200" dirty="0">
                        <a:effectLst/>
                        <a:latin typeface="Calibri"/>
                        <a:ea typeface="Times New Roman"/>
                        <a:cs typeface="Times New Roman"/>
                      </a:endParaRPr>
                    </a:p>
                  </a:txBody>
                  <a:tcPr marL="55345" marR="55345" marT="0" marB="0" anchor="ctr">
                    <a:solidFill>
                      <a:srgbClr val="00B0F0"/>
                    </a:solidFill>
                  </a:tcPr>
                </a:tc>
                <a:tc>
                  <a:txBody>
                    <a:bodyPr/>
                    <a:lstStyle/>
                    <a:p>
                      <a:pPr>
                        <a:lnSpc>
                          <a:spcPct val="115000"/>
                        </a:lnSpc>
                        <a:spcAft>
                          <a:spcPts val="0"/>
                        </a:spcAft>
                      </a:pPr>
                      <a:r>
                        <a:rPr lang="tr-TR" sz="1200" dirty="0" smtClean="0">
                          <a:effectLst/>
                        </a:rPr>
                        <a:t>Naif</a:t>
                      </a:r>
                      <a:endParaRPr lang="tr-TR" sz="1400" dirty="0">
                        <a:effectLst/>
                        <a:latin typeface="+mn-lt"/>
                        <a:ea typeface="Times New Roman"/>
                        <a:cs typeface="Times New Roman"/>
                      </a:endParaRPr>
                    </a:p>
                  </a:txBody>
                  <a:tcPr marL="55345" marR="55345" marT="0" marB="0" anchor="ctr">
                    <a:solidFill>
                      <a:srgbClr val="00B0F0"/>
                    </a:solidFill>
                  </a:tcPr>
                </a:tc>
                <a:tc>
                  <a:txBody>
                    <a:bodyPr/>
                    <a:lstStyle/>
                    <a:p>
                      <a:pPr>
                        <a:lnSpc>
                          <a:spcPct val="115000"/>
                        </a:lnSpc>
                        <a:spcAft>
                          <a:spcPts val="0"/>
                        </a:spcAft>
                      </a:pPr>
                      <a:r>
                        <a:rPr lang="tr-TR" sz="1200" dirty="0" smtClean="0">
                          <a:effectLst/>
                        </a:rPr>
                        <a:t>CRF01_AE</a:t>
                      </a:r>
                      <a:endParaRPr lang="tr-TR" sz="1400" dirty="0">
                        <a:effectLst/>
                        <a:latin typeface="Calibri"/>
                        <a:ea typeface="Times New Roman"/>
                        <a:cs typeface="Times New Roman"/>
                      </a:endParaRPr>
                    </a:p>
                  </a:txBody>
                  <a:tcPr marL="55345" marR="55345" marT="0" marB="0" anchor="ctr">
                    <a:solidFill>
                      <a:srgbClr val="00B0F0"/>
                    </a:solidFill>
                  </a:tcPr>
                </a:tc>
              </a:tr>
            </a:tbl>
          </a:graphicData>
        </a:graphic>
      </p:graphicFrame>
      <p:sp>
        <p:nvSpPr>
          <p:cNvPr id="17566" name="Rectangle 1"/>
          <p:cNvSpPr>
            <a:spLocks noChangeArrowheads="1"/>
          </p:cNvSpPr>
          <p:nvPr/>
        </p:nvSpPr>
        <p:spPr bwMode="auto">
          <a:xfrm>
            <a:off x="323850" y="88900"/>
            <a:ext cx="5256213" cy="307975"/>
          </a:xfrm>
          <a:prstGeom prst="rect">
            <a:avLst/>
          </a:prstGeom>
          <a:solidFill>
            <a:srgbClr val="FFFFFF"/>
          </a:solidFill>
          <a:ln w="9525">
            <a:noFill/>
            <a:miter lim="800000"/>
            <a:headEnd/>
            <a:tailEnd/>
          </a:ln>
        </p:spPr>
        <p:txBody>
          <a:bodyPr anchor="ctr">
            <a:spAutoFit/>
          </a:bodyPr>
          <a:lstStyle/>
          <a:p>
            <a:r>
              <a:rPr lang="en-US" sz="1400" b="1">
                <a:latin typeface="Times New Roman" pitchFamily="18" charset="0"/>
                <a:cs typeface="Times New Roman" pitchFamily="18" charset="0"/>
              </a:rPr>
              <a:t>Tabl</a:t>
            </a:r>
            <a:r>
              <a:rPr lang="tr-TR" sz="1400" b="1">
                <a:latin typeface="Times New Roman" pitchFamily="18" charset="0"/>
                <a:cs typeface="Times New Roman" pitchFamily="18" charset="0"/>
              </a:rPr>
              <a:t>o</a:t>
            </a:r>
            <a:r>
              <a:rPr lang="en-US" sz="1400" b="1">
                <a:latin typeface="Times New Roman" pitchFamily="18" charset="0"/>
                <a:cs typeface="Times New Roman" pitchFamily="18" charset="0"/>
              </a:rPr>
              <a:t>1.</a:t>
            </a:r>
            <a:r>
              <a:rPr lang="en-US" sz="1400">
                <a:latin typeface="Times New Roman" pitchFamily="18" charset="0"/>
                <a:cs typeface="Times New Roman" pitchFamily="18" charset="0"/>
              </a:rPr>
              <a:t> </a:t>
            </a:r>
            <a:r>
              <a:rPr lang="tr-TR" sz="1400">
                <a:latin typeface="Times New Roman" pitchFamily="18" charset="0"/>
                <a:cs typeface="Times New Roman" pitchFamily="18" charset="0"/>
              </a:rPr>
              <a:t>Ülkemizde </a:t>
            </a:r>
            <a:r>
              <a:rPr lang="en-US" sz="1400">
                <a:latin typeface="Times New Roman" pitchFamily="18" charset="0"/>
                <a:cs typeface="Times New Roman" pitchFamily="18" charset="0"/>
              </a:rPr>
              <a:t>HIV-1 </a:t>
            </a:r>
            <a:r>
              <a:rPr lang="tr-TR" sz="1400">
                <a:latin typeface="Times New Roman" pitchFamily="18" charset="0"/>
                <a:cs typeface="Times New Roman" pitchFamily="18" charset="0"/>
              </a:rPr>
              <a:t>pozitif hastalarda </a:t>
            </a:r>
            <a:r>
              <a:rPr lang="en-US" sz="1400">
                <a:latin typeface="Times New Roman" pitchFamily="18" charset="0"/>
                <a:cs typeface="Times New Roman" pitchFamily="18" charset="0"/>
              </a:rPr>
              <a:t>HBV/HC</a:t>
            </a:r>
            <a:r>
              <a:rPr lang="tr-TR" sz="1400">
                <a:latin typeface="Times New Roman" pitchFamily="18" charset="0"/>
                <a:cs typeface="Times New Roman" pitchFamily="18" charset="0"/>
              </a:rPr>
              <a:t>V koinefsiyonu</a:t>
            </a:r>
            <a:endParaRPr lang="tr-TR" sz="600">
              <a:cs typeface="Arial" charset="0"/>
            </a:endParaRPr>
          </a:p>
        </p:txBody>
      </p:sp>
      <p:sp>
        <p:nvSpPr>
          <p:cNvPr id="5" name="Rectangle 1"/>
          <p:cNvSpPr>
            <a:spLocks noChangeArrowheads="1"/>
          </p:cNvSpPr>
          <p:nvPr/>
        </p:nvSpPr>
        <p:spPr bwMode="auto">
          <a:xfrm>
            <a:off x="5867400" y="2568575"/>
            <a:ext cx="2736850" cy="1154113"/>
          </a:xfrm>
          <a:prstGeom prst="rect">
            <a:avLst/>
          </a:prstGeom>
          <a:ln/>
        </p:spPr>
        <p:style>
          <a:lnRef idx="2">
            <a:schemeClr val="accent5"/>
          </a:lnRef>
          <a:fillRef idx="1">
            <a:schemeClr val="lt1"/>
          </a:fillRef>
          <a:effectRef idx="0">
            <a:schemeClr val="accent5"/>
          </a:effectRef>
          <a:fontRef idx="minor">
            <a:schemeClr val="dk1"/>
          </a:fontRef>
        </p:style>
        <p:txBody>
          <a:bodyPr anchor="ctr">
            <a:spAutoFit/>
          </a:bodyPr>
          <a:lstStyle/>
          <a:p>
            <a:pPr>
              <a:defRPr/>
            </a:pPr>
            <a:endParaRPr lang="tr-TR" sz="1400" b="1" dirty="0">
              <a:solidFill>
                <a:schemeClr val="tx1"/>
              </a:solidFill>
              <a:latin typeface="Times New Roman" pitchFamily="18" charset="0"/>
              <a:ea typeface="Times New Roman" pitchFamily="18" charset="0"/>
              <a:cs typeface="Times New Roman" pitchFamily="18" charset="0"/>
            </a:endParaRPr>
          </a:p>
          <a:p>
            <a:pPr>
              <a:defRPr/>
            </a:pPr>
            <a:r>
              <a:rPr lang="tr-TR" sz="1600" b="1" dirty="0">
                <a:solidFill>
                  <a:schemeClr val="tx1"/>
                </a:solidFill>
                <a:latin typeface="Times New Roman" pitchFamily="18" charset="0"/>
                <a:ea typeface="Times New Roman" pitchFamily="18" charset="0"/>
                <a:cs typeface="Times New Roman" pitchFamily="18" charset="0"/>
              </a:rPr>
              <a:t>HIV-1 + HBV; 25/29 </a:t>
            </a:r>
            <a:r>
              <a:rPr lang="tr-TR" sz="1600" b="1" dirty="0">
                <a:solidFill>
                  <a:srgbClr val="FF0000"/>
                </a:solidFill>
                <a:latin typeface="Times New Roman" pitchFamily="18" charset="0"/>
                <a:ea typeface="Times New Roman" pitchFamily="18" charset="0"/>
                <a:cs typeface="Times New Roman" pitchFamily="18" charset="0"/>
              </a:rPr>
              <a:t>(%86)</a:t>
            </a:r>
          </a:p>
          <a:p>
            <a:pPr>
              <a:defRPr/>
            </a:pPr>
            <a:r>
              <a:rPr lang="tr-TR" sz="1600" b="1" dirty="0">
                <a:latin typeface="Times New Roman" pitchFamily="18" charset="0"/>
                <a:ea typeface="Times New Roman" pitchFamily="18" charset="0"/>
                <a:cs typeface="Times New Roman" pitchFamily="18" charset="0"/>
              </a:rPr>
              <a:t>HIV-1 + HCV; 4/29 </a:t>
            </a:r>
            <a:r>
              <a:rPr lang="tr-TR" sz="1600" b="1" dirty="0">
                <a:solidFill>
                  <a:srgbClr val="FF0000"/>
                </a:solidFill>
                <a:latin typeface="Times New Roman" pitchFamily="18" charset="0"/>
                <a:ea typeface="Times New Roman" pitchFamily="18" charset="0"/>
                <a:cs typeface="Times New Roman" pitchFamily="18" charset="0"/>
              </a:rPr>
              <a:t>(%14)</a:t>
            </a:r>
          </a:p>
          <a:p>
            <a:pPr>
              <a:defRPr/>
            </a:pPr>
            <a:endParaRPr lang="tr-TR" sz="1400" b="1" dirty="0">
              <a:solidFill>
                <a:srgbClr val="FF0000"/>
              </a:solidFill>
              <a:latin typeface="Times New Roman" pitchFamily="18" charset="0"/>
              <a:ea typeface="Times New Roman" pitchFamily="18" charset="0"/>
              <a:cs typeface="Times New Roman" pitchFamily="18" charset="0"/>
            </a:endParaRPr>
          </a:p>
          <a:p>
            <a:pPr>
              <a:defRPr/>
            </a:pPr>
            <a:r>
              <a:rPr lang="tr-TR" sz="900" dirty="0">
                <a:solidFill>
                  <a:srgbClr val="000000"/>
                </a:solidFill>
                <a:latin typeface="Arial" pitchFamily="34" charset="0"/>
                <a:ea typeface="Times New Roman" pitchFamily="18" charset="0"/>
                <a:cs typeface="Arial" pitchFamily="34" charset="0"/>
              </a:rPr>
              <a:t>	</a:t>
            </a:r>
            <a:endParaRPr lang="tr-TR" sz="6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Başlık"/>
          <p:cNvSpPr>
            <a:spLocks noGrp="1"/>
          </p:cNvSpPr>
          <p:nvPr>
            <p:ph type="title"/>
          </p:nvPr>
        </p:nvSpPr>
        <p:spPr/>
        <p:txBody>
          <a:bodyPr/>
          <a:lstStyle/>
          <a:p>
            <a:r>
              <a:rPr lang="tr-TR" smtClean="0"/>
              <a:t>HCV NS3 ve NS5 inhibitör direnci</a:t>
            </a:r>
          </a:p>
        </p:txBody>
      </p:sp>
      <p:sp>
        <p:nvSpPr>
          <p:cNvPr id="3" name="2 İçerik Yer Tutucusu"/>
          <p:cNvSpPr>
            <a:spLocks noGrp="1"/>
          </p:cNvSpPr>
          <p:nvPr>
            <p:ph sz="half" idx="1"/>
          </p:nvPr>
        </p:nvSpPr>
        <p:spPr>
          <a:xfrm>
            <a:off x="457200" y="1600200"/>
            <a:ext cx="6202363" cy="2620963"/>
          </a:xfrm>
        </p:spPr>
        <p:txBody>
          <a:bodyPr rtlCol="0">
            <a:normAutofit fontScale="85000" lnSpcReduction="20000"/>
          </a:bodyPr>
          <a:lstStyle/>
          <a:p>
            <a:pPr fontAlgn="auto">
              <a:spcAft>
                <a:spcPts val="0"/>
              </a:spcAft>
              <a:buFont typeface="Arial" pitchFamily="34" charset="0"/>
              <a:buChar char="•"/>
              <a:defRPr/>
            </a:pPr>
            <a:r>
              <a:rPr lang="tr-TR" dirty="0"/>
              <a:t>D</a:t>
            </a:r>
            <a:r>
              <a:rPr lang="tr-TR" dirty="0" smtClean="0"/>
              <a:t>irekt (</a:t>
            </a:r>
            <a:r>
              <a:rPr lang="tr-TR" dirty="0" err="1" smtClean="0"/>
              <a:t>populasyon</a:t>
            </a:r>
            <a:r>
              <a:rPr lang="tr-TR" dirty="0" smtClean="0"/>
              <a:t>) </a:t>
            </a:r>
            <a:r>
              <a:rPr lang="tr-TR" dirty="0" err="1" smtClean="0"/>
              <a:t>sekanslama</a:t>
            </a:r>
            <a:r>
              <a:rPr lang="tr-TR" dirty="0" smtClean="0"/>
              <a:t> yöntemi;</a:t>
            </a:r>
          </a:p>
          <a:p>
            <a:pPr lvl="1" fontAlgn="auto">
              <a:spcAft>
                <a:spcPts val="0"/>
              </a:spcAft>
              <a:buFont typeface="Arial" pitchFamily="34" charset="0"/>
              <a:buChar char="–"/>
              <a:defRPr/>
            </a:pPr>
            <a:r>
              <a:rPr lang="tr-TR" sz="1900" dirty="0" smtClean="0"/>
              <a:t>RNA izolasyonu</a:t>
            </a:r>
          </a:p>
          <a:p>
            <a:pPr lvl="1" fontAlgn="auto">
              <a:spcAft>
                <a:spcPts val="0"/>
              </a:spcAft>
              <a:buFont typeface="Arial" pitchFamily="34" charset="0"/>
              <a:buChar char="–"/>
              <a:defRPr/>
            </a:pPr>
            <a:r>
              <a:rPr lang="tr-TR" sz="1900" dirty="0" err="1" smtClean="0"/>
              <a:t>cDNA</a:t>
            </a:r>
            <a:r>
              <a:rPr lang="tr-TR" sz="1900" dirty="0" smtClean="0"/>
              <a:t> yapımı</a:t>
            </a:r>
          </a:p>
          <a:p>
            <a:pPr lvl="1" fontAlgn="auto">
              <a:spcAft>
                <a:spcPts val="0"/>
              </a:spcAft>
              <a:buFont typeface="Arial" pitchFamily="34" charset="0"/>
              <a:buChar char="–"/>
              <a:defRPr/>
            </a:pPr>
            <a:r>
              <a:rPr lang="tr-TR" sz="1900" dirty="0" smtClean="0"/>
              <a:t>HCV PCR (</a:t>
            </a:r>
            <a:r>
              <a:rPr lang="tr-TR" sz="1900" dirty="0" err="1" smtClean="0"/>
              <a:t>nested</a:t>
            </a:r>
            <a:r>
              <a:rPr lang="tr-TR" sz="1900" dirty="0" smtClean="0"/>
              <a:t>)</a:t>
            </a:r>
          </a:p>
          <a:p>
            <a:pPr lvl="1" fontAlgn="auto">
              <a:spcAft>
                <a:spcPts val="0"/>
              </a:spcAft>
              <a:buFont typeface="Arial" pitchFamily="34" charset="0"/>
              <a:buChar char="–"/>
              <a:defRPr/>
            </a:pPr>
            <a:r>
              <a:rPr lang="tr-TR" sz="1900" dirty="0" smtClean="0"/>
              <a:t>PCR ürün saflaştırma</a:t>
            </a:r>
          </a:p>
          <a:p>
            <a:pPr lvl="1" fontAlgn="auto">
              <a:spcAft>
                <a:spcPts val="0"/>
              </a:spcAft>
              <a:buFont typeface="Arial" pitchFamily="34" charset="0"/>
              <a:buChar char="–"/>
              <a:defRPr/>
            </a:pPr>
            <a:r>
              <a:rPr lang="tr-TR" sz="1900" dirty="0" smtClean="0"/>
              <a:t>HCV </a:t>
            </a:r>
            <a:r>
              <a:rPr lang="tr-TR" sz="1900" dirty="0" err="1" smtClean="0"/>
              <a:t>proteaz</a:t>
            </a:r>
            <a:r>
              <a:rPr lang="tr-TR" sz="1900" dirty="0" smtClean="0"/>
              <a:t>/RT </a:t>
            </a:r>
            <a:r>
              <a:rPr lang="tr-TR" sz="1900" dirty="0" err="1" smtClean="0"/>
              <a:t>sekanslama</a:t>
            </a:r>
            <a:endParaRPr lang="tr-TR" sz="1900" dirty="0" smtClean="0"/>
          </a:p>
          <a:p>
            <a:pPr lvl="1" fontAlgn="auto">
              <a:spcAft>
                <a:spcPts val="0"/>
              </a:spcAft>
              <a:buFont typeface="Arial" pitchFamily="34" charset="0"/>
              <a:buChar char="–"/>
              <a:defRPr/>
            </a:pPr>
            <a:r>
              <a:rPr lang="tr-TR" sz="1900" dirty="0" smtClean="0"/>
              <a:t>Analiz ve raporlama</a:t>
            </a:r>
            <a:endParaRPr lang="tr-TR" sz="1900" dirty="0"/>
          </a:p>
        </p:txBody>
      </p:sp>
      <p:pic>
        <p:nvPicPr>
          <p:cNvPr id="48131" name="Picture 2" descr="HCVgenome"/>
          <p:cNvPicPr>
            <a:picLocks noChangeAspect="1" noChangeArrowheads="1"/>
          </p:cNvPicPr>
          <p:nvPr/>
        </p:nvPicPr>
        <p:blipFill>
          <a:blip r:embed="rId2"/>
          <a:srcRect/>
          <a:stretch>
            <a:fillRect/>
          </a:stretch>
        </p:blipFill>
        <p:spPr bwMode="auto">
          <a:xfrm>
            <a:off x="179388" y="4437063"/>
            <a:ext cx="8424862" cy="1955800"/>
          </a:xfrm>
          <a:prstGeom prst="rect">
            <a:avLst/>
          </a:prstGeom>
          <a:noFill/>
          <a:ln w="9525">
            <a:noFill/>
            <a:miter lim="800000"/>
            <a:headEnd/>
            <a:tailEnd/>
          </a:ln>
        </p:spPr>
      </p:pic>
      <p:sp>
        <p:nvSpPr>
          <p:cNvPr id="9" name="4 İçerik Yer Tutucusu"/>
          <p:cNvSpPr>
            <a:spLocks noGrp="1"/>
          </p:cNvSpPr>
          <p:nvPr>
            <p:ph sz="half" idx="2"/>
          </p:nvPr>
        </p:nvSpPr>
        <p:spPr>
          <a:xfrm>
            <a:off x="4932363" y="2852738"/>
            <a:ext cx="3887787" cy="863600"/>
          </a:xfrm>
        </p:spPr>
        <p:style>
          <a:lnRef idx="2">
            <a:schemeClr val="accent5"/>
          </a:lnRef>
          <a:fillRef idx="1">
            <a:schemeClr val="lt1"/>
          </a:fillRef>
          <a:effectRef idx="0">
            <a:schemeClr val="accent5"/>
          </a:effectRef>
          <a:fontRef idx="minor">
            <a:schemeClr val="dk1"/>
          </a:fontRef>
        </p:style>
        <p:txBody>
          <a:bodyPr rtlCol="0">
            <a:normAutofit fontScale="85000" lnSpcReduction="20000"/>
          </a:bodyPr>
          <a:lstStyle/>
          <a:p>
            <a:pPr fontAlgn="auto">
              <a:spcAft>
                <a:spcPts val="0"/>
              </a:spcAft>
              <a:buFont typeface="Arial" pitchFamily="34" charset="0"/>
              <a:buNone/>
              <a:defRPr/>
            </a:pPr>
            <a:r>
              <a:rPr lang="tr-TR" dirty="0" smtClean="0">
                <a:solidFill>
                  <a:srgbClr val="FF0000"/>
                </a:solidFill>
              </a:rPr>
              <a:t>Analiz edilen bölgeler</a:t>
            </a:r>
            <a:endParaRPr lang="tr-TR" sz="2000" b="1" dirty="0" smtClean="0"/>
          </a:p>
          <a:p>
            <a:pPr fontAlgn="auto">
              <a:spcAft>
                <a:spcPts val="0"/>
              </a:spcAft>
              <a:buFont typeface="Arial" pitchFamily="34" charset="0"/>
              <a:buNone/>
              <a:defRPr/>
            </a:pPr>
            <a:r>
              <a:rPr lang="tr-TR" sz="1800" dirty="0" smtClean="0">
                <a:solidFill>
                  <a:srgbClr val="002060"/>
                </a:solidFill>
              </a:rPr>
              <a:t>REVERS TRANSKRIPTAZ (RT): </a:t>
            </a:r>
            <a:r>
              <a:rPr lang="tr-TR" sz="1800" dirty="0" err="1" smtClean="0">
                <a:solidFill>
                  <a:srgbClr val="002060"/>
                </a:solidFill>
              </a:rPr>
              <a:t>kodon</a:t>
            </a:r>
            <a:r>
              <a:rPr lang="tr-TR" sz="1800" dirty="0" smtClean="0">
                <a:solidFill>
                  <a:srgbClr val="002060"/>
                </a:solidFill>
              </a:rPr>
              <a:t>: 2421-3012</a:t>
            </a:r>
          </a:p>
          <a:p>
            <a:pPr fontAlgn="auto">
              <a:spcAft>
                <a:spcPts val="0"/>
              </a:spcAft>
              <a:buFont typeface="Arial" pitchFamily="34" charset="0"/>
              <a:buNone/>
              <a:defRPr/>
            </a:pPr>
            <a:r>
              <a:rPr lang="tr-TR" sz="1800" b="1" dirty="0" smtClean="0">
                <a:solidFill>
                  <a:srgbClr val="002060"/>
                </a:solidFill>
              </a:rPr>
              <a:t>PROTEAZ : </a:t>
            </a:r>
            <a:r>
              <a:rPr lang="tr-TR" sz="1800" b="1" dirty="0" err="1" smtClean="0">
                <a:solidFill>
                  <a:srgbClr val="002060"/>
                </a:solidFill>
              </a:rPr>
              <a:t>kodon</a:t>
            </a:r>
            <a:r>
              <a:rPr lang="tr-TR" sz="1800" b="1" dirty="0" smtClean="0">
                <a:solidFill>
                  <a:srgbClr val="002060"/>
                </a:solidFill>
              </a:rPr>
              <a:t>: 1027-1658</a:t>
            </a:r>
            <a:endParaRPr lang="tr-TR" b="1" dirty="0"/>
          </a:p>
        </p:txBody>
      </p:sp>
      <p:cxnSp>
        <p:nvCxnSpPr>
          <p:cNvPr id="13" name="12 Düz Ok Bağlayıcısı"/>
          <p:cNvCxnSpPr/>
          <p:nvPr/>
        </p:nvCxnSpPr>
        <p:spPr>
          <a:xfrm flipH="1">
            <a:off x="4427538" y="4797425"/>
            <a:ext cx="73025" cy="431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14 Düz Ok Bağlayıcısı"/>
          <p:cNvCxnSpPr/>
          <p:nvPr/>
        </p:nvCxnSpPr>
        <p:spPr>
          <a:xfrm>
            <a:off x="6372225" y="4868863"/>
            <a:ext cx="71438" cy="36036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Düz Ok Bağlayıcısı"/>
          <p:cNvCxnSpPr/>
          <p:nvPr/>
        </p:nvCxnSpPr>
        <p:spPr>
          <a:xfrm flipH="1">
            <a:off x="7380288" y="4797425"/>
            <a:ext cx="71437" cy="431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nvGraphicFramePr>
        <p:xfrm>
          <a:off x="107950" y="692150"/>
          <a:ext cx="8785225" cy="5616575"/>
        </p:xfrm>
        <a:graphic>
          <a:graphicData uri="http://schemas.openxmlformats.org/drawingml/2006/table">
            <a:tbl>
              <a:tblPr/>
              <a:tblGrid>
                <a:gridCol w="966788"/>
                <a:gridCol w="1638300"/>
                <a:gridCol w="1563687"/>
                <a:gridCol w="1414463"/>
                <a:gridCol w="1638300"/>
                <a:gridCol w="1563687"/>
              </a:tblGrid>
              <a:tr h="434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 </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Direkt sekanslama</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Times New Roman" pitchFamily="18" charset="0"/>
                        </a:rPr>
                        <a:t>Pyrosekanslama ya da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cs typeface="Times New Roman" pitchFamily="18" charset="0"/>
                        </a:rPr>
                        <a:t>Ultra deep sekanslama</a:t>
                      </a: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Line probe assay</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Klon analizi</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RFLP</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Teknik</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Populasyon sekanslama </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Times New Roman" pitchFamily="18" charset="0"/>
                        </a:rPr>
                        <a:t>Yeni nesil sekanslama (Sanger sonrası)</a:t>
                      </a: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Oligonukleotid probla hibridleme</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PCR ürün klonlaması</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PCR ve kesilmiş uzunlukta  polimorfizm analizi</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r>
              <a:tr h="690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Duyarlılık</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Sekans içeriği ve hedef bölgenin ikincil yapılarından etkilenebilir. Minör subpopulasyon kaçırılabilir</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Sekans içeriğinden ve hedef bölgenin ikincil yapılarından etkilenebilir</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Minör subpopulasyon kaçırılabilir</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Sekans içeriğinden etkilenebilir</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Minör subpopulasyon kaçırılabilir</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Analitik duyarlılık</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Mutant varyant oranı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&gt; %10 olmalı</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Mutant varyant oranı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&gt; %1 olmalı</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Mutant varyant oranı    &gt; %5 olmalı</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Analitik duyarlılık sorunu yok</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Mutant varyant oranı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&gt; %5 olmalı</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 </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Özgüllük</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Hatalı sinyaller okunabilir</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Hatalı sinyaller okunabilir</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Yeni mutasyonlar için yeniden dizayn gerekiyor</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Hatalı sinyaller okunabilir</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Yeni mutasyonlar için yeniden dizayn gerekiyor</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690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Mutasyon tanımlama</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Bilinen ve potansiyel tüm yeni mutasyonlar analiz edilebilir</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Bilinen ve potansiyel tüm yeni mutasyonlar analiz edilebilir</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Sadece ticari olarak sunulan mutasyonlar analiz edilebilir</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Bilinen ve potansiyel tüm yeni mutasyonlar analiz edilebilir</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Bilinen mutasyonlar analiz edilebilir.</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r>
              <a:tr h="677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Kullanılabilirlik</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Saflaştırılmış ve yeterli PCR ürünü gerekiyor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(Viral yük &gt; 1000 IU/ml)</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Saflaştırılmış ve yeterli PCR ürünü gerekiyor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(Viral yük &gt; 1000 IU/ml)</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Yeterli PCR ürünü gerekiyor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(Viral yük &gt;200 IU/ml)</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Yeterli sayıda klon gerekiyor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(Viral yük &gt; 1000 IU/ml)</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Restriksiyon enzim setleri gerekiyor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(Viral yük &gt; 1000 IU/ml)</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Maliyet</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Düşük/kabul edilebilir</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Yüksek </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Yüksek</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Yüksek</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 Düşük</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r>
              <a:tr h="590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Zorluk derecesi</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Zaman alıcı, pahalı donanım ve ileri deneyimli personel gerekmekte</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Zaman alıcı, pahalı donanım ve ileri deneyimli personel gerekmekte</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İleri deneyimli personel gerekmekte</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Zaman alıcı, pahalı donanım ve ileri deneyimli personel gerekmekte</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Zaman alıcı ve ileri deneyimli personel gerekmekte</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Rutin olarak;</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Uygun</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Uygun</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Uygun</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Uygun değil</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 Uygun değil</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solidFill>
                      <a:srgbClr val="FCDDCF"/>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Calibri" pitchFamily="34" charset="0"/>
                        </a:rPr>
                        <a:t>Edinme</a:t>
                      </a:r>
                      <a:endParaRPr kumimoji="0" lang="tr-TR" sz="1000" b="1"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Manuel</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cs typeface="Times New Roman" pitchFamily="18" charset="0"/>
                        </a:rPr>
                        <a:t>Manuel/Ticari</a:t>
                      </a: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Ticari</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Manuel</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Calibri" pitchFamily="34" charset="0"/>
                        </a:rPr>
                        <a:t> Manuel</a:t>
                      </a:r>
                      <a:endParaRPr kumimoji="0" lang="tr-TR" sz="1000" b="0" i="0" u="none" strike="noStrike" cap="none" normalizeH="0" baseline="0" smtClean="0">
                        <a:ln>
                          <a:noFill/>
                        </a:ln>
                        <a:solidFill>
                          <a:srgbClr val="000000"/>
                        </a:solidFill>
                        <a:effectLst/>
                        <a:latin typeface="Calibri" pitchFamily="34" charset="0"/>
                        <a:cs typeface="Times New Roman" pitchFamily="18" charset="0"/>
                      </a:endParaRPr>
                    </a:p>
                  </a:txBody>
                  <a:tcPr marL="60960" marR="6096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bl>
          </a:graphicData>
        </a:graphic>
      </p:graphicFrame>
      <p:sp>
        <p:nvSpPr>
          <p:cNvPr id="49239" name="Dikdörtgen 3"/>
          <p:cNvSpPr>
            <a:spLocks noChangeArrowheads="1"/>
          </p:cNvSpPr>
          <p:nvPr/>
        </p:nvSpPr>
        <p:spPr bwMode="auto">
          <a:xfrm>
            <a:off x="212725" y="260350"/>
            <a:ext cx="8066088" cy="338138"/>
          </a:xfrm>
          <a:prstGeom prst="rect">
            <a:avLst/>
          </a:prstGeom>
          <a:noFill/>
          <a:ln w="9525">
            <a:noFill/>
            <a:miter lim="800000"/>
            <a:headEnd/>
            <a:tailEnd/>
          </a:ln>
        </p:spPr>
        <p:txBody>
          <a:bodyPr>
            <a:spAutoFit/>
          </a:bodyPr>
          <a:lstStyle/>
          <a:p>
            <a:r>
              <a:rPr lang="tr-TR" sz="1600" b="1">
                <a:latin typeface="Calibri" pitchFamily="34" charset="0"/>
              </a:rPr>
              <a:t>Tablo 1. </a:t>
            </a:r>
            <a:r>
              <a:rPr lang="tr-TR" sz="1600">
                <a:latin typeface="Calibri" pitchFamily="34" charset="0"/>
              </a:rPr>
              <a:t>Oral antiviral ilaç direnci analizlerinde kullanılabilecek metodların karşılaştırılması </a:t>
            </a:r>
          </a:p>
        </p:txBody>
      </p:sp>
      <p:sp>
        <p:nvSpPr>
          <p:cNvPr id="6" name="Dikdörtgen 5"/>
          <p:cNvSpPr/>
          <p:nvPr/>
        </p:nvSpPr>
        <p:spPr>
          <a:xfrm>
            <a:off x="180975" y="6494463"/>
            <a:ext cx="7200900" cy="254000"/>
          </a:xfrm>
          <a:prstGeom prst="rect">
            <a:avLst/>
          </a:prstGeom>
        </p:spPr>
        <p:txBody>
          <a:bodyPr>
            <a:spAutoFit/>
          </a:bodyPr>
          <a:lstStyle/>
          <a:p>
            <a:pPr fontAlgn="auto">
              <a:spcBef>
                <a:spcPts val="0"/>
              </a:spcBef>
              <a:spcAft>
                <a:spcPts val="0"/>
              </a:spcAft>
              <a:defRPr/>
            </a:pPr>
            <a:r>
              <a:rPr lang="tr-TR" sz="1050" dirty="0">
                <a:latin typeface="+mn-lt"/>
              </a:rPr>
              <a:t>Sayan M. </a:t>
            </a:r>
            <a:r>
              <a:rPr lang="tr-TR" sz="1050" dirty="0" err="1">
                <a:latin typeface="+mn-lt"/>
              </a:rPr>
              <a:t>Molecular</a:t>
            </a:r>
            <a:r>
              <a:rPr lang="tr-TR" sz="1050" dirty="0">
                <a:latin typeface="+mn-lt"/>
              </a:rPr>
              <a:t> </a:t>
            </a:r>
            <a:r>
              <a:rPr lang="tr-TR" sz="1050" dirty="0" err="1">
                <a:latin typeface="+mn-lt"/>
              </a:rPr>
              <a:t>diagnosis</a:t>
            </a:r>
            <a:r>
              <a:rPr lang="tr-TR" sz="1050" dirty="0">
                <a:latin typeface="+mn-lt"/>
              </a:rPr>
              <a:t> of </a:t>
            </a:r>
            <a:r>
              <a:rPr lang="tr-TR" sz="1050" dirty="0" err="1">
                <a:latin typeface="+mn-lt"/>
              </a:rPr>
              <a:t>entecavir</a:t>
            </a:r>
            <a:r>
              <a:rPr lang="tr-TR" sz="1050" dirty="0">
                <a:latin typeface="+mn-lt"/>
              </a:rPr>
              <a:t> </a:t>
            </a:r>
            <a:r>
              <a:rPr lang="tr-TR" sz="1050" dirty="0" err="1">
                <a:latin typeface="+mn-lt"/>
              </a:rPr>
              <a:t>resistance</a:t>
            </a:r>
            <a:r>
              <a:rPr lang="tr-TR" sz="1050" dirty="0">
                <a:latin typeface="+mn-lt"/>
              </a:rPr>
              <a:t>. </a:t>
            </a:r>
            <a:r>
              <a:rPr lang="tr-TR" sz="1050" dirty="0" err="1">
                <a:latin typeface="+mn-lt"/>
              </a:rPr>
              <a:t>Hepatitis</a:t>
            </a:r>
            <a:r>
              <a:rPr lang="tr-TR" sz="1050" dirty="0">
                <a:latin typeface="+mn-lt"/>
              </a:rPr>
              <a:t> </a:t>
            </a:r>
            <a:r>
              <a:rPr lang="tr-TR" sz="1050" dirty="0" err="1">
                <a:latin typeface="+mn-lt"/>
              </a:rPr>
              <a:t>Monthly</a:t>
            </a:r>
            <a:r>
              <a:rPr lang="tr-TR" sz="1050" dirty="0">
                <a:latin typeface="+mn-lt"/>
              </a:rPr>
              <a:t> </a:t>
            </a:r>
            <a:r>
              <a:rPr lang="tr-TR" sz="1050" dirty="0">
                <a:latin typeface="+mn-lt"/>
              </a:rPr>
              <a:t>2010; 10(1): 42-47</a:t>
            </a:r>
            <a:endParaRPr lang="tr-TR" sz="1050"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Metin kutusu 1"/>
          <p:cNvSpPr txBox="1">
            <a:spLocks noChangeArrowheads="1"/>
          </p:cNvSpPr>
          <p:nvPr/>
        </p:nvSpPr>
        <p:spPr bwMode="auto">
          <a:xfrm>
            <a:off x="468313" y="188913"/>
            <a:ext cx="8567737" cy="1200150"/>
          </a:xfrm>
          <a:prstGeom prst="rect">
            <a:avLst/>
          </a:prstGeom>
          <a:noFill/>
          <a:ln w="9525">
            <a:noFill/>
            <a:miter lim="800000"/>
            <a:headEnd/>
            <a:tailEnd/>
          </a:ln>
        </p:spPr>
        <p:txBody>
          <a:bodyPr>
            <a:spAutoFit/>
          </a:bodyPr>
          <a:lstStyle/>
          <a:p>
            <a:r>
              <a:rPr lang="tr-TR" b="1">
                <a:latin typeface="Calibri" pitchFamily="34" charset="0"/>
              </a:rPr>
              <a:t>SUT, Mayıs 2013.</a:t>
            </a:r>
          </a:p>
          <a:p>
            <a:r>
              <a:rPr lang="tr-TR">
                <a:latin typeface="Calibri" pitchFamily="34" charset="0"/>
              </a:rPr>
              <a:t>PCR testlerinde düzenleme yapıldı. Bünyesinde </a:t>
            </a:r>
            <a:r>
              <a:rPr lang="tr-TR" u="sng">
                <a:latin typeface="Calibri" pitchFamily="34" charset="0"/>
              </a:rPr>
              <a:t>Ruhsatlı Genetik Tanı Merkezi </a:t>
            </a:r>
            <a:r>
              <a:rPr lang="tr-TR">
                <a:latin typeface="Calibri" pitchFamily="34" charset="0"/>
              </a:rPr>
              <a:t>bulunan </a:t>
            </a:r>
          </a:p>
          <a:p>
            <a:r>
              <a:rPr lang="tr-TR">
                <a:latin typeface="Calibri" pitchFamily="34" charset="0"/>
              </a:rPr>
              <a:t>3.basamak kurumları sadece 9.C kodlarını </a:t>
            </a:r>
            <a:r>
              <a:rPr lang="tr-TR" sz="1400">
                <a:latin typeface="Calibri" pitchFamily="34" charset="0"/>
              </a:rPr>
              <a:t>(DNA sekanslama, rela-time PCR, revers transkriptaz PCR, multiplex PCR…….) </a:t>
            </a:r>
            <a:r>
              <a:rPr lang="tr-TR">
                <a:latin typeface="Calibri" pitchFamily="34" charset="0"/>
              </a:rPr>
              <a:t>kullanabilecek.</a:t>
            </a:r>
          </a:p>
        </p:txBody>
      </p:sp>
      <p:graphicFrame>
        <p:nvGraphicFramePr>
          <p:cNvPr id="3" name="Tablo 2"/>
          <p:cNvGraphicFramePr>
            <a:graphicFrameLocks noGrp="1"/>
          </p:cNvGraphicFramePr>
          <p:nvPr/>
        </p:nvGraphicFramePr>
        <p:xfrm>
          <a:off x="755650" y="1557338"/>
          <a:ext cx="6683375" cy="5167312"/>
        </p:xfrm>
        <a:graphic>
          <a:graphicData uri="http://schemas.openxmlformats.org/drawingml/2006/table">
            <a:tbl>
              <a:tblPr>
                <a:tableStyleId>{16D9F66E-5EB9-4882-86FB-DCBF35E3C3E4}</a:tableStyleId>
              </a:tblPr>
              <a:tblGrid>
                <a:gridCol w="340924"/>
                <a:gridCol w="571874"/>
                <a:gridCol w="3054691"/>
                <a:gridCol w="2716398"/>
              </a:tblGrid>
              <a:tr h="736632">
                <a:tc>
                  <a:txBody>
                    <a:bodyPr/>
                    <a:lstStyle/>
                    <a:p>
                      <a:pPr algn="ctr" fontAlgn="ctr"/>
                      <a:r>
                        <a:rPr lang="tr-TR" sz="700" u="none" strike="noStrike" dirty="0">
                          <a:effectLst/>
                        </a:rPr>
                        <a:t>4809</a:t>
                      </a:r>
                      <a:endParaRPr lang="tr-TR" sz="700" b="0" i="0" u="none" strike="noStrike" dirty="0">
                        <a:solidFill>
                          <a:srgbClr val="000000"/>
                        </a:solidFill>
                        <a:effectLst/>
                        <a:latin typeface="Times New Roman"/>
                      </a:endParaRPr>
                    </a:p>
                  </a:txBody>
                  <a:tcPr marL="5766" marR="5766" marT="5766" marB="0" anchor="ctr"/>
                </a:tc>
                <a:tc>
                  <a:txBody>
                    <a:bodyPr/>
                    <a:lstStyle/>
                    <a:p>
                      <a:pPr algn="r" fontAlgn="ctr"/>
                      <a:r>
                        <a:rPr lang="tr-TR" sz="700" u="none" strike="noStrike" dirty="0">
                          <a:effectLst/>
                        </a:rPr>
                        <a:t> </a:t>
                      </a:r>
                      <a:endParaRPr lang="tr-TR" sz="700" b="0" i="0" u="none" strike="noStrike" dirty="0">
                        <a:solidFill>
                          <a:srgbClr val="000000"/>
                        </a:solidFill>
                        <a:effectLst/>
                        <a:latin typeface="Times New Roman"/>
                      </a:endParaRPr>
                    </a:p>
                  </a:txBody>
                  <a:tcPr marL="5766" marR="69187" marT="5766" marB="0" anchor="ctr"/>
                </a:tc>
                <a:tc>
                  <a:txBody>
                    <a:bodyPr/>
                    <a:lstStyle/>
                    <a:p>
                      <a:pPr algn="l" fontAlgn="ctr"/>
                      <a:r>
                        <a:rPr lang="tr-TR" sz="1100" u="none" strike="noStrike" dirty="0">
                          <a:effectLst/>
                        </a:rPr>
                        <a:t>9.A- MOLEKÜLER MİKROBİYOLOJİ </a:t>
                      </a:r>
                      <a:endParaRPr lang="tr-TR" sz="1100" b="1" i="0" u="none" strike="noStrike" dirty="0">
                        <a:solidFill>
                          <a:srgbClr val="000000"/>
                        </a:solidFill>
                        <a:effectLst/>
                        <a:latin typeface="Times New Roman"/>
                      </a:endParaRPr>
                    </a:p>
                  </a:txBody>
                  <a:tcPr marL="69187" marR="5766" marT="5766" marB="0" anchor="ctr"/>
                </a:tc>
                <a:tc>
                  <a:txBody>
                    <a:bodyPr/>
                    <a:lstStyle/>
                    <a:p>
                      <a:pPr algn="l" fontAlgn="ctr"/>
                      <a:r>
                        <a:rPr lang="tr-TR" sz="900" b="1" i="0" u="none" strike="noStrike" dirty="0" smtClean="0">
                          <a:solidFill>
                            <a:srgbClr val="000000"/>
                          </a:solidFill>
                          <a:effectLst/>
                          <a:latin typeface="Times New Roman"/>
                        </a:rPr>
                        <a:t>9.C.-MOLEKÜLER TETKİKLER</a:t>
                      </a:r>
                    </a:p>
                    <a:p>
                      <a:pPr algn="l" fontAlgn="ctr"/>
                      <a:r>
                        <a:rPr lang="tr-TR" sz="900" b="1" i="0" u="none" strike="noStrike" dirty="0" smtClean="0">
                          <a:solidFill>
                            <a:srgbClr val="000000"/>
                          </a:solidFill>
                          <a:effectLst/>
                          <a:latin typeface="Times New Roman"/>
                        </a:rPr>
                        <a:t>Artık fatura edemeyeceğimiz analizler</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4810</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908.120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err="1">
                          <a:effectLst/>
                        </a:rPr>
                        <a:t>Candida</a:t>
                      </a:r>
                      <a:r>
                        <a:rPr lang="tr-TR" sz="900" u="none" strike="noStrike" dirty="0">
                          <a:effectLst/>
                        </a:rPr>
                        <a:t> PCR </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err="1" smtClean="0">
                          <a:effectLst/>
                        </a:rPr>
                        <a:t>F.tularensis</a:t>
                      </a:r>
                      <a:r>
                        <a:rPr lang="tr-TR" sz="900" b="1" u="none" strike="noStrike" dirty="0" smtClean="0">
                          <a:effectLst/>
                        </a:rPr>
                        <a:t> PCR</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4811</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908.130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err="1">
                          <a:effectLst/>
                        </a:rPr>
                        <a:t>Chlamydia</a:t>
                      </a:r>
                      <a:r>
                        <a:rPr lang="tr-TR" sz="900" u="none" strike="noStrike" dirty="0">
                          <a:effectLst/>
                        </a:rPr>
                        <a:t> PCR</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smtClean="0">
                          <a:effectLst/>
                        </a:rPr>
                        <a:t>BK </a:t>
                      </a:r>
                      <a:r>
                        <a:rPr lang="tr-TR" sz="900" b="1" u="none" strike="noStrike" dirty="0" err="1" smtClean="0">
                          <a:effectLst/>
                        </a:rPr>
                        <a:t>Virus</a:t>
                      </a:r>
                      <a:r>
                        <a:rPr lang="tr-TR" sz="900" b="1" u="none" strike="noStrike" dirty="0" smtClean="0">
                          <a:effectLst/>
                        </a:rPr>
                        <a:t> PCR</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4812</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908.140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a:effectLst/>
                        </a:rPr>
                        <a:t>CMV PCR   </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smtClean="0">
                          <a:effectLst/>
                        </a:rPr>
                        <a:t>JC </a:t>
                      </a:r>
                      <a:r>
                        <a:rPr lang="tr-TR" sz="900" b="1" u="none" strike="noStrike" dirty="0" err="1" smtClean="0">
                          <a:effectLst/>
                        </a:rPr>
                        <a:t>Virus</a:t>
                      </a:r>
                      <a:r>
                        <a:rPr lang="tr-TR" sz="900" b="1" u="none" strike="noStrike" dirty="0" smtClean="0">
                          <a:effectLst/>
                        </a:rPr>
                        <a:t> PCR</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4813</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908.150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a:effectLst/>
                        </a:rPr>
                        <a:t>HBV-DNA, kantitatif</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smtClean="0">
                          <a:effectLst/>
                        </a:rPr>
                        <a:t>IL 28B </a:t>
                      </a:r>
                      <a:r>
                        <a:rPr lang="tr-TR" sz="900" b="1" u="none" strike="noStrike" dirty="0" err="1" smtClean="0">
                          <a:effectLst/>
                        </a:rPr>
                        <a:t>polimorfizm</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4814</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908.160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a:effectLst/>
                        </a:rPr>
                        <a:t>HCV genotiplendirme    </a:t>
                      </a:r>
                      <a:endParaRPr lang="tr-TR" sz="900" b="0" i="0" u="none" strike="noStrike">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err="1" smtClean="0">
                          <a:effectLst/>
                        </a:rPr>
                        <a:t>Adenovirus</a:t>
                      </a:r>
                      <a:r>
                        <a:rPr lang="tr-TR" sz="900" b="1" u="none" strike="noStrike" dirty="0" smtClean="0">
                          <a:effectLst/>
                        </a:rPr>
                        <a:t> PCR</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4815</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908.170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a:effectLst/>
                        </a:rPr>
                        <a:t>HCV-RNA, kantitatif </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err="1" smtClean="0">
                          <a:effectLst/>
                        </a:rPr>
                        <a:t>Adenovirus</a:t>
                      </a:r>
                      <a:r>
                        <a:rPr lang="tr-TR" sz="900" b="1" u="none" strike="noStrike" dirty="0" smtClean="0">
                          <a:effectLst/>
                        </a:rPr>
                        <a:t> </a:t>
                      </a:r>
                      <a:r>
                        <a:rPr lang="tr-TR" sz="900" b="1" u="none" strike="noStrike" dirty="0" err="1" smtClean="0">
                          <a:effectLst/>
                        </a:rPr>
                        <a:t>tiplendirme</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4816</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908.171</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a:effectLst/>
                        </a:rPr>
                        <a:t>HDV-RNA, kantitatif</a:t>
                      </a:r>
                      <a:endParaRPr lang="tr-TR" sz="900" b="0" i="0" u="none" strike="noStrike">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err="1" smtClean="0">
                          <a:effectLst/>
                        </a:rPr>
                        <a:t>Enterovirus</a:t>
                      </a:r>
                      <a:r>
                        <a:rPr lang="tr-TR" sz="900" b="1" u="none" strike="noStrike" dirty="0" smtClean="0">
                          <a:effectLst/>
                        </a:rPr>
                        <a:t> PCR</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4817</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908.180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err="1">
                          <a:effectLst/>
                        </a:rPr>
                        <a:t>Helicobacter</a:t>
                      </a:r>
                      <a:r>
                        <a:rPr lang="tr-TR" sz="900" u="none" strike="noStrike" dirty="0">
                          <a:effectLst/>
                        </a:rPr>
                        <a:t> PCR</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err="1" smtClean="0">
                          <a:effectLst/>
                        </a:rPr>
                        <a:t>Parechovirus</a:t>
                      </a:r>
                      <a:r>
                        <a:rPr lang="tr-TR" sz="900" b="1" u="none" strike="noStrike" dirty="0" smtClean="0">
                          <a:effectLst/>
                        </a:rPr>
                        <a:t> PCR</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4818</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908.190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a:effectLst/>
                        </a:rPr>
                        <a:t>Hepatit G PCR</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smtClean="0">
                          <a:effectLst/>
                        </a:rPr>
                        <a:t>VZV PCR</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4819</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908.200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a:effectLst/>
                        </a:rPr>
                        <a:t>Herpes PCR (Her biri)</a:t>
                      </a:r>
                      <a:endParaRPr lang="tr-TR" sz="900" b="0" i="0" u="none" strike="noStrike">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smtClean="0">
                          <a:effectLst/>
                        </a:rPr>
                        <a:t>EBV PCR</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4820</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908.210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a:effectLst/>
                        </a:rPr>
                        <a:t>HIV PCR           </a:t>
                      </a:r>
                      <a:endParaRPr lang="tr-TR" sz="900" b="0" i="0" u="none" strike="noStrike">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err="1" smtClean="0">
                          <a:effectLst/>
                        </a:rPr>
                        <a:t>Ureaplasma</a:t>
                      </a:r>
                      <a:r>
                        <a:rPr lang="tr-TR" sz="900" b="1" u="none" strike="noStrike" dirty="0" smtClean="0">
                          <a:effectLst/>
                        </a:rPr>
                        <a:t> PCR</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4821</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908.220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a:effectLst/>
                        </a:rPr>
                        <a:t>HIV RNA, kantitatif</a:t>
                      </a:r>
                      <a:endParaRPr lang="tr-TR" sz="900" b="0" i="0" u="none" strike="noStrike">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smtClean="0">
                          <a:effectLst/>
                        </a:rPr>
                        <a:t>HPV </a:t>
                      </a:r>
                      <a:r>
                        <a:rPr lang="tr-TR" sz="900" b="1" u="none" strike="noStrike" dirty="0" err="1" smtClean="0">
                          <a:effectLst/>
                        </a:rPr>
                        <a:t>genotiplendirme</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4822</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908.230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a:effectLst/>
                        </a:rPr>
                        <a:t>Human </a:t>
                      </a:r>
                      <a:r>
                        <a:rPr lang="tr-TR" sz="900" u="none" strike="noStrike" dirty="0" err="1">
                          <a:effectLst/>
                        </a:rPr>
                        <a:t>papilloma</a:t>
                      </a:r>
                      <a:r>
                        <a:rPr lang="tr-TR" sz="900" u="none" strike="noStrike" dirty="0">
                          <a:effectLst/>
                        </a:rPr>
                        <a:t> </a:t>
                      </a:r>
                      <a:r>
                        <a:rPr lang="tr-TR" sz="900" u="none" strike="noStrike" dirty="0" err="1">
                          <a:effectLst/>
                        </a:rPr>
                        <a:t>virus</a:t>
                      </a:r>
                      <a:r>
                        <a:rPr lang="tr-TR" sz="900" u="none" strike="noStrike" dirty="0">
                          <a:effectLst/>
                        </a:rPr>
                        <a:t> (HPV)    </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smtClean="0">
                          <a:effectLst/>
                        </a:rPr>
                        <a:t>HBV </a:t>
                      </a:r>
                      <a:r>
                        <a:rPr lang="tr-TR" sz="900" b="1" u="none" strike="noStrike" dirty="0" err="1" smtClean="0">
                          <a:effectLst/>
                        </a:rPr>
                        <a:t>genotiplendirme</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4823</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908.240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es-ES" sz="900" u="none" strike="noStrike">
                          <a:effectLst/>
                        </a:rPr>
                        <a:t>Hücre siklusu ve DNA paneli</a:t>
                      </a:r>
                      <a:endParaRPr lang="es-ES" sz="900" b="0" i="0" u="none" strike="noStrike">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smtClean="0">
                          <a:effectLst/>
                        </a:rPr>
                        <a:t>HBV ilaç direnci analizi</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4824</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908.250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a:effectLst/>
                        </a:rPr>
                        <a:t>İnsitu hibridizasyon ve insitu PCR tetkikleri, test başına </a:t>
                      </a:r>
                      <a:endParaRPr lang="tr-TR" sz="900" b="0" i="0" u="none" strike="noStrike">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smtClean="0">
                          <a:effectLst/>
                        </a:rPr>
                        <a:t>HCV ilaç direnci analizi</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4825</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908.280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err="1">
                          <a:effectLst/>
                        </a:rPr>
                        <a:t>Legionella</a:t>
                      </a:r>
                      <a:r>
                        <a:rPr lang="tr-TR" sz="900" u="none" strike="noStrike" dirty="0">
                          <a:effectLst/>
                        </a:rPr>
                        <a:t> PCR</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smtClean="0">
                          <a:effectLst/>
                        </a:rPr>
                        <a:t>HIV-1 ilaç direnci analizi</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4826</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908.290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a:effectLst/>
                        </a:rPr>
                        <a:t>Mikobakteri (PCR)</a:t>
                      </a:r>
                      <a:endParaRPr lang="tr-TR" sz="900" b="0" i="0" u="none" strike="noStrike">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smtClean="0">
                          <a:effectLst/>
                        </a:rPr>
                        <a:t>HIV-1</a:t>
                      </a:r>
                      <a:r>
                        <a:rPr lang="tr-TR" sz="900" b="1" i="0" u="none" strike="noStrike" dirty="0" smtClean="0">
                          <a:solidFill>
                            <a:srgbClr val="000000"/>
                          </a:solidFill>
                          <a:effectLst/>
                          <a:latin typeface="Times New Roman"/>
                        </a:rPr>
                        <a:t>subtipleme</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4827</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908.300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err="1">
                          <a:effectLst/>
                        </a:rPr>
                        <a:t>Mikobakteri</a:t>
                      </a:r>
                      <a:r>
                        <a:rPr lang="tr-TR" sz="900" u="none" strike="noStrike" dirty="0">
                          <a:effectLst/>
                        </a:rPr>
                        <a:t> </a:t>
                      </a:r>
                      <a:r>
                        <a:rPr lang="tr-TR" sz="900" u="none" strike="noStrike" dirty="0" err="1">
                          <a:effectLst/>
                        </a:rPr>
                        <a:t>tiplendirilmesi</a:t>
                      </a:r>
                      <a:r>
                        <a:rPr lang="tr-TR" sz="900" u="none" strike="noStrike" dirty="0">
                          <a:effectLst/>
                        </a:rPr>
                        <a:t> (PCR)</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r>
                        <a:rPr lang="tr-TR" sz="900" b="1" u="none" strike="noStrike" dirty="0" err="1" smtClean="0">
                          <a:effectLst/>
                        </a:rPr>
                        <a:t>Atipik</a:t>
                      </a:r>
                      <a:r>
                        <a:rPr lang="tr-TR" sz="900" b="1" u="none" strike="noStrike" dirty="0" smtClean="0">
                          <a:effectLst/>
                        </a:rPr>
                        <a:t> </a:t>
                      </a:r>
                      <a:r>
                        <a:rPr lang="tr-TR" sz="900" b="1" u="none" strike="noStrike" dirty="0" err="1" smtClean="0">
                          <a:effectLst/>
                        </a:rPr>
                        <a:t>mikobakteri</a:t>
                      </a:r>
                      <a:r>
                        <a:rPr lang="tr-TR" sz="900" b="1" u="none" strike="noStrike" dirty="0" smtClean="0">
                          <a:effectLst/>
                        </a:rPr>
                        <a:t> </a:t>
                      </a:r>
                      <a:r>
                        <a:rPr lang="tr-TR" sz="900" b="1" u="none" strike="noStrike" dirty="0" err="1" smtClean="0">
                          <a:effectLst/>
                        </a:rPr>
                        <a:t>tiplendirme</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4828</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908.310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a:effectLst/>
                        </a:rPr>
                        <a:t>Moleküler analiz öncesi lökosit alt grup saflaştırma, her bir grup</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b="1" u="none" strike="noStrike" dirty="0">
                          <a:effectLst/>
                        </a:rPr>
                        <a:t> </a:t>
                      </a:r>
                      <a:endParaRPr lang="tr-TR" sz="900" b="1"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4829</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908.320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a:effectLst/>
                        </a:rPr>
                        <a:t>Mycoplasma PCR</a:t>
                      </a:r>
                      <a:endParaRPr lang="tr-TR" sz="900" b="0" i="0" u="none" strike="noStrike">
                        <a:solidFill>
                          <a:srgbClr val="000000"/>
                        </a:solidFill>
                        <a:effectLst/>
                        <a:latin typeface="Times New Roman"/>
                      </a:endParaRPr>
                    </a:p>
                  </a:txBody>
                  <a:tcPr marL="69187" marR="5766" marT="5766" marB="0" anchor="ctr"/>
                </a:tc>
                <a:tc>
                  <a:txBody>
                    <a:bodyPr/>
                    <a:lstStyle/>
                    <a:p>
                      <a:pPr algn="l" fontAlgn="ctr"/>
                      <a:r>
                        <a:rPr lang="tr-TR" sz="900" u="none" strike="noStrike" dirty="0">
                          <a:effectLst/>
                        </a:rPr>
                        <a:t> </a:t>
                      </a:r>
                      <a:endParaRPr lang="tr-TR" sz="900" b="0"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4830</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908.330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err="1">
                          <a:effectLst/>
                        </a:rPr>
                        <a:t>Parvovirus</a:t>
                      </a:r>
                      <a:r>
                        <a:rPr lang="tr-TR" sz="900" u="none" strike="noStrike" dirty="0">
                          <a:effectLst/>
                        </a:rPr>
                        <a:t> PCR</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u="none" strike="noStrike">
                          <a:effectLst/>
                        </a:rPr>
                        <a:t> </a:t>
                      </a:r>
                      <a:endParaRPr lang="tr-TR" sz="900" b="0" i="0" u="none" strike="noStrike">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4831</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908.340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a:effectLst/>
                        </a:rPr>
                        <a:t>PCR-mikrowell hibridizasyon yön. İle BOS'da CMV sap.</a:t>
                      </a:r>
                      <a:endParaRPr lang="tr-TR" sz="900" b="0" i="0" u="none" strike="noStrike">
                        <a:solidFill>
                          <a:srgbClr val="000000"/>
                        </a:solidFill>
                        <a:effectLst/>
                        <a:latin typeface="Times New Roman"/>
                      </a:endParaRPr>
                    </a:p>
                  </a:txBody>
                  <a:tcPr marL="69187" marR="5766" marT="5766" marB="0" anchor="ctr"/>
                </a:tc>
                <a:tc>
                  <a:txBody>
                    <a:bodyPr/>
                    <a:lstStyle/>
                    <a:p>
                      <a:pPr algn="l" fontAlgn="ctr"/>
                      <a:r>
                        <a:rPr lang="tr-TR" sz="900" u="none" strike="noStrike" dirty="0">
                          <a:effectLst/>
                        </a:rPr>
                        <a:t> </a:t>
                      </a:r>
                      <a:endParaRPr lang="tr-TR" sz="900" b="0"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4832</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908.350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a:effectLst/>
                        </a:rPr>
                        <a:t>PCR-</a:t>
                      </a:r>
                      <a:r>
                        <a:rPr lang="tr-TR" sz="900" u="none" strike="noStrike" dirty="0" err="1">
                          <a:effectLst/>
                        </a:rPr>
                        <a:t>mikrowell</a:t>
                      </a:r>
                      <a:r>
                        <a:rPr lang="tr-TR" sz="900" u="none" strike="noStrike" dirty="0">
                          <a:effectLst/>
                        </a:rPr>
                        <a:t> </a:t>
                      </a:r>
                      <a:r>
                        <a:rPr lang="tr-TR" sz="900" u="none" strike="noStrike" dirty="0" err="1">
                          <a:effectLst/>
                        </a:rPr>
                        <a:t>hibridizasyon</a:t>
                      </a:r>
                      <a:r>
                        <a:rPr lang="tr-TR" sz="900" u="none" strike="noStrike" dirty="0">
                          <a:effectLst/>
                        </a:rPr>
                        <a:t> yön. İle </a:t>
                      </a:r>
                      <a:r>
                        <a:rPr lang="tr-TR" sz="900" u="none" strike="noStrike" dirty="0" err="1">
                          <a:effectLst/>
                        </a:rPr>
                        <a:t>BOS'da</a:t>
                      </a:r>
                      <a:r>
                        <a:rPr lang="tr-TR" sz="900" u="none" strike="noStrike" dirty="0">
                          <a:effectLst/>
                        </a:rPr>
                        <a:t> EBV </a:t>
                      </a:r>
                      <a:r>
                        <a:rPr lang="tr-TR" sz="900" u="none" strike="noStrike" dirty="0" err="1">
                          <a:effectLst/>
                        </a:rPr>
                        <a:t>sapt</a:t>
                      </a:r>
                      <a:r>
                        <a:rPr lang="tr-TR" sz="900" u="none" strike="noStrike" dirty="0">
                          <a:effectLst/>
                        </a:rPr>
                        <a:t>.</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u="none" strike="noStrike" dirty="0">
                          <a:effectLst/>
                        </a:rPr>
                        <a:t> </a:t>
                      </a:r>
                      <a:endParaRPr lang="tr-TR" sz="900" b="0"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4833</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908.360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a:effectLst/>
                        </a:rPr>
                        <a:t>PCR-mikrowell hibridizasyon yön. İle BOS'da HSV-1 sapt.</a:t>
                      </a:r>
                      <a:endParaRPr lang="tr-TR" sz="900" b="0" i="0" u="none" strike="noStrike">
                        <a:solidFill>
                          <a:srgbClr val="000000"/>
                        </a:solidFill>
                        <a:effectLst/>
                        <a:latin typeface="Times New Roman"/>
                      </a:endParaRPr>
                    </a:p>
                  </a:txBody>
                  <a:tcPr marL="69187" marR="5766" marT="5766" marB="0" anchor="ctr"/>
                </a:tc>
                <a:tc>
                  <a:txBody>
                    <a:bodyPr/>
                    <a:lstStyle/>
                    <a:p>
                      <a:pPr algn="l" fontAlgn="ctr"/>
                      <a:r>
                        <a:rPr lang="tr-TR" sz="900" u="none" strike="noStrike" dirty="0">
                          <a:effectLst/>
                        </a:rPr>
                        <a:t> </a:t>
                      </a:r>
                      <a:endParaRPr lang="tr-TR" sz="900" b="0"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4834</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908.370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a:effectLst/>
                        </a:rPr>
                        <a:t>PCR-</a:t>
                      </a:r>
                      <a:r>
                        <a:rPr lang="tr-TR" sz="900" u="none" strike="noStrike" dirty="0" err="1">
                          <a:effectLst/>
                        </a:rPr>
                        <a:t>mikrowell</a:t>
                      </a:r>
                      <a:r>
                        <a:rPr lang="tr-TR" sz="900" u="none" strike="noStrike" dirty="0">
                          <a:effectLst/>
                        </a:rPr>
                        <a:t> </a:t>
                      </a:r>
                      <a:r>
                        <a:rPr lang="tr-TR" sz="900" u="none" strike="noStrike" dirty="0" err="1">
                          <a:effectLst/>
                        </a:rPr>
                        <a:t>hibridizasyon</a:t>
                      </a:r>
                      <a:r>
                        <a:rPr lang="tr-TR" sz="900" u="none" strike="noStrike" dirty="0">
                          <a:effectLst/>
                        </a:rPr>
                        <a:t> yön. İle </a:t>
                      </a:r>
                      <a:r>
                        <a:rPr lang="tr-TR" sz="900" u="none" strike="noStrike" dirty="0" err="1">
                          <a:effectLst/>
                        </a:rPr>
                        <a:t>BOS'da</a:t>
                      </a:r>
                      <a:r>
                        <a:rPr lang="tr-TR" sz="900" u="none" strike="noStrike" dirty="0">
                          <a:effectLst/>
                        </a:rPr>
                        <a:t> HSV-2 </a:t>
                      </a:r>
                      <a:r>
                        <a:rPr lang="tr-TR" sz="900" u="none" strike="noStrike" dirty="0" err="1">
                          <a:effectLst/>
                        </a:rPr>
                        <a:t>sapt</a:t>
                      </a:r>
                      <a:r>
                        <a:rPr lang="tr-TR" sz="900" u="none" strike="noStrike" dirty="0">
                          <a:effectLst/>
                        </a:rPr>
                        <a:t>.</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u="none" strike="noStrike" dirty="0">
                          <a:effectLst/>
                        </a:rPr>
                        <a:t> </a:t>
                      </a:r>
                      <a:endParaRPr lang="tr-TR" sz="900" b="0"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4835</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908.380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a:effectLst/>
                        </a:rPr>
                        <a:t>PCR-</a:t>
                      </a:r>
                      <a:r>
                        <a:rPr lang="tr-TR" sz="900" u="none" strike="noStrike" dirty="0" err="1">
                          <a:effectLst/>
                        </a:rPr>
                        <a:t>mikrowell</a:t>
                      </a:r>
                      <a:r>
                        <a:rPr lang="tr-TR" sz="900" u="none" strike="noStrike" dirty="0">
                          <a:effectLst/>
                        </a:rPr>
                        <a:t> </a:t>
                      </a:r>
                      <a:r>
                        <a:rPr lang="tr-TR" sz="900" u="none" strike="noStrike" dirty="0" err="1">
                          <a:effectLst/>
                        </a:rPr>
                        <a:t>hibridizasyon</a:t>
                      </a:r>
                      <a:r>
                        <a:rPr lang="tr-TR" sz="900" u="none" strike="noStrike" dirty="0">
                          <a:effectLst/>
                        </a:rPr>
                        <a:t> yön. İle </a:t>
                      </a:r>
                      <a:r>
                        <a:rPr lang="tr-TR" sz="900" u="none" strike="noStrike" dirty="0" err="1">
                          <a:effectLst/>
                        </a:rPr>
                        <a:t>BOS'da</a:t>
                      </a:r>
                      <a:r>
                        <a:rPr lang="tr-TR" sz="900" u="none" strike="noStrike" dirty="0">
                          <a:effectLst/>
                        </a:rPr>
                        <a:t> HV-6 </a:t>
                      </a:r>
                      <a:r>
                        <a:rPr lang="tr-TR" sz="900" u="none" strike="noStrike" dirty="0" err="1">
                          <a:effectLst/>
                        </a:rPr>
                        <a:t>sapt</a:t>
                      </a:r>
                      <a:r>
                        <a:rPr lang="tr-TR" sz="900" u="none" strike="noStrike" dirty="0">
                          <a:effectLst/>
                        </a:rPr>
                        <a:t>.</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u="none" strike="noStrike" dirty="0">
                          <a:effectLst/>
                        </a:rPr>
                        <a:t> </a:t>
                      </a:r>
                      <a:endParaRPr lang="tr-TR" sz="900" b="0"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4836</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908.390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a:effectLst/>
                        </a:rPr>
                        <a:t>PCR-mikrowell hibridizasyon yön. İle BOS'da VZV sapt.</a:t>
                      </a:r>
                      <a:endParaRPr lang="tr-TR" sz="900" b="0" i="0" u="none" strike="noStrike">
                        <a:solidFill>
                          <a:srgbClr val="000000"/>
                        </a:solidFill>
                        <a:effectLst/>
                        <a:latin typeface="Times New Roman"/>
                      </a:endParaRPr>
                    </a:p>
                  </a:txBody>
                  <a:tcPr marL="69187" marR="5766" marT="5766" marB="0" anchor="ctr"/>
                </a:tc>
                <a:tc>
                  <a:txBody>
                    <a:bodyPr/>
                    <a:lstStyle/>
                    <a:p>
                      <a:pPr algn="l" fontAlgn="ctr"/>
                      <a:r>
                        <a:rPr lang="tr-TR" sz="900" u="none" strike="noStrike" dirty="0">
                          <a:effectLst/>
                        </a:rPr>
                        <a:t> </a:t>
                      </a:r>
                      <a:endParaRPr lang="tr-TR" sz="900" b="0"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4837</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908.400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a:effectLst/>
                        </a:rPr>
                        <a:t>Transformasyon </a:t>
                      </a:r>
                      <a:r>
                        <a:rPr lang="tr-TR" sz="900" u="none" strike="noStrike" dirty="0" err="1">
                          <a:effectLst/>
                        </a:rPr>
                        <a:t>Con</a:t>
                      </a:r>
                      <a:r>
                        <a:rPr lang="tr-TR" sz="900" u="none" strike="noStrike" dirty="0">
                          <a:effectLst/>
                        </a:rPr>
                        <a:t> A ile</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u="none" strike="noStrike" dirty="0">
                          <a:effectLst/>
                        </a:rPr>
                        <a:t> </a:t>
                      </a:r>
                      <a:endParaRPr lang="tr-TR" sz="900" b="0"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4838</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908.410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a:effectLst/>
                        </a:rPr>
                        <a:t>Transformasyon PHA ile</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900" u="none" strike="noStrike" dirty="0">
                          <a:effectLst/>
                        </a:rPr>
                        <a:t> </a:t>
                      </a:r>
                      <a:endParaRPr lang="tr-TR" sz="900" b="0" i="0" u="none" strike="noStrike" dirty="0">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4839</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908.420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a:effectLst/>
                        </a:rPr>
                        <a:t>Transformasyon PPD ile</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700" u="none" strike="noStrike">
                          <a:effectLst/>
                        </a:rPr>
                        <a:t> </a:t>
                      </a:r>
                      <a:endParaRPr lang="tr-TR" sz="700" b="0" i="0" u="none" strike="noStrike">
                        <a:solidFill>
                          <a:srgbClr val="000000"/>
                        </a:solidFill>
                        <a:effectLst/>
                        <a:latin typeface="Times New Roman"/>
                      </a:endParaRPr>
                    </a:p>
                  </a:txBody>
                  <a:tcPr marL="69187" marR="5766" marT="5766" marB="0" anchor="ctr"/>
                </a:tc>
              </a:tr>
              <a:tr h="132928">
                <a:tc>
                  <a:txBody>
                    <a:bodyPr/>
                    <a:lstStyle/>
                    <a:p>
                      <a:pPr algn="ctr" fontAlgn="ctr"/>
                      <a:r>
                        <a:rPr lang="tr-TR" sz="700" u="none" strike="noStrike">
                          <a:effectLst/>
                        </a:rPr>
                        <a:t>4840</a:t>
                      </a:r>
                      <a:endParaRPr lang="tr-TR" sz="700" b="0" i="0" u="none" strike="noStrike">
                        <a:solidFill>
                          <a:srgbClr val="000000"/>
                        </a:solidFill>
                        <a:effectLst/>
                        <a:latin typeface="Times New Roman"/>
                      </a:endParaRPr>
                    </a:p>
                  </a:txBody>
                  <a:tcPr marL="5766" marR="5766" marT="5766" marB="0" anchor="ctr"/>
                </a:tc>
                <a:tc>
                  <a:txBody>
                    <a:bodyPr/>
                    <a:lstStyle/>
                    <a:p>
                      <a:pPr algn="r" fontAlgn="ctr"/>
                      <a:r>
                        <a:rPr lang="tr-TR" sz="700" u="none" strike="noStrike">
                          <a:effectLst/>
                        </a:rPr>
                        <a:t>908.430</a:t>
                      </a:r>
                      <a:endParaRPr lang="tr-TR" sz="700" b="0" i="0" u="none" strike="noStrike">
                        <a:solidFill>
                          <a:srgbClr val="000000"/>
                        </a:solidFill>
                        <a:effectLst/>
                        <a:latin typeface="Times New Roman"/>
                      </a:endParaRPr>
                    </a:p>
                  </a:txBody>
                  <a:tcPr marL="5766" marR="69187" marT="5766" marB="0" anchor="ctr"/>
                </a:tc>
                <a:tc>
                  <a:txBody>
                    <a:bodyPr/>
                    <a:lstStyle/>
                    <a:p>
                      <a:pPr algn="l" fontAlgn="ctr"/>
                      <a:r>
                        <a:rPr lang="tr-TR" sz="900" u="none" strike="noStrike" dirty="0">
                          <a:effectLst/>
                        </a:rPr>
                        <a:t>Transformasyon </a:t>
                      </a:r>
                      <a:r>
                        <a:rPr lang="tr-TR" sz="900" u="none" strike="noStrike" dirty="0" err="1">
                          <a:effectLst/>
                        </a:rPr>
                        <a:t>tetanoz</a:t>
                      </a:r>
                      <a:r>
                        <a:rPr lang="tr-TR" sz="900" u="none" strike="noStrike" dirty="0">
                          <a:effectLst/>
                        </a:rPr>
                        <a:t> toksini ile</a:t>
                      </a:r>
                      <a:endParaRPr lang="tr-TR" sz="900" b="0" i="0" u="none" strike="noStrike" dirty="0">
                        <a:solidFill>
                          <a:srgbClr val="000000"/>
                        </a:solidFill>
                        <a:effectLst/>
                        <a:latin typeface="Times New Roman"/>
                      </a:endParaRPr>
                    </a:p>
                  </a:txBody>
                  <a:tcPr marL="69187" marR="5766" marT="5766" marB="0" anchor="ctr"/>
                </a:tc>
                <a:tc>
                  <a:txBody>
                    <a:bodyPr/>
                    <a:lstStyle/>
                    <a:p>
                      <a:pPr algn="l" fontAlgn="ctr"/>
                      <a:r>
                        <a:rPr lang="tr-TR" sz="700" u="none" strike="noStrike" dirty="0">
                          <a:effectLst/>
                        </a:rPr>
                        <a:t> </a:t>
                      </a:r>
                      <a:endParaRPr lang="tr-TR" sz="700" b="0" i="0" u="none" strike="noStrike" dirty="0">
                        <a:solidFill>
                          <a:srgbClr val="000000"/>
                        </a:solidFill>
                        <a:effectLst/>
                        <a:latin typeface="Times New Roman"/>
                      </a:endParaRPr>
                    </a:p>
                  </a:txBody>
                  <a:tcPr marL="69187" marR="5766" marT="5766" marB="0"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up 2"/>
          <p:cNvGrpSpPr>
            <a:grpSpLocks/>
          </p:cNvGrpSpPr>
          <p:nvPr/>
        </p:nvGrpSpPr>
        <p:grpSpPr bwMode="auto">
          <a:xfrm>
            <a:off x="5586413" y="1330325"/>
            <a:ext cx="3089275" cy="4095750"/>
            <a:chOff x="5586346" y="1329781"/>
            <a:chExt cx="2506935" cy="4096594"/>
          </a:xfrm>
        </p:grpSpPr>
        <p:pic>
          <p:nvPicPr>
            <p:cNvPr id="51203" name="Diagram 29"/>
            <p:cNvPicPr>
              <a:picLocks noChangeArrowheads="1"/>
            </p:cNvPicPr>
            <p:nvPr/>
          </p:nvPicPr>
          <p:blipFill>
            <a:blip r:embed="rId2"/>
            <a:srcRect/>
            <a:stretch>
              <a:fillRect/>
            </a:stretch>
          </p:blipFill>
          <p:spPr bwMode="auto">
            <a:xfrm>
              <a:off x="6678924" y="1329781"/>
              <a:ext cx="972815" cy="1088434"/>
            </a:xfrm>
            <a:prstGeom prst="rect">
              <a:avLst/>
            </a:prstGeom>
            <a:noFill/>
            <a:ln w="9525">
              <a:noFill/>
              <a:miter lim="800000"/>
              <a:headEnd/>
              <a:tailEnd/>
            </a:ln>
          </p:spPr>
        </p:pic>
        <p:pic>
          <p:nvPicPr>
            <p:cNvPr id="51204" name="Diagram 30"/>
            <p:cNvPicPr>
              <a:picLocks noChangeArrowheads="1"/>
            </p:cNvPicPr>
            <p:nvPr/>
          </p:nvPicPr>
          <p:blipFill>
            <a:blip r:embed="rId3"/>
            <a:srcRect/>
            <a:stretch>
              <a:fillRect/>
            </a:stretch>
          </p:blipFill>
          <p:spPr bwMode="auto">
            <a:xfrm>
              <a:off x="5586346" y="2758958"/>
              <a:ext cx="972815" cy="1146725"/>
            </a:xfrm>
            <a:prstGeom prst="rect">
              <a:avLst/>
            </a:prstGeom>
            <a:noFill/>
            <a:ln w="9525">
              <a:noFill/>
              <a:miter lim="800000"/>
              <a:headEnd/>
              <a:tailEnd/>
            </a:ln>
          </p:spPr>
        </p:pic>
        <p:pic>
          <p:nvPicPr>
            <p:cNvPr id="51205" name="Diagram 31"/>
            <p:cNvPicPr>
              <a:picLocks noChangeArrowheads="1"/>
            </p:cNvPicPr>
            <p:nvPr/>
          </p:nvPicPr>
          <p:blipFill>
            <a:blip r:embed="rId4"/>
            <a:srcRect/>
            <a:stretch>
              <a:fillRect/>
            </a:stretch>
          </p:blipFill>
          <p:spPr bwMode="auto">
            <a:xfrm>
              <a:off x="6177441" y="4321148"/>
              <a:ext cx="987891" cy="1105227"/>
            </a:xfrm>
            <a:prstGeom prst="rect">
              <a:avLst/>
            </a:prstGeom>
            <a:noFill/>
            <a:ln w="9525">
              <a:noFill/>
              <a:miter lim="800000"/>
              <a:headEnd/>
              <a:tailEnd/>
            </a:ln>
          </p:spPr>
        </p:pic>
        <p:pic>
          <p:nvPicPr>
            <p:cNvPr id="51206" name="Diagram 448"/>
            <p:cNvPicPr>
              <a:picLocks noChangeArrowheads="1"/>
            </p:cNvPicPr>
            <p:nvPr/>
          </p:nvPicPr>
          <p:blipFill>
            <a:blip r:embed="rId5"/>
            <a:srcRect/>
            <a:stretch>
              <a:fillRect/>
            </a:stretch>
          </p:blipFill>
          <p:spPr bwMode="auto">
            <a:xfrm>
              <a:off x="7045569" y="2983241"/>
              <a:ext cx="1047712" cy="1113624"/>
            </a:xfrm>
            <a:prstGeom prst="rect">
              <a:avLst/>
            </a:prstGeom>
            <a:noFill/>
            <a:ln w="9525">
              <a:noFill/>
              <a:miter lim="800000"/>
              <a:headEnd/>
              <a:tailEnd/>
            </a:ln>
          </p:spPr>
        </p:pic>
      </p:grpSp>
      <p:sp>
        <p:nvSpPr>
          <p:cNvPr id="51202" name="Metin kutusu 1"/>
          <p:cNvSpPr txBox="1">
            <a:spLocks noChangeArrowheads="1"/>
          </p:cNvSpPr>
          <p:nvPr/>
        </p:nvSpPr>
        <p:spPr bwMode="auto">
          <a:xfrm>
            <a:off x="2051050" y="3068638"/>
            <a:ext cx="1314450" cy="769937"/>
          </a:xfrm>
          <a:prstGeom prst="rect">
            <a:avLst/>
          </a:prstGeom>
          <a:noFill/>
          <a:ln w="9525">
            <a:noFill/>
            <a:miter lim="800000"/>
            <a:headEnd/>
            <a:tailEnd/>
          </a:ln>
        </p:spPr>
        <p:txBody>
          <a:bodyPr wrap="none">
            <a:spAutoFit/>
          </a:bodyPr>
          <a:lstStyle/>
          <a:p>
            <a:r>
              <a:rPr lang="tr-TR" sz="4400">
                <a:latin typeface="Calibri" pitchFamily="34" charset="0"/>
              </a:rPr>
              <a:t>S </a:t>
            </a:r>
            <a:r>
              <a:rPr lang="tr-TR" sz="4400">
                <a:latin typeface="Calibri" pitchFamily="34" charset="0"/>
                <a:sym typeface="Symbol" pitchFamily="18" charset="2"/>
              </a:rPr>
              <a:t></a:t>
            </a:r>
            <a:r>
              <a:rPr lang="tr-TR" sz="4400">
                <a:latin typeface="Calibri" pitchFamily="34" charset="0"/>
              </a:rPr>
              <a:t>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250825" y="2236788"/>
          <a:ext cx="8497888" cy="3495675"/>
        </p:xfrm>
        <a:graphic>
          <a:graphicData uri="http://schemas.openxmlformats.org/drawingml/2006/table">
            <a:tbl>
              <a:tblPr>
                <a:tableStyleId>{68D230F3-CF80-4859-8CE7-A43EE81993B5}</a:tableStyleId>
              </a:tblPr>
              <a:tblGrid>
                <a:gridCol w="2310633"/>
                <a:gridCol w="2081855"/>
                <a:gridCol w="1728192"/>
                <a:gridCol w="2376264"/>
              </a:tblGrid>
              <a:tr h="328801">
                <a:tc>
                  <a:txBody>
                    <a:bodyPr/>
                    <a:lstStyle/>
                    <a:p>
                      <a:pPr>
                        <a:lnSpc>
                          <a:spcPct val="115000"/>
                        </a:lnSpc>
                        <a:spcAft>
                          <a:spcPts val="0"/>
                        </a:spcAft>
                      </a:pPr>
                      <a:r>
                        <a:rPr lang="tr-TR" sz="2400" b="1" dirty="0" err="1">
                          <a:solidFill>
                            <a:srgbClr val="0070C0"/>
                          </a:solidFill>
                        </a:rPr>
                        <a:t>Virus</a:t>
                      </a:r>
                      <a:endParaRPr lang="tr-TR" sz="2400" b="1" dirty="0">
                        <a:solidFill>
                          <a:srgbClr val="0070C0"/>
                        </a:solidFill>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400" b="1" dirty="0">
                          <a:solidFill>
                            <a:srgbClr val="0070C0"/>
                          </a:solidFill>
                        </a:rPr>
                        <a:t>HIV</a:t>
                      </a:r>
                      <a:endParaRPr lang="tr-TR" sz="2400" b="1" dirty="0">
                        <a:solidFill>
                          <a:srgbClr val="0070C0"/>
                        </a:solidFill>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400" b="1" dirty="0">
                          <a:solidFill>
                            <a:srgbClr val="0070C0"/>
                          </a:solidFill>
                        </a:rPr>
                        <a:t>HBV</a:t>
                      </a:r>
                      <a:endParaRPr lang="tr-TR" sz="2400" b="1" dirty="0">
                        <a:solidFill>
                          <a:srgbClr val="0070C0"/>
                        </a:solidFill>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400" b="1" dirty="0">
                          <a:solidFill>
                            <a:srgbClr val="0070C0"/>
                          </a:solidFill>
                        </a:rPr>
                        <a:t>HCV</a:t>
                      </a:r>
                      <a:endParaRPr lang="tr-TR" sz="2400" b="1" dirty="0">
                        <a:solidFill>
                          <a:srgbClr val="0070C0"/>
                        </a:solidFill>
                        <a:latin typeface="Lucida Sans" pitchFamily="34" charset="0"/>
                        <a:ea typeface="Calibri"/>
                        <a:cs typeface="Times New Roman"/>
                      </a:endParaRPr>
                    </a:p>
                  </a:txBody>
                  <a:tcPr marL="68580" marR="68580" marT="0" marB="0"/>
                </a:tc>
              </a:tr>
              <a:tr h="328801">
                <a:tc>
                  <a:txBody>
                    <a:bodyPr/>
                    <a:lstStyle/>
                    <a:p>
                      <a:pPr>
                        <a:lnSpc>
                          <a:spcPct val="115000"/>
                        </a:lnSpc>
                        <a:spcAft>
                          <a:spcPts val="0"/>
                        </a:spcAft>
                      </a:pPr>
                      <a:r>
                        <a:rPr lang="tr-TR" sz="2000" dirty="0">
                          <a:solidFill>
                            <a:srgbClr val="FF0000"/>
                          </a:solidFill>
                        </a:rPr>
                        <a:t>Genom</a:t>
                      </a:r>
                      <a:endParaRPr lang="tr-TR" sz="2000" b="1" dirty="0">
                        <a:solidFill>
                          <a:srgbClr val="FF0000"/>
                        </a:solidFill>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dirty="0"/>
                        <a:t>RNA</a:t>
                      </a:r>
                      <a:endParaRPr lang="tr-TR" sz="2000" dirty="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dirty="0"/>
                        <a:t>DNA</a:t>
                      </a:r>
                      <a:endParaRPr lang="tr-TR" sz="2000" dirty="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dirty="0"/>
                        <a:t>RNA</a:t>
                      </a:r>
                      <a:endParaRPr lang="tr-TR" sz="2000" dirty="0">
                        <a:latin typeface="Lucida Sans" pitchFamily="34" charset="0"/>
                        <a:ea typeface="Calibri"/>
                        <a:cs typeface="Times New Roman"/>
                      </a:endParaRPr>
                    </a:p>
                  </a:txBody>
                  <a:tcPr marL="68580" marR="68580" marT="0" marB="0"/>
                </a:tc>
              </a:tr>
              <a:tr h="328801">
                <a:tc>
                  <a:txBody>
                    <a:bodyPr/>
                    <a:lstStyle/>
                    <a:p>
                      <a:pPr>
                        <a:lnSpc>
                          <a:spcPct val="115000"/>
                        </a:lnSpc>
                        <a:spcAft>
                          <a:spcPts val="0"/>
                        </a:spcAft>
                      </a:pPr>
                      <a:r>
                        <a:rPr lang="tr-TR" sz="2000" dirty="0">
                          <a:solidFill>
                            <a:srgbClr val="FF0000"/>
                          </a:solidFill>
                        </a:rPr>
                        <a:t>Mutasyon sıklığı</a:t>
                      </a:r>
                      <a:endParaRPr lang="tr-TR" sz="2000" b="1" dirty="0">
                        <a:solidFill>
                          <a:srgbClr val="FF0000"/>
                        </a:solidFill>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a:t>Çok yüksek</a:t>
                      </a:r>
                      <a:endParaRPr lang="tr-TR" sz="200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a:t>Yüksek</a:t>
                      </a:r>
                      <a:endParaRPr lang="tr-TR" sz="200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a:t>Çok yüksek</a:t>
                      </a:r>
                      <a:endParaRPr lang="tr-TR" sz="2000">
                        <a:latin typeface="Lucida Sans" pitchFamily="34" charset="0"/>
                        <a:ea typeface="Calibri"/>
                        <a:cs typeface="Times New Roman"/>
                      </a:endParaRPr>
                    </a:p>
                  </a:txBody>
                  <a:tcPr marL="68580" marR="68580" marT="0" marB="0"/>
                </a:tc>
              </a:tr>
              <a:tr h="328801">
                <a:tc>
                  <a:txBody>
                    <a:bodyPr/>
                    <a:lstStyle/>
                    <a:p>
                      <a:pPr>
                        <a:lnSpc>
                          <a:spcPct val="115000"/>
                        </a:lnSpc>
                        <a:spcAft>
                          <a:spcPts val="0"/>
                        </a:spcAft>
                      </a:pPr>
                      <a:r>
                        <a:rPr lang="tr-TR" sz="2000" dirty="0">
                          <a:solidFill>
                            <a:srgbClr val="FF0000"/>
                          </a:solidFill>
                        </a:rPr>
                        <a:t>Günlük </a:t>
                      </a:r>
                      <a:r>
                        <a:rPr lang="tr-TR" sz="2000" dirty="0" err="1">
                          <a:solidFill>
                            <a:srgbClr val="FF0000"/>
                          </a:solidFill>
                        </a:rPr>
                        <a:t>viral</a:t>
                      </a:r>
                      <a:r>
                        <a:rPr lang="tr-TR" sz="2000" dirty="0">
                          <a:solidFill>
                            <a:srgbClr val="FF0000"/>
                          </a:solidFill>
                        </a:rPr>
                        <a:t> üretim</a:t>
                      </a:r>
                      <a:endParaRPr lang="tr-TR" sz="2000" b="1" dirty="0">
                        <a:solidFill>
                          <a:srgbClr val="FF0000"/>
                        </a:solidFill>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a:t>10</a:t>
                      </a:r>
                      <a:r>
                        <a:rPr lang="tr-TR" sz="2000" baseline="30000"/>
                        <a:t>10</a:t>
                      </a:r>
                      <a:endParaRPr lang="tr-TR" sz="200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a:t>10</a:t>
                      </a:r>
                      <a:r>
                        <a:rPr lang="tr-TR" sz="2000" baseline="30000"/>
                        <a:t>13</a:t>
                      </a:r>
                      <a:endParaRPr lang="tr-TR" sz="200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a:t>10</a:t>
                      </a:r>
                      <a:r>
                        <a:rPr lang="tr-TR" sz="2000" baseline="30000"/>
                        <a:t>12</a:t>
                      </a:r>
                      <a:endParaRPr lang="tr-TR" sz="2000">
                        <a:latin typeface="Lucida Sans" pitchFamily="34" charset="0"/>
                        <a:ea typeface="Calibri"/>
                        <a:cs typeface="Times New Roman"/>
                      </a:endParaRPr>
                    </a:p>
                  </a:txBody>
                  <a:tcPr marL="68580" marR="68580" marT="0" marB="0"/>
                </a:tc>
              </a:tr>
              <a:tr h="328801">
                <a:tc>
                  <a:txBody>
                    <a:bodyPr/>
                    <a:lstStyle/>
                    <a:p>
                      <a:pPr>
                        <a:lnSpc>
                          <a:spcPct val="115000"/>
                        </a:lnSpc>
                        <a:spcAft>
                          <a:spcPts val="0"/>
                        </a:spcAft>
                      </a:pPr>
                      <a:r>
                        <a:rPr lang="tr-TR" sz="2000" dirty="0" err="1">
                          <a:solidFill>
                            <a:srgbClr val="FF0000"/>
                          </a:solidFill>
                        </a:rPr>
                        <a:t>Viral</a:t>
                      </a:r>
                      <a:r>
                        <a:rPr lang="tr-TR" sz="2000" dirty="0">
                          <a:solidFill>
                            <a:srgbClr val="FF0000"/>
                          </a:solidFill>
                        </a:rPr>
                        <a:t> genetik arşiv</a:t>
                      </a:r>
                      <a:endParaRPr lang="tr-TR" sz="2000" b="1" dirty="0">
                        <a:solidFill>
                          <a:srgbClr val="FF0000"/>
                        </a:solidFill>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a:t>Evet</a:t>
                      </a:r>
                      <a:endParaRPr lang="tr-TR" sz="200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dirty="0"/>
                        <a:t>Evet</a:t>
                      </a:r>
                      <a:endParaRPr lang="tr-TR" sz="2000" dirty="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b="1" dirty="0" smtClean="0"/>
                        <a:t>Hayır</a:t>
                      </a:r>
                      <a:endParaRPr lang="tr-TR" sz="2000" b="1" dirty="0">
                        <a:latin typeface="Lucida Sans" pitchFamily="34" charset="0"/>
                        <a:ea typeface="Calibri"/>
                        <a:cs typeface="Times New Roman"/>
                      </a:endParaRPr>
                    </a:p>
                  </a:txBody>
                  <a:tcPr marL="68580" marR="68580" marT="0" marB="0"/>
                </a:tc>
              </a:tr>
              <a:tr h="328801">
                <a:tc>
                  <a:txBody>
                    <a:bodyPr/>
                    <a:lstStyle/>
                    <a:p>
                      <a:pPr>
                        <a:lnSpc>
                          <a:spcPct val="115000"/>
                        </a:lnSpc>
                        <a:spcAft>
                          <a:spcPts val="0"/>
                        </a:spcAft>
                      </a:pPr>
                      <a:r>
                        <a:rPr lang="tr-TR" sz="2000" dirty="0">
                          <a:solidFill>
                            <a:srgbClr val="FF0000"/>
                          </a:solidFill>
                        </a:rPr>
                        <a:t>İlaç  hedefleri</a:t>
                      </a:r>
                      <a:endParaRPr lang="tr-TR" sz="2000" b="1" dirty="0">
                        <a:solidFill>
                          <a:srgbClr val="FF0000"/>
                        </a:solidFill>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a:t>Çoklu</a:t>
                      </a:r>
                      <a:endParaRPr lang="tr-TR" sz="200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dirty="0"/>
                        <a:t>Tek</a:t>
                      </a:r>
                      <a:endParaRPr lang="tr-TR" sz="2000" dirty="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dirty="0"/>
                        <a:t>Çoklu</a:t>
                      </a:r>
                      <a:endParaRPr lang="tr-TR" sz="2000" dirty="0">
                        <a:latin typeface="Lucida Sans" pitchFamily="34" charset="0"/>
                        <a:ea typeface="Calibri"/>
                        <a:cs typeface="Times New Roman"/>
                      </a:endParaRPr>
                    </a:p>
                  </a:txBody>
                  <a:tcPr marL="68580" marR="68580" marT="0" marB="0"/>
                </a:tc>
              </a:tr>
              <a:tr h="328801">
                <a:tc>
                  <a:txBody>
                    <a:bodyPr/>
                    <a:lstStyle/>
                    <a:p>
                      <a:pPr>
                        <a:lnSpc>
                          <a:spcPct val="115000"/>
                        </a:lnSpc>
                        <a:spcAft>
                          <a:spcPts val="0"/>
                        </a:spcAft>
                      </a:pPr>
                      <a:r>
                        <a:rPr lang="tr-TR" sz="2000" dirty="0">
                          <a:solidFill>
                            <a:srgbClr val="FF0000"/>
                          </a:solidFill>
                        </a:rPr>
                        <a:t>Kesin tedavisi</a:t>
                      </a:r>
                      <a:endParaRPr lang="tr-TR" sz="2000" b="1" dirty="0">
                        <a:solidFill>
                          <a:srgbClr val="FF0000"/>
                        </a:solidFill>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dirty="0"/>
                        <a:t>Yok </a:t>
                      </a:r>
                      <a:endParaRPr lang="tr-TR" sz="2000" dirty="0" smtClean="0"/>
                    </a:p>
                    <a:p>
                      <a:pPr>
                        <a:lnSpc>
                          <a:spcPct val="115000"/>
                        </a:lnSpc>
                        <a:spcAft>
                          <a:spcPts val="0"/>
                        </a:spcAft>
                      </a:pPr>
                      <a:r>
                        <a:rPr lang="tr-TR" sz="1800" dirty="0" smtClean="0"/>
                        <a:t>(</a:t>
                      </a:r>
                      <a:r>
                        <a:rPr lang="tr-TR" sz="1800" dirty="0"/>
                        <a:t>entegre </a:t>
                      </a:r>
                      <a:r>
                        <a:rPr lang="tr-TR" sz="1800" dirty="0" err="1"/>
                        <a:t>viral</a:t>
                      </a:r>
                      <a:r>
                        <a:rPr lang="tr-TR" sz="1800" dirty="0"/>
                        <a:t> DNA)</a:t>
                      </a:r>
                      <a:endParaRPr lang="tr-TR" sz="2000" dirty="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dirty="0"/>
                        <a:t>Yok </a:t>
                      </a:r>
                      <a:endParaRPr lang="tr-TR" sz="2000" dirty="0" smtClean="0"/>
                    </a:p>
                    <a:p>
                      <a:pPr>
                        <a:lnSpc>
                          <a:spcPct val="115000"/>
                        </a:lnSpc>
                        <a:spcAft>
                          <a:spcPts val="0"/>
                        </a:spcAft>
                      </a:pPr>
                      <a:r>
                        <a:rPr lang="tr-TR" sz="1800" dirty="0" smtClean="0"/>
                        <a:t>(</a:t>
                      </a:r>
                      <a:r>
                        <a:rPr lang="tr-TR" sz="1800" dirty="0" err="1"/>
                        <a:t>cccDNA</a:t>
                      </a:r>
                      <a:r>
                        <a:rPr lang="tr-TR" sz="1800" dirty="0"/>
                        <a:t>)</a:t>
                      </a:r>
                      <a:endParaRPr lang="tr-TR" sz="1800" dirty="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2000" b="1" dirty="0" smtClean="0"/>
                        <a:t>Olabilir</a:t>
                      </a:r>
                      <a:endParaRPr lang="tr-TR" sz="2000" b="1" dirty="0">
                        <a:latin typeface="Lucida Sans" pitchFamily="34" charset="0"/>
                        <a:ea typeface="Calibri"/>
                        <a:cs typeface="Times New Roman"/>
                      </a:endParaRPr>
                    </a:p>
                  </a:txBody>
                  <a:tcPr marL="68580" marR="68580" marT="0" marB="0"/>
                </a:tc>
              </a:tr>
              <a:tr h="657602">
                <a:tc>
                  <a:txBody>
                    <a:bodyPr/>
                    <a:lstStyle/>
                    <a:p>
                      <a:pPr>
                        <a:lnSpc>
                          <a:spcPct val="115000"/>
                        </a:lnSpc>
                        <a:spcAft>
                          <a:spcPts val="0"/>
                        </a:spcAft>
                      </a:pPr>
                      <a:r>
                        <a:rPr lang="tr-TR" sz="2000" dirty="0">
                          <a:solidFill>
                            <a:srgbClr val="FF0000"/>
                          </a:solidFill>
                        </a:rPr>
                        <a:t>Tedavinin amacı</a:t>
                      </a:r>
                      <a:endParaRPr lang="tr-TR" sz="2000" b="1" dirty="0">
                        <a:solidFill>
                          <a:srgbClr val="FF0000"/>
                        </a:solidFill>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1800" dirty="0" err="1"/>
                        <a:t>Hayatboyu</a:t>
                      </a:r>
                      <a:r>
                        <a:rPr lang="tr-TR" sz="1800" dirty="0"/>
                        <a:t> </a:t>
                      </a:r>
                    </a:p>
                    <a:p>
                      <a:pPr>
                        <a:lnSpc>
                          <a:spcPct val="115000"/>
                        </a:lnSpc>
                        <a:spcAft>
                          <a:spcPts val="0"/>
                        </a:spcAft>
                      </a:pPr>
                      <a:r>
                        <a:rPr lang="tr-TR" sz="1800" dirty="0" err="1"/>
                        <a:t>süpresyon</a:t>
                      </a:r>
                      <a:endParaRPr lang="tr-TR" sz="1800" dirty="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1800" dirty="0" err="1"/>
                        <a:t>Hayatboyu</a:t>
                      </a:r>
                      <a:r>
                        <a:rPr lang="tr-TR" sz="1800" dirty="0"/>
                        <a:t> </a:t>
                      </a:r>
                    </a:p>
                    <a:p>
                      <a:pPr>
                        <a:lnSpc>
                          <a:spcPct val="115000"/>
                        </a:lnSpc>
                        <a:spcAft>
                          <a:spcPts val="0"/>
                        </a:spcAft>
                      </a:pPr>
                      <a:r>
                        <a:rPr lang="tr-TR" sz="1800" dirty="0" err="1"/>
                        <a:t>süpresyon</a:t>
                      </a:r>
                      <a:endParaRPr lang="tr-TR" sz="1800" dirty="0">
                        <a:latin typeface="Lucida Sans" pitchFamily="34" charset="0"/>
                        <a:ea typeface="Calibri"/>
                        <a:cs typeface="Times New Roman"/>
                      </a:endParaRPr>
                    </a:p>
                  </a:txBody>
                  <a:tcPr marL="68580" marR="68580" marT="0" marB="0"/>
                </a:tc>
                <a:tc>
                  <a:txBody>
                    <a:bodyPr/>
                    <a:lstStyle/>
                    <a:p>
                      <a:pPr>
                        <a:lnSpc>
                          <a:spcPct val="115000"/>
                        </a:lnSpc>
                        <a:spcAft>
                          <a:spcPts val="0"/>
                        </a:spcAft>
                      </a:pPr>
                      <a:r>
                        <a:rPr lang="tr-TR" sz="1800" b="1" dirty="0"/>
                        <a:t>Kür: </a:t>
                      </a:r>
                      <a:r>
                        <a:rPr lang="tr-TR" sz="1800" b="1" dirty="0" smtClean="0"/>
                        <a:t>Plazma +</a:t>
                      </a:r>
                      <a:r>
                        <a:rPr lang="tr-TR" sz="1800" b="1" baseline="0" dirty="0" smtClean="0"/>
                        <a:t> </a:t>
                      </a:r>
                      <a:r>
                        <a:rPr lang="tr-TR" sz="1800" b="1" dirty="0" err="1" smtClean="0"/>
                        <a:t>KC'in</a:t>
                      </a:r>
                      <a:r>
                        <a:rPr lang="tr-TR" sz="1800" b="1" dirty="0" smtClean="0"/>
                        <a:t> </a:t>
                      </a:r>
                    </a:p>
                    <a:p>
                      <a:pPr>
                        <a:lnSpc>
                          <a:spcPct val="115000"/>
                        </a:lnSpc>
                        <a:spcAft>
                          <a:spcPts val="0"/>
                        </a:spcAft>
                      </a:pPr>
                      <a:r>
                        <a:rPr lang="tr-TR" sz="1800" b="1" dirty="0" err="1" smtClean="0"/>
                        <a:t>HCV’den</a:t>
                      </a:r>
                      <a:r>
                        <a:rPr lang="tr-TR" sz="1800" b="1" dirty="0" smtClean="0"/>
                        <a:t> temizlenmesi</a:t>
                      </a:r>
                      <a:endParaRPr lang="tr-TR" sz="1800" b="1" dirty="0">
                        <a:latin typeface="Lucida Sans" pitchFamily="34" charset="0"/>
                        <a:ea typeface="Calibri"/>
                        <a:cs typeface="Times New Roman"/>
                      </a:endParaRPr>
                    </a:p>
                  </a:txBody>
                  <a:tcPr marL="68580" marR="68580" marT="0" marB="0"/>
                </a:tc>
              </a:tr>
            </a:tbl>
          </a:graphicData>
        </a:graphic>
      </p:graphicFrame>
      <p:sp>
        <p:nvSpPr>
          <p:cNvPr id="18468" name="6 Metin kutusu"/>
          <p:cNvSpPr txBox="1">
            <a:spLocks noChangeArrowheads="1"/>
          </p:cNvSpPr>
          <p:nvPr/>
        </p:nvSpPr>
        <p:spPr bwMode="auto">
          <a:xfrm>
            <a:off x="250825" y="1352550"/>
            <a:ext cx="2582863" cy="523875"/>
          </a:xfrm>
          <a:prstGeom prst="rect">
            <a:avLst/>
          </a:prstGeom>
          <a:noFill/>
          <a:ln w="9525">
            <a:noFill/>
            <a:miter lim="800000"/>
            <a:headEnd/>
            <a:tailEnd/>
          </a:ln>
        </p:spPr>
        <p:txBody>
          <a:bodyPr wrap="none">
            <a:spAutoFit/>
          </a:bodyPr>
          <a:lstStyle/>
          <a:p>
            <a:r>
              <a:rPr lang="tr-TR" sz="2800">
                <a:latin typeface="Calibri" pitchFamily="34" charset="0"/>
              </a:rPr>
              <a:t>HIV, HBV ve HCV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390" name="Group 46"/>
          <p:cNvGraphicFramePr>
            <a:graphicFrameLocks noGrp="1"/>
          </p:cNvGraphicFramePr>
          <p:nvPr/>
        </p:nvGraphicFramePr>
        <p:xfrm>
          <a:off x="527050" y="1905000"/>
          <a:ext cx="8085138" cy="4110038"/>
        </p:xfrm>
        <a:graphic>
          <a:graphicData uri="http://schemas.openxmlformats.org/drawingml/2006/table">
            <a:tbl>
              <a:tblPr/>
              <a:tblGrid>
                <a:gridCol w="2549525"/>
                <a:gridCol w="2767013"/>
                <a:gridCol w="2768600"/>
              </a:tblGrid>
              <a:tr h="885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egoe UI" pitchFamily="34" charset="0"/>
                      </a:endParaRPr>
                    </a:p>
                  </a:txBody>
                  <a:tcPr marT="45705" marB="45705"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smtClean="0">
                          <a:ln>
                            <a:noFill/>
                          </a:ln>
                          <a:solidFill>
                            <a:schemeClr val="tx1"/>
                          </a:solidFill>
                          <a:effectLst/>
                          <a:latin typeface="Segoe UI" pitchFamily="34" charset="0"/>
                        </a:rPr>
                        <a:t>Subsi</a:t>
                      </a:r>
                      <a:r>
                        <a:rPr kumimoji="0" lang="tr-TR" sz="1800" b="0" i="0" u="none" strike="noStrike" cap="none" normalizeH="0" baseline="0" dirty="0" err="1" smtClean="0">
                          <a:ln>
                            <a:noFill/>
                          </a:ln>
                          <a:solidFill>
                            <a:schemeClr val="tx1"/>
                          </a:solidFill>
                          <a:effectLst/>
                          <a:latin typeface="Segoe UI" pitchFamily="34" charset="0"/>
                        </a:rPr>
                        <a:t>tutsiyon</a:t>
                      </a:r>
                      <a:r>
                        <a:rPr kumimoji="0" lang="en-GB" sz="1800" b="0" i="0" u="none" strike="noStrike" cap="none" normalizeH="0" baseline="0" dirty="0" smtClean="0">
                          <a:ln>
                            <a:noFill/>
                          </a:ln>
                          <a:solidFill>
                            <a:schemeClr val="tx1"/>
                          </a:solidFill>
                          <a:effectLst/>
                          <a:latin typeface="Segoe UI" pitchFamily="34" charset="0"/>
                        </a:rPr>
                        <a:t>/</a:t>
                      </a:r>
                      <a:r>
                        <a:rPr kumimoji="0" lang="tr-TR" sz="1800" b="0" i="0" u="none" strike="noStrike" cap="none" normalizeH="0" baseline="0" dirty="0" smtClean="0">
                          <a:ln>
                            <a:noFill/>
                          </a:ln>
                          <a:solidFill>
                            <a:schemeClr val="tx1"/>
                          </a:solidFill>
                          <a:effectLst/>
                          <a:latin typeface="Segoe UI" pitchFamily="34" charset="0"/>
                        </a:rPr>
                        <a:t>bölge/yıl</a:t>
                      </a:r>
                      <a:endParaRPr kumimoji="0" lang="en-GB" sz="1800" b="0" i="0" u="none" strike="noStrike" cap="none" normalizeH="0" baseline="0" dirty="0" smtClean="0">
                        <a:ln>
                          <a:noFill/>
                        </a:ln>
                        <a:solidFill>
                          <a:schemeClr val="tx1"/>
                        </a:solidFill>
                        <a:effectLst/>
                        <a:latin typeface="Segoe UI" pitchFamily="34" charset="0"/>
                      </a:endParaRPr>
                    </a:p>
                  </a:txBody>
                  <a:tcPr marT="45705" marB="45705" anchor="ct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Segoe UI" pitchFamily="34" charset="0"/>
                        </a:rPr>
                        <a:t>Muta</a:t>
                      </a:r>
                      <a:r>
                        <a:rPr kumimoji="0" lang="tr-TR" sz="1800" b="0" i="0" u="none" strike="noStrike" cap="none" normalizeH="0" baseline="0" smtClean="0">
                          <a:ln>
                            <a:noFill/>
                          </a:ln>
                          <a:solidFill>
                            <a:schemeClr val="tx1"/>
                          </a:solidFill>
                          <a:effectLst/>
                          <a:latin typeface="Segoe UI" pitchFamily="34" charset="0"/>
                        </a:rPr>
                        <a:t>syon</a:t>
                      </a:r>
                      <a:r>
                        <a:rPr kumimoji="0" lang="en-GB" sz="1800" b="0" i="0" u="none" strike="noStrike" cap="none" normalizeH="0" baseline="0" smtClean="0">
                          <a:ln>
                            <a:noFill/>
                          </a:ln>
                          <a:solidFill>
                            <a:schemeClr val="tx1"/>
                          </a:solidFill>
                          <a:effectLst/>
                          <a:latin typeface="Segoe UI" pitchFamily="34" charset="0"/>
                        </a:rPr>
                        <a:t>/genom/ </a:t>
                      </a:r>
                      <a:r>
                        <a:rPr kumimoji="0" lang="tr-TR" sz="1800" b="0" i="0" u="none" strike="noStrike" cap="none" normalizeH="0" baseline="0" smtClean="0">
                          <a:ln>
                            <a:noFill/>
                          </a:ln>
                          <a:solidFill>
                            <a:schemeClr val="tx1"/>
                          </a:solidFill>
                          <a:effectLst/>
                          <a:latin typeface="Segoe UI" pitchFamily="34" charset="0"/>
                        </a:rPr>
                        <a:t>r</a:t>
                      </a:r>
                      <a:r>
                        <a:rPr kumimoji="0" lang="en-GB" sz="1800" b="0" i="0" u="none" strike="noStrike" cap="none" normalizeH="0" baseline="0" smtClean="0">
                          <a:ln>
                            <a:noFill/>
                          </a:ln>
                          <a:solidFill>
                            <a:schemeClr val="tx1"/>
                          </a:solidFill>
                          <a:effectLst/>
                          <a:latin typeface="Segoe UI" pitchFamily="34" charset="0"/>
                        </a:rPr>
                        <a:t>epli</a:t>
                      </a:r>
                      <a:r>
                        <a:rPr kumimoji="0" lang="tr-TR" sz="1800" b="0" i="0" u="none" strike="noStrike" cap="none" normalizeH="0" baseline="0" smtClean="0">
                          <a:ln>
                            <a:noFill/>
                          </a:ln>
                          <a:solidFill>
                            <a:schemeClr val="tx1"/>
                          </a:solidFill>
                          <a:effectLst/>
                          <a:latin typeface="Segoe UI" pitchFamily="34" charset="0"/>
                        </a:rPr>
                        <a:t>kasyon siklusu</a:t>
                      </a:r>
                      <a:endParaRPr kumimoji="0" lang="en-GB" sz="1800" b="0" i="0" u="none" strike="noStrike" cap="none" normalizeH="0" baseline="0" smtClean="0">
                        <a:ln>
                          <a:noFill/>
                        </a:ln>
                        <a:solidFill>
                          <a:schemeClr val="tx1"/>
                        </a:solidFill>
                        <a:effectLst/>
                        <a:latin typeface="Segoe UI" pitchFamily="34" charset="0"/>
                      </a:endParaRPr>
                    </a:p>
                  </a:txBody>
                  <a:tcPr marT="45705" marB="45705" anchor="ct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907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Segoe UI" pitchFamily="34" charset="0"/>
                        </a:rPr>
                        <a:t>Ökaryot</a:t>
                      </a:r>
                      <a:endParaRPr kumimoji="0" lang="en-GB" sz="2800" b="0" i="0" u="none" strike="noStrike" cap="none" normalizeH="0" baseline="0" smtClean="0">
                        <a:ln>
                          <a:noFill/>
                        </a:ln>
                        <a:solidFill>
                          <a:schemeClr val="tx1"/>
                        </a:solidFill>
                        <a:effectLst/>
                        <a:latin typeface="Segoe UI" pitchFamily="34" charset="0"/>
                      </a:endParaRPr>
                    </a:p>
                  </a:txBody>
                  <a:tcPr marT="45705" marB="45705" anchor="ctr" horzOverflow="overflow">
                    <a:lnL cap="flat">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Segoe UI" pitchFamily="34" charset="0"/>
                        </a:rPr>
                        <a:t>10</a:t>
                      </a:r>
                      <a:r>
                        <a:rPr kumimoji="0" lang="en-GB" sz="2800" b="0" i="0" u="none" strike="noStrike" cap="none" normalizeH="0" baseline="30000" dirty="0" smtClean="0">
                          <a:ln>
                            <a:noFill/>
                          </a:ln>
                          <a:solidFill>
                            <a:schemeClr val="tx1"/>
                          </a:solidFill>
                          <a:effectLst/>
                          <a:latin typeface="Segoe UI" pitchFamily="34" charset="0"/>
                        </a:rPr>
                        <a:t>-8</a:t>
                      </a:r>
                      <a:r>
                        <a:rPr kumimoji="0" lang="en-GB" sz="2800" b="0" i="0" u="none" strike="noStrike" cap="none" normalizeH="0" baseline="0" dirty="0" smtClean="0">
                          <a:ln>
                            <a:noFill/>
                          </a:ln>
                          <a:solidFill>
                            <a:schemeClr val="tx1"/>
                          </a:solidFill>
                          <a:effectLst/>
                          <a:latin typeface="Segoe UI" pitchFamily="34" charset="0"/>
                        </a:rPr>
                        <a:t>–10</a:t>
                      </a:r>
                      <a:r>
                        <a:rPr kumimoji="0" lang="en-GB" sz="2800" b="0" i="0" u="none" strike="noStrike" cap="none" normalizeH="0" baseline="30000" dirty="0" smtClean="0">
                          <a:ln>
                            <a:noFill/>
                          </a:ln>
                          <a:solidFill>
                            <a:schemeClr val="tx1"/>
                          </a:solidFill>
                          <a:effectLst/>
                          <a:latin typeface="Segoe UI" pitchFamily="34" charset="0"/>
                        </a:rPr>
                        <a:t>-9</a:t>
                      </a:r>
                    </a:p>
                  </a:txBody>
                  <a:tcPr marT="45705" marB="457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Segoe UI" pitchFamily="34" charset="0"/>
                        </a:rPr>
                        <a:t>0.01</a:t>
                      </a:r>
                    </a:p>
                  </a:txBody>
                  <a:tcPr marT="45705" marB="457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Segoe UI" pitchFamily="34" charset="0"/>
                        </a:rPr>
                        <a:t>Bakteriler ve DNA virusları</a:t>
                      </a:r>
                      <a:endParaRPr kumimoji="0" lang="en-GB" sz="2800" b="0" i="0" u="none" strike="noStrike" cap="none" normalizeH="0" baseline="0" smtClean="0">
                        <a:ln>
                          <a:noFill/>
                        </a:ln>
                        <a:solidFill>
                          <a:schemeClr val="tx1"/>
                        </a:solidFill>
                        <a:effectLst/>
                        <a:latin typeface="Segoe UI" pitchFamily="34" charset="0"/>
                      </a:endParaRPr>
                    </a:p>
                  </a:txBody>
                  <a:tcPr marT="45705" marB="45705" anchor="ctr" horzOverflow="overflow">
                    <a:lnL cap="flat">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Segoe UI" pitchFamily="34" charset="0"/>
                        </a:rPr>
                        <a:t>10</a:t>
                      </a:r>
                      <a:r>
                        <a:rPr kumimoji="0" lang="en-GB" sz="2800" b="0" i="0" u="none" strike="noStrike" cap="none" normalizeH="0" baseline="30000" smtClean="0">
                          <a:ln>
                            <a:noFill/>
                          </a:ln>
                          <a:solidFill>
                            <a:schemeClr val="tx1"/>
                          </a:solidFill>
                          <a:effectLst/>
                          <a:latin typeface="Segoe UI" pitchFamily="34" charset="0"/>
                        </a:rPr>
                        <a:t>-7</a:t>
                      </a:r>
                      <a:r>
                        <a:rPr kumimoji="0" lang="en-GB" sz="2800" b="0" i="0" u="none" strike="noStrike" cap="none" normalizeH="0" baseline="0" smtClean="0">
                          <a:ln>
                            <a:noFill/>
                          </a:ln>
                          <a:solidFill>
                            <a:schemeClr val="tx1"/>
                          </a:solidFill>
                          <a:effectLst/>
                          <a:latin typeface="Segoe UI" pitchFamily="34" charset="0"/>
                        </a:rPr>
                        <a:t>–10</a:t>
                      </a:r>
                      <a:r>
                        <a:rPr kumimoji="0" lang="en-GB" sz="2800" b="0" i="0" u="none" strike="noStrike" cap="none" normalizeH="0" baseline="30000" smtClean="0">
                          <a:ln>
                            <a:noFill/>
                          </a:ln>
                          <a:solidFill>
                            <a:schemeClr val="tx1"/>
                          </a:solidFill>
                          <a:effectLst/>
                          <a:latin typeface="Segoe UI" pitchFamily="34" charset="0"/>
                        </a:rPr>
                        <a:t>-9</a:t>
                      </a:r>
                    </a:p>
                  </a:txBody>
                  <a:tcPr marT="45705" marB="457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Segoe UI" pitchFamily="34" charset="0"/>
                        </a:rPr>
                        <a:t>0.003</a:t>
                      </a:r>
                    </a:p>
                  </a:txBody>
                  <a:tcPr marT="45705" marB="457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Segoe UI" pitchFamily="34" charset="0"/>
                        </a:rPr>
                        <a:t>RNA </a:t>
                      </a:r>
                      <a:r>
                        <a:rPr kumimoji="0" lang="tr-TR" sz="2800" b="0" i="0" u="none" strike="noStrike" cap="none" normalizeH="0" baseline="0" dirty="0" smtClean="0">
                          <a:ln>
                            <a:noFill/>
                          </a:ln>
                          <a:solidFill>
                            <a:srgbClr val="FF0000"/>
                          </a:solidFill>
                          <a:effectLst/>
                          <a:latin typeface="Segoe UI" pitchFamily="34" charset="0"/>
                        </a:rPr>
                        <a:t>ve </a:t>
                      </a:r>
                      <a:r>
                        <a:rPr kumimoji="0" lang="en-GB" sz="2800" b="0" i="0" u="none" strike="noStrike" cap="none" normalizeH="0" baseline="0" dirty="0" err="1" smtClean="0">
                          <a:ln>
                            <a:noFill/>
                          </a:ln>
                          <a:solidFill>
                            <a:srgbClr val="FF0000"/>
                          </a:solidFill>
                          <a:effectLst/>
                          <a:latin typeface="Segoe UI" pitchFamily="34" charset="0"/>
                        </a:rPr>
                        <a:t>ssDNA</a:t>
                      </a:r>
                      <a:r>
                        <a:rPr kumimoji="0" lang="en-GB" sz="2800" b="0" i="0" u="none" strike="noStrike" cap="none" normalizeH="0" baseline="0" dirty="0" smtClean="0">
                          <a:ln>
                            <a:noFill/>
                          </a:ln>
                          <a:solidFill>
                            <a:srgbClr val="FF0000"/>
                          </a:solidFill>
                          <a:effectLst/>
                          <a:latin typeface="Segoe UI" pitchFamily="34" charset="0"/>
                        </a:rPr>
                        <a:t> </a:t>
                      </a:r>
                      <a:r>
                        <a:rPr kumimoji="0" lang="tr-TR" sz="2800" b="0" i="0" u="none" strike="noStrike" cap="none" normalizeH="0" baseline="0" dirty="0" err="1" smtClean="0">
                          <a:ln>
                            <a:noFill/>
                          </a:ln>
                          <a:solidFill>
                            <a:srgbClr val="FF0000"/>
                          </a:solidFill>
                          <a:effectLst/>
                          <a:latin typeface="Segoe UI" pitchFamily="34" charset="0"/>
                        </a:rPr>
                        <a:t>virusları</a:t>
                      </a:r>
                      <a:endParaRPr kumimoji="0" lang="en-GB" sz="2800" b="0" i="0" u="none" strike="noStrike" cap="none" normalizeH="0" baseline="0" dirty="0" smtClean="0">
                        <a:ln>
                          <a:noFill/>
                        </a:ln>
                        <a:solidFill>
                          <a:srgbClr val="FF0000"/>
                        </a:solidFill>
                        <a:effectLst/>
                        <a:latin typeface="Segoe UI" pitchFamily="34" charset="0"/>
                      </a:endParaRPr>
                    </a:p>
                  </a:txBody>
                  <a:tcPr marT="45705" marB="45705" anchor="ctr"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Segoe UI" pitchFamily="34" charset="0"/>
                        </a:rPr>
                        <a:t>10</a:t>
                      </a:r>
                      <a:r>
                        <a:rPr kumimoji="0" lang="en-GB" sz="2800" b="0" i="0" u="none" strike="noStrike" cap="none" normalizeH="0" baseline="30000" dirty="0" smtClean="0">
                          <a:ln>
                            <a:noFill/>
                          </a:ln>
                          <a:solidFill>
                            <a:schemeClr val="tx1"/>
                          </a:solidFill>
                          <a:effectLst/>
                          <a:latin typeface="Segoe UI" pitchFamily="34" charset="0"/>
                        </a:rPr>
                        <a:t>-3</a:t>
                      </a:r>
                      <a:r>
                        <a:rPr kumimoji="0" lang="en-GB" sz="2800" b="0" i="0" u="none" strike="noStrike" cap="none" normalizeH="0" baseline="0" dirty="0" smtClean="0">
                          <a:ln>
                            <a:noFill/>
                          </a:ln>
                          <a:solidFill>
                            <a:schemeClr val="tx1"/>
                          </a:solidFill>
                          <a:effectLst/>
                          <a:latin typeface="Segoe UI" pitchFamily="34" charset="0"/>
                        </a:rPr>
                        <a:t>–10</a:t>
                      </a:r>
                      <a:r>
                        <a:rPr kumimoji="0" lang="en-GB" sz="2800" b="0" i="0" u="none" strike="noStrike" cap="none" normalizeH="0" baseline="30000" dirty="0" smtClean="0">
                          <a:ln>
                            <a:noFill/>
                          </a:ln>
                          <a:solidFill>
                            <a:schemeClr val="tx1"/>
                          </a:solidFill>
                          <a:effectLst/>
                          <a:latin typeface="Segoe UI" pitchFamily="34" charset="0"/>
                        </a:rPr>
                        <a:t>-4</a:t>
                      </a:r>
                    </a:p>
                  </a:txBody>
                  <a:tcPr marT="45705" marB="457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Segoe UI" pitchFamily="34" charset="0"/>
                        </a:rPr>
                        <a:t>1</a:t>
                      </a:r>
                    </a:p>
                  </a:txBody>
                  <a:tcPr marT="45705" marB="457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r>
            </a:tbl>
          </a:graphicData>
        </a:graphic>
      </p:graphicFrame>
      <p:sp>
        <p:nvSpPr>
          <p:cNvPr id="19477" name="Rectangle 39"/>
          <p:cNvSpPr>
            <a:spLocks noChangeArrowheads="1"/>
          </p:cNvSpPr>
          <p:nvPr/>
        </p:nvSpPr>
        <p:spPr bwMode="auto">
          <a:xfrm>
            <a:off x="228600" y="6477000"/>
            <a:ext cx="7635875" cy="182563"/>
          </a:xfrm>
          <a:prstGeom prst="rect">
            <a:avLst/>
          </a:prstGeom>
          <a:noFill/>
          <a:ln w="9525">
            <a:noFill/>
            <a:miter lim="800000"/>
            <a:headEnd/>
            <a:tailEnd/>
          </a:ln>
        </p:spPr>
        <p:txBody>
          <a:bodyPr lIns="0" tIns="0" rIns="0" bIns="0" anchor="b">
            <a:spAutoFit/>
          </a:bodyPr>
          <a:lstStyle/>
          <a:p>
            <a:r>
              <a:rPr lang="en-GB" sz="1200">
                <a:latin typeface="Segoe UI"/>
                <a:cs typeface="Arial" charset="0"/>
              </a:rPr>
              <a:t>Richman D. EASL HBV-HCV resistance monothematic meeting. February 14–16, 2008. Paris, France.</a:t>
            </a:r>
          </a:p>
        </p:txBody>
      </p:sp>
      <p:sp>
        <p:nvSpPr>
          <p:cNvPr id="8215" name="Rectangle 47"/>
          <p:cNvSpPr>
            <a:spLocks noGrp="1" noChangeArrowheads="1"/>
          </p:cNvSpPr>
          <p:nvPr>
            <p:ph type="ctrTitle"/>
          </p:nvPr>
        </p:nvSpPr>
        <p:spPr>
          <a:xfrm>
            <a:off x="1219200" y="1143000"/>
            <a:ext cx="7772400" cy="555625"/>
          </a:xfrm>
        </p:spPr>
        <p:txBody>
          <a:bodyPr rtlCol="0">
            <a:normAutofit fontScale="90000"/>
          </a:bodyPr>
          <a:lstStyle/>
          <a:p>
            <a:pPr fontAlgn="auto">
              <a:spcAft>
                <a:spcPts val="0"/>
              </a:spcAft>
              <a:defRPr/>
            </a:pPr>
            <a:r>
              <a:rPr lang="tr-TR" sz="3200" smtClean="0">
                <a:latin typeface="Segoe UI" pitchFamily="34" charset="0"/>
              </a:rPr>
              <a:t>Mutasyon sıklığı: ökaryot/virus kıyaslama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p:nvPr>
        </p:nvSpPr>
        <p:spPr>
          <a:xfrm>
            <a:off x="457200" y="685800"/>
            <a:ext cx="8229600" cy="1143000"/>
          </a:xfrm>
        </p:spPr>
        <p:txBody>
          <a:bodyPr>
            <a:normAutofit/>
          </a:bodyPr>
          <a:lstStyle/>
          <a:p>
            <a:r>
              <a:rPr lang="tr-TR" sz="3200" smtClean="0">
                <a:solidFill>
                  <a:srgbClr val="FF0000"/>
                </a:solidFill>
                <a:latin typeface="Segoe UI"/>
                <a:ea typeface="Segoe UI"/>
                <a:cs typeface="Segoe UI"/>
              </a:rPr>
              <a:t>Neden viral varyantlar ve/veya türümsüler oluşmaktadır.</a:t>
            </a:r>
          </a:p>
        </p:txBody>
      </p:sp>
      <p:sp>
        <p:nvSpPr>
          <p:cNvPr id="20482" name="Rectangle 5"/>
          <p:cNvSpPr>
            <a:spLocks noGrp="1" noChangeArrowheads="1"/>
          </p:cNvSpPr>
          <p:nvPr>
            <p:ph type="body" sz="half" idx="4294967295"/>
          </p:nvPr>
        </p:nvSpPr>
        <p:spPr>
          <a:xfrm>
            <a:off x="838200" y="2027238"/>
            <a:ext cx="7924800" cy="3916362"/>
          </a:xfrm>
        </p:spPr>
        <p:txBody>
          <a:bodyPr/>
          <a:lstStyle/>
          <a:p>
            <a:endParaRPr lang="tr-TR" sz="2400" smtClean="0">
              <a:latin typeface="Segoe UI"/>
              <a:ea typeface="Segoe UI"/>
              <a:cs typeface="Segoe UI"/>
            </a:endParaRPr>
          </a:p>
          <a:p>
            <a:r>
              <a:rPr lang="tr-TR" sz="2400" smtClean="0">
                <a:latin typeface="Segoe UI"/>
                <a:ea typeface="Segoe UI"/>
                <a:cs typeface="Segoe UI"/>
              </a:rPr>
              <a:t>Hergün </a:t>
            </a:r>
            <a:r>
              <a:rPr lang="en-GB" sz="2400" smtClean="0">
                <a:solidFill>
                  <a:srgbClr val="FF0000"/>
                </a:solidFill>
                <a:latin typeface="Segoe UI"/>
                <a:ea typeface="Segoe UI"/>
                <a:cs typeface="Segoe UI"/>
              </a:rPr>
              <a:t>10</a:t>
            </a:r>
            <a:r>
              <a:rPr lang="tr-TR" sz="2400" baseline="30000" smtClean="0">
                <a:solidFill>
                  <a:srgbClr val="FF0000"/>
                </a:solidFill>
                <a:latin typeface="Segoe UI"/>
                <a:ea typeface="Segoe UI"/>
                <a:cs typeface="Segoe UI"/>
              </a:rPr>
              <a:t>11</a:t>
            </a:r>
            <a:r>
              <a:rPr lang="tr-TR" sz="2400" smtClean="0">
                <a:solidFill>
                  <a:srgbClr val="FF0000"/>
                </a:solidFill>
                <a:latin typeface="Segoe UI"/>
                <a:ea typeface="Segoe UI"/>
                <a:cs typeface="Segoe UI"/>
              </a:rPr>
              <a:t> virion</a:t>
            </a:r>
            <a:r>
              <a:rPr lang="tr-TR" sz="2400" smtClean="0">
                <a:latin typeface="Segoe UI"/>
                <a:ea typeface="Segoe UI"/>
                <a:cs typeface="Segoe UI"/>
              </a:rPr>
              <a:t> üretilip atılmaktadır.</a:t>
            </a:r>
          </a:p>
          <a:p>
            <a:r>
              <a:rPr lang="tr-TR" sz="2400" smtClean="0">
                <a:latin typeface="Segoe UI"/>
                <a:ea typeface="Segoe UI"/>
                <a:cs typeface="Segoe UI"/>
              </a:rPr>
              <a:t>Bir kronik HBV taşıyıcısında, sirkülasyondaki HBV konsantrasyonu: </a:t>
            </a:r>
            <a:r>
              <a:rPr lang="en-GB" sz="2400" smtClean="0">
                <a:solidFill>
                  <a:srgbClr val="FF0000"/>
                </a:solidFill>
                <a:latin typeface="Segoe UI"/>
                <a:ea typeface="Segoe UI"/>
                <a:cs typeface="Segoe UI"/>
              </a:rPr>
              <a:t>10</a:t>
            </a:r>
            <a:r>
              <a:rPr lang="tr-TR" sz="2400" baseline="30000" smtClean="0">
                <a:solidFill>
                  <a:srgbClr val="FF0000"/>
                </a:solidFill>
                <a:latin typeface="Segoe UI"/>
                <a:ea typeface="Segoe UI"/>
                <a:cs typeface="Segoe UI"/>
              </a:rPr>
              <a:t>8 </a:t>
            </a:r>
            <a:r>
              <a:rPr lang="tr-TR" sz="2400" smtClean="0">
                <a:latin typeface="Segoe UI"/>
                <a:ea typeface="Segoe UI"/>
                <a:cs typeface="Segoe UI"/>
              </a:rPr>
              <a:t>-</a:t>
            </a:r>
            <a:r>
              <a:rPr lang="tr-TR" sz="2400" baseline="30000" smtClean="0">
                <a:solidFill>
                  <a:srgbClr val="FF0000"/>
                </a:solidFill>
                <a:latin typeface="Segoe UI"/>
                <a:ea typeface="Segoe UI"/>
                <a:cs typeface="Segoe UI"/>
              </a:rPr>
              <a:t> </a:t>
            </a:r>
            <a:r>
              <a:rPr lang="en-GB" sz="2400" smtClean="0">
                <a:solidFill>
                  <a:srgbClr val="FF0000"/>
                </a:solidFill>
                <a:latin typeface="Segoe UI"/>
                <a:ea typeface="Segoe UI"/>
                <a:cs typeface="Segoe UI"/>
              </a:rPr>
              <a:t>10</a:t>
            </a:r>
            <a:r>
              <a:rPr lang="tr-TR" sz="2400" baseline="30000" smtClean="0">
                <a:solidFill>
                  <a:srgbClr val="FF0000"/>
                </a:solidFill>
                <a:latin typeface="Segoe UI"/>
                <a:ea typeface="Segoe UI"/>
                <a:cs typeface="Segoe UI"/>
              </a:rPr>
              <a:t>10</a:t>
            </a:r>
            <a:r>
              <a:rPr lang="tr-TR" sz="2400" smtClean="0">
                <a:latin typeface="Segoe UI"/>
                <a:ea typeface="Segoe UI"/>
                <a:cs typeface="Segoe UI"/>
              </a:rPr>
              <a:t> </a:t>
            </a:r>
            <a:r>
              <a:rPr lang="tr-TR" sz="2400" smtClean="0">
                <a:solidFill>
                  <a:srgbClr val="FF0000"/>
                </a:solidFill>
                <a:latin typeface="Segoe UI"/>
                <a:ea typeface="Segoe UI"/>
                <a:cs typeface="Segoe UI"/>
              </a:rPr>
              <a:t>virion/ml</a:t>
            </a:r>
          </a:p>
          <a:p>
            <a:r>
              <a:rPr lang="tr-TR" sz="2400" smtClean="0">
                <a:latin typeface="Segoe UI"/>
                <a:ea typeface="Segoe UI"/>
                <a:cs typeface="Segoe UI"/>
              </a:rPr>
              <a:t>Bayesian kestirimine göre HBV genomunda </a:t>
            </a:r>
            <a:r>
              <a:rPr lang="tr-TR" sz="2400" smtClean="0">
                <a:solidFill>
                  <a:srgbClr val="FF0000"/>
                </a:solidFill>
                <a:latin typeface="Segoe UI"/>
                <a:ea typeface="Segoe UI"/>
                <a:cs typeface="Segoe UI"/>
              </a:rPr>
              <a:t>1/10 000</a:t>
            </a:r>
            <a:r>
              <a:rPr lang="tr-TR" sz="2400" smtClean="0">
                <a:latin typeface="Segoe UI"/>
                <a:ea typeface="Segoe UI"/>
                <a:cs typeface="Segoe UI"/>
              </a:rPr>
              <a:t> nükleotidlik </a:t>
            </a:r>
            <a:r>
              <a:rPr lang="tr-TR" sz="1600" smtClean="0">
                <a:latin typeface="Segoe UI"/>
                <a:ea typeface="Segoe UI"/>
                <a:cs typeface="Segoe UI"/>
              </a:rPr>
              <a:t>(s</a:t>
            </a:r>
            <a:r>
              <a:rPr lang="en-GB" sz="1600" smtClean="0">
                <a:latin typeface="Segoe UI"/>
                <a:ea typeface="Segoe UI"/>
                <a:cs typeface="Segoe UI"/>
              </a:rPr>
              <a:t>ubsi</a:t>
            </a:r>
            <a:r>
              <a:rPr lang="tr-TR" sz="1600" smtClean="0">
                <a:latin typeface="Segoe UI"/>
                <a:ea typeface="Segoe UI"/>
                <a:cs typeface="Segoe UI"/>
              </a:rPr>
              <a:t>tutsiyon</a:t>
            </a:r>
            <a:r>
              <a:rPr lang="en-GB" sz="1600" smtClean="0">
                <a:latin typeface="Segoe UI"/>
                <a:ea typeface="Segoe UI"/>
                <a:cs typeface="Segoe UI"/>
              </a:rPr>
              <a:t>/</a:t>
            </a:r>
            <a:r>
              <a:rPr lang="tr-TR" sz="1600" smtClean="0">
                <a:latin typeface="Segoe UI"/>
                <a:ea typeface="Segoe UI"/>
                <a:cs typeface="Segoe UI"/>
              </a:rPr>
              <a:t>bölge/yıl)</a:t>
            </a:r>
            <a:r>
              <a:rPr lang="tr-TR" sz="2400" smtClean="0">
                <a:latin typeface="Segoe UI"/>
                <a:ea typeface="Segoe UI"/>
                <a:cs typeface="Segoe UI"/>
              </a:rPr>
              <a:t> değişim olmaktadır.</a:t>
            </a:r>
          </a:p>
          <a:p>
            <a:r>
              <a:rPr lang="tr-TR" sz="2400" u="sng" smtClean="0">
                <a:latin typeface="Segoe UI"/>
                <a:ea typeface="Segoe UI"/>
                <a:cs typeface="Segoe UI"/>
              </a:rPr>
              <a:t>Bu yüksek değişim sıklığının anlamı HBV genomundaki her bir nükleotidin her gün değişebileceğidir.</a:t>
            </a:r>
          </a:p>
        </p:txBody>
      </p:sp>
      <p:sp>
        <p:nvSpPr>
          <p:cNvPr id="20483" name="Rectangle 7"/>
          <p:cNvSpPr>
            <a:spLocks noChangeArrowheads="1"/>
          </p:cNvSpPr>
          <p:nvPr/>
        </p:nvSpPr>
        <p:spPr bwMode="auto">
          <a:xfrm>
            <a:off x="228600" y="6477000"/>
            <a:ext cx="7635875" cy="182563"/>
          </a:xfrm>
          <a:prstGeom prst="rect">
            <a:avLst/>
          </a:prstGeom>
          <a:noFill/>
          <a:ln w="9525">
            <a:noFill/>
            <a:miter lim="800000"/>
            <a:headEnd/>
            <a:tailEnd/>
          </a:ln>
        </p:spPr>
        <p:txBody>
          <a:bodyPr lIns="0" tIns="0" rIns="0" bIns="0" anchor="b">
            <a:spAutoFit/>
          </a:bodyPr>
          <a:lstStyle/>
          <a:p>
            <a:r>
              <a:rPr lang="tr-TR" sz="1200">
                <a:latin typeface="Calibri" pitchFamily="34" charset="0"/>
                <a:cs typeface="Arial" charset="0"/>
              </a:rPr>
              <a:t>Locarnini S</a:t>
            </a:r>
            <a:r>
              <a:rPr lang="en-GB" sz="1200">
                <a:latin typeface="Segoe UI"/>
                <a:cs typeface="Arial" charset="0"/>
              </a:rPr>
              <a:t>.</a:t>
            </a:r>
            <a:r>
              <a:rPr lang="tr-TR" sz="1200">
                <a:latin typeface="Calibri" pitchFamily="34" charset="0"/>
                <a:cs typeface="Arial" charset="0"/>
              </a:rPr>
              <a:t> Clinics in Liver Diseases. p439-459</a:t>
            </a:r>
            <a:endParaRPr lang="en-GB" sz="120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
          <p:cNvSpPr>
            <a:spLocks noGrp="1" noChangeArrowheads="1"/>
          </p:cNvSpPr>
          <p:nvPr>
            <p:ph type="body" sz="half" idx="2"/>
          </p:nvPr>
        </p:nvSpPr>
        <p:spPr>
          <a:xfrm>
            <a:off x="609600" y="2743200"/>
            <a:ext cx="2667000" cy="3429000"/>
          </a:xfrm>
          <a:solidFill>
            <a:srgbClr val="DDDDDD"/>
          </a:solidFill>
        </p:spPr>
        <p:txBody>
          <a:bodyPr/>
          <a:lstStyle/>
          <a:p>
            <a:r>
              <a:rPr lang="tr-TR" sz="2400" smtClean="0">
                <a:latin typeface="Segoe UI"/>
              </a:rPr>
              <a:t>Tek viral hedef:  </a:t>
            </a:r>
            <a:r>
              <a:rPr lang="tr-TR" sz="2400" smtClean="0">
                <a:solidFill>
                  <a:srgbClr val="FF0000"/>
                </a:solidFill>
                <a:latin typeface="Segoe UI"/>
              </a:rPr>
              <a:t>HBV polimeraz</a:t>
            </a:r>
            <a:endParaRPr lang="en-US" sz="2400" smtClean="0">
              <a:solidFill>
                <a:srgbClr val="FF0000"/>
              </a:solidFill>
              <a:latin typeface="Segoe UI"/>
              <a:ea typeface="Segoe UI"/>
              <a:cs typeface="Segoe UI"/>
            </a:endParaRPr>
          </a:p>
          <a:p>
            <a:pPr>
              <a:buFontTx/>
              <a:buNone/>
            </a:pPr>
            <a:endParaRPr lang="tr-TR" sz="2400" smtClean="0">
              <a:solidFill>
                <a:srgbClr val="FF0000"/>
              </a:solidFill>
              <a:latin typeface="Segoe UI"/>
            </a:endParaRPr>
          </a:p>
          <a:p>
            <a:r>
              <a:rPr lang="tr-TR" sz="2400" smtClean="0">
                <a:latin typeface="Segoe UI"/>
              </a:rPr>
              <a:t>Kısıtlı antiviral seçenekler: </a:t>
            </a:r>
            <a:r>
              <a:rPr lang="tr-TR" sz="2400" smtClean="0">
                <a:solidFill>
                  <a:srgbClr val="FF0000"/>
                </a:solidFill>
                <a:latin typeface="Segoe UI"/>
              </a:rPr>
              <a:t>Nükleoz(t)id analogları</a:t>
            </a:r>
          </a:p>
        </p:txBody>
      </p:sp>
      <p:pic>
        <p:nvPicPr>
          <p:cNvPr id="21506" name="Picture 13"/>
          <p:cNvPicPr>
            <a:picLocks noChangeAspect="1" noChangeArrowheads="1"/>
          </p:cNvPicPr>
          <p:nvPr/>
        </p:nvPicPr>
        <p:blipFill>
          <a:blip r:embed="rId2"/>
          <a:srcRect/>
          <a:stretch>
            <a:fillRect/>
          </a:stretch>
        </p:blipFill>
        <p:spPr bwMode="auto">
          <a:xfrm>
            <a:off x="4114800" y="6324600"/>
            <a:ext cx="2816225" cy="319088"/>
          </a:xfrm>
          <a:prstGeom prst="rect">
            <a:avLst/>
          </a:prstGeom>
          <a:noFill/>
          <a:ln w="9525">
            <a:noFill/>
            <a:miter lim="800000"/>
            <a:headEnd/>
            <a:tailEnd/>
          </a:ln>
        </p:spPr>
      </p:pic>
      <p:sp>
        <p:nvSpPr>
          <p:cNvPr id="21507" name="Rectangle 8"/>
          <p:cNvSpPr>
            <a:spLocks noGrp="1" noChangeArrowheads="1"/>
          </p:cNvSpPr>
          <p:nvPr>
            <p:ph type="title"/>
          </p:nvPr>
        </p:nvSpPr>
        <p:spPr>
          <a:xfrm>
            <a:off x="533400" y="533400"/>
            <a:ext cx="8229600" cy="519113"/>
          </a:xfrm>
          <a:solidFill>
            <a:schemeClr val="folHlink"/>
          </a:solidFill>
        </p:spPr>
        <p:txBody>
          <a:bodyPr/>
          <a:lstStyle/>
          <a:p>
            <a:pPr algn="l"/>
            <a:r>
              <a:rPr lang="tr-TR" sz="2400" smtClean="0">
                <a:solidFill>
                  <a:schemeClr val="bg1"/>
                </a:solidFill>
                <a:latin typeface="Segoe UI"/>
              </a:rPr>
              <a:t>HBV ilaç direnci, HIV’e göre daha büyük bir problemdir.</a:t>
            </a:r>
          </a:p>
        </p:txBody>
      </p:sp>
      <p:pic>
        <p:nvPicPr>
          <p:cNvPr id="21508" name="Picture 17" descr="nrgastro"/>
          <p:cNvPicPr>
            <a:picLocks noChangeAspect="1" noChangeArrowheads="1"/>
          </p:cNvPicPr>
          <p:nvPr/>
        </p:nvPicPr>
        <p:blipFill>
          <a:blip r:embed="rId3"/>
          <a:srcRect/>
          <a:stretch>
            <a:fillRect/>
          </a:stretch>
        </p:blipFill>
        <p:spPr bwMode="auto">
          <a:xfrm>
            <a:off x="3709988" y="1828800"/>
            <a:ext cx="5357812" cy="4427538"/>
          </a:xfrm>
          <a:prstGeom prst="rect">
            <a:avLst/>
          </a:prstGeom>
          <a:noFill/>
          <a:ln w="9525">
            <a:noFill/>
            <a:miter lim="800000"/>
            <a:headEnd/>
            <a:tailEnd/>
          </a:ln>
        </p:spPr>
      </p:pic>
      <p:sp>
        <p:nvSpPr>
          <p:cNvPr id="21509" name="Rectangle 18"/>
          <p:cNvSpPr>
            <a:spLocks noChangeArrowheads="1"/>
          </p:cNvSpPr>
          <p:nvPr/>
        </p:nvSpPr>
        <p:spPr bwMode="auto">
          <a:xfrm>
            <a:off x="5105400" y="2514600"/>
            <a:ext cx="1371600" cy="762000"/>
          </a:xfrm>
          <a:prstGeom prst="rect">
            <a:avLst/>
          </a:prstGeom>
          <a:noFill/>
          <a:ln w="9525">
            <a:noFill/>
            <a:miter lim="800000"/>
            <a:headEnd/>
            <a:tailEnd/>
          </a:ln>
        </p:spPr>
        <p:txBody>
          <a:bodyPr>
            <a:spAutoFit/>
          </a:bodyPr>
          <a:lstStyle/>
          <a:p>
            <a:r>
              <a:rPr lang="en-US" sz="4400">
                <a:solidFill>
                  <a:srgbClr val="FF0000"/>
                </a:solidFill>
                <a:latin typeface="Calibri" pitchFamily="34" charset="0"/>
              </a:rPr>
              <a:t>X</a:t>
            </a:r>
            <a:endParaRPr lang="tr-TR" sz="440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544513" y="212725"/>
            <a:ext cx="2541587" cy="2659063"/>
          </a:xfrm>
          <a:prstGeom prst="rect">
            <a:avLst/>
          </a:prstGeom>
          <a:noFill/>
          <a:ln w="9525">
            <a:noFill/>
            <a:miter lim="800000"/>
            <a:headEnd/>
            <a:tailEnd/>
          </a:ln>
        </p:spPr>
      </p:pic>
      <p:sp>
        <p:nvSpPr>
          <p:cNvPr id="22530" name="7 Metin kutusu"/>
          <p:cNvSpPr txBox="1">
            <a:spLocks noChangeArrowheads="1"/>
          </p:cNvSpPr>
          <p:nvPr/>
        </p:nvSpPr>
        <p:spPr bwMode="auto">
          <a:xfrm>
            <a:off x="3086100" y="836613"/>
            <a:ext cx="5976938" cy="2062162"/>
          </a:xfrm>
          <a:prstGeom prst="rect">
            <a:avLst/>
          </a:prstGeom>
          <a:noFill/>
          <a:ln w="9525">
            <a:noFill/>
            <a:miter lim="800000"/>
            <a:headEnd/>
            <a:tailEnd/>
          </a:ln>
        </p:spPr>
        <p:txBody>
          <a:bodyPr>
            <a:spAutoFit/>
          </a:bodyPr>
          <a:lstStyle/>
          <a:p>
            <a:pPr algn="ctr"/>
            <a:r>
              <a:rPr lang="tr-TR" sz="3200">
                <a:solidFill>
                  <a:srgbClr val="0070C0"/>
                </a:solidFill>
                <a:latin typeface="Calibri" pitchFamily="34" charset="0"/>
              </a:rPr>
              <a:t>Yeni HCV tedavilerinde </a:t>
            </a:r>
          </a:p>
          <a:p>
            <a:pPr algn="ctr"/>
            <a:r>
              <a:rPr lang="tr-TR" sz="3200">
                <a:solidFill>
                  <a:srgbClr val="0070C0"/>
                </a:solidFill>
                <a:latin typeface="Calibri" pitchFamily="34" charset="0"/>
              </a:rPr>
              <a:t>antiviral ajanlar, </a:t>
            </a:r>
          </a:p>
          <a:p>
            <a:pPr algn="ctr"/>
            <a:r>
              <a:rPr lang="tr-TR" sz="3200">
                <a:solidFill>
                  <a:srgbClr val="0070C0"/>
                </a:solidFill>
                <a:latin typeface="Calibri" pitchFamily="34" charset="0"/>
              </a:rPr>
              <a:t>dirençli varyantların seçilimine neden olabilir.</a:t>
            </a:r>
          </a:p>
        </p:txBody>
      </p:sp>
      <p:sp>
        <p:nvSpPr>
          <p:cNvPr id="22531" name="Rectangle 67"/>
          <p:cNvSpPr>
            <a:spLocks noChangeArrowheads="1"/>
          </p:cNvSpPr>
          <p:nvPr/>
        </p:nvSpPr>
        <p:spPr bwMode="auto">
          <a:xfrm>
            <a:off x="454025" y="6535738"/>
            <a:ext cx="3563938" cy="277812"/>
          </a:xfrm>
          <a:prstGeom prst="rect">
            <a:avLst/>
          </a:prstGeom>
          <a:noFill/>
          <a:ln w="9525">
            <a:noFill/>
            <a:miter lim="800000"/>
            <a:headEnd/>
            <a:tailEnd/>
          </a:ln>
        </p:spPr>
        <p:txBody>
          <a:bodyPr wrap="none" anchor="ctr">
            <a:spAutoFit/>
          </a:bodyPr>
          <a:lstStyle/>
          <a:p>
            <a:r>
              <a:rPr lang="en-US" altLang="ja-JP" sz="1200">
                <a:latin typeface="Segoe UI"/>
                <a:cs typeface="ＭＳ Ｐゴシック"/>
              </a:rPr>
              <a:t>Soriano </a:t>
            </a:r>
            <a:r>
              <a:rPr lang="tr-TR" altLang="ja-JP" sz="1200">
                <a:latin typeface="Segoe UI"/>
                <a:cs typeface="ＭＳ Ｐゴシック"/>
              </a:rPr>
              <a:t>V. Antiviral Research 2010; 85(1)</a:t>
            </a:r>
            <a:r>
              <a:rPr lang="en-US" altLang="ja-JP" sz="1200">
                <a:latin typeface="Segoe UI"/>
                <a:cs typeface="ＭＳ Ｐゴシック"/>
              </a:rPr>
              <a:t>: 303-315 </a:t>
            </a:r>
          </a:p>
        </p:txBody>
      </p:sp>
      <p:pic>
        <p:nvPicPr>
          <p:cNvPr id="22532" name="Picture 2"/>
          <p:cNvPicPr>
            <a:picLocks noChangeAspect="1" noChangeArrowheads="1"/>
          </p:cNvPicPr>
          <p:nvPr/>
        </p:nvPicPr>
        <p:blipFill>
          <a:blip r:embed="rId3"/>
          <a:srcRect/>
          <a:stretch>
            <a:fillRect/>
          </a:stretch>
        </p:blipFill>
        <p:spPr bwMode="auto">
          <a:xfrm>
            <a:off x="465138" y="3054350"/>
            <a:ext cx="7229475"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Line 18"/>
          <p:cNvSpPr>
            <a:spLocks noChangeShapeType="1"/>
          </p:cNvSpPr>
          <p:nvPr/>
        </p:nvSpPr>
        <p:spPr bwMode="auto">
          <a:xfrm>
            <a:off x="785813" y="3489325"/>
            <a:ext cx="7810500" cy="0"/>
          </a:xfrm>
          <a:prstGeom prst="line">
            <a:avLst/>
          </a:prstGeom>
          <a:noFill/>
          <a:ln w="28575">
            <a:solidFill>
              <a:schemeClr val="bg1"/>
            </a:solidFill>
            <a:round/>
            <a:headEnd/>
            <a:tailEnd/>
          </a:ln>
        </p:spPr>
        <p:txBody>
          <a:bodyPr wrap="none" anchor="ctr"/>
          <a:lstStyle/>
          <a:p>
            <a:endParaRPr lang="tr-TR"/>
          </a:p>
        </p:txBody>
      </p:sp>
      <p:sp>
        <p:nvSpPr>
          <p:cNvPr id="23554" name="Line 19"/>
          <p:cNvSpPr>
            <a:spLocks noChangeShapeType="1"/>
          </p:cNvSpPr>
          <p:nvPr/>
        </p:nvSpPr>
        <p:spPr bwMode="auto">
          <a:xfrm rot="10800000" flipH="1">
            <a:off x="4876800" y="2916238"/>
            <a:ext cx="420688" cy="366712"/>
          </a:xfrm>
          <a:prstGeom prst="line">
            <a:avLst/>
          </a:prstGeom>
          <a:noFill/>
          <a:ln w="28575">
            <a:solidFill>
              <a:schemeClr val="tx1"/>
            </a:solidFill>
            <a:prstDash val="sysDot"/>
            <a:round/>
            <a:headEnd/>
            <a:tailEnd/>
          </a:ln>
        </p:spPr>
        <p:txBody>
          <a:bodyPr wrap="none" anchor="ctr"/>
          <a:lstStyle/>
          <a:p>
            <a:endParaRPr lang="tr-TR"/>
          </a:p>
        </p:txBody>
      </p:sp>
      <p:sp>
        <p:nvSpPr>
          <p:cNvPr id="23555" name="Text Box 20"/>
          <p:cNvSpPr txBox="1">
            <a:spLocks noChangeArrowheads="1"/>
          </p:cNvSpPr>
          <p:nvPr/>
        </p:nvSpPr>
        <p:spPr bwMode="auto">
          <a:xfrm>
            <a:off x="7470775" y="2633663"/>
            <a:ext cx="1173163" cy="336550"/>
          </a:xfrm>
          <a:prstGeom prst="rect">
            <a:avLst/>
          </a:prstGeom>
          <a:noFill/>
          <a:ln w="9525">
            <a:noFill/>
            <a:miter lim="800000"/>
            <a:headEnd/>
            <a:tailEnd/>
          </a:ln>
        </p:spPr>
        <p:txBody>
          <a:bodyPr>
            <a:spAutoFit/>
          </a:bodyPr>
          <a:lstStyle/>
          <a:p>
            <a:pPr eaLnBrk="0" hangingPunct="0">
              <a:spcBef>
                <a:spcPct val="50000"/>
              </a:spcBef>
            </a:pPr>
            <a:r>
              <a:rPr lang="en-US" sz="1600" b="1">
                <a:solidFill>
                  <a:schemeClr val="accent2"/>
                </a:solidFill>
                <a:latin typeface="Segoe UI"/>
                <a:cs typeface="Arial" charset="0"/>
              </a:rPr>
              <a:t>845 a.a.</a:t>
            </a:r>
          </a:p>
        </p:txBody>
      </p:sp>
      <p:sp>
        <p:nvSpPr>
          <p:cNvPr id="23556" name="Rectangle 22"/>
          <p:cNvSpPr>
            <a:spLocks noChangeArrowheads="1"/>
          </p:cNvSpPr>
          <p:nvPr/>
        </p:nvSpPr>
        <p:spPr bwMode="auto">
          <a:xfrm>
            <a:off x="838200" y="2057400"/>
            <a:ext cx="1298575" cy="547688"/>
          </a:xfrm>
          <a:prstGeom prst="rect">
            <a:avLst/>
          </a:prstGeom>
          <a:solidFill>
            <a:srgbClr val="DDDDDD"/>
          </a:solidFill>
          <a:ln w="9525">
            <a:noFill/>
            <a:miter lim="800000"/>
            <a:headEnd/>
            <a:tailEnd/>
          </a:ln>
        </p:spPr>
        <p:txBody>
          <a:bodyPr anchor="ctr" anchorCtr="1"/>
          <a:lstStyle/>
          <a:p>
            <a:pPr eaLnBrk="0" hangingPunct="0"/>
            <a:r>
              <a:rPr lang="en-US" sz="1600">
                <a:latin typeface="Segoe UI"/>
                <a:cs typeface="Arial" charset="0"/>
              </a:rPr>
              <a:t>Terminal</a:t>
            </a:r>
            <a:br>
              <a:rPr lang="en-US" sz="1600">
                <a:latin typeface="Segoe UI"/>
                <a:cs typeface="Arial" charset="0"/>
              </a:rPr>
            </a:br>
            <a:r>
              <a:rPr lang="en-US" sz="1600">
                <a:latin typeface="Segoe UI"/>
                <a:cs typeface="Arial" charset="0"/>
              </a:rPr>
              <a:t>protein</a:t>
            </a:r>
          </a:p>
        </p:txBody>
      </p:sp>
      <p:sp>
        <p:nvSpPr>
          <p:cNvPr id="23557" name="Rectangle 25"/>
          <p:cNvSpPr>
            <a:spLocks noChangeArrowheads="1"/>
          </p:cNvSpPr>
          <p:nvPr/>
        </p:nvSpPr>
        <p:spPr bwMode="auto">
          <a:xfrm>
            <a:off x="2209800" y="2057400"/>
            <a:ext cx="1301750" cy="547688"/>
          </a:xfrm>
          <a:prstGeom prst="rect">
            <a:avLst/>
          </a:prstGeom>
          <a:solidFill>
            <a:srgbClr val="CCECFF"/>
          </a:solidFill>
          <a:ln w="9525">
            <a:noFill/>
            <a:miter lim="800000"/>
            <a:headEnd/>
            <a:tailEnd/>
          </a:ln>
        </p:spPr>
        <p:txBody>
          <a:bodyPr wrap="none" anchor="ctr" anchorCtr="1"/>
          <a:lstStyle/>
          <a:p>
            <a:pPr eaLnBrk="0" hangingPunct="0"/>
            <a:r>
              <a:rPr lang="en-US" sz="1600">
                <a:latin typeface="Segoe UI"/>
                <a:cs typeface="Arial" charset="0"/>
              </a:rPr>
              <a:t>Spacer</a:t>
            </a:r>
          </a:p>
        </p:txBody>
      </p:sp>
      <p:sp>
        <p:nvSpPr>
          <p:cNvPr id="23558" name="Rectangle 28"/>
          <p:cNvSpPr>
            <a:spLocks noChangeArrowheads="1"/>
          </p:cNvSpPr>
          <p:nvPr/>
        </p:nvSpPr>
        <p:spPr bwMode="auto">
          <a:xfrm>
            <a:off x="3581400" y="2057400"/>
            <a:ext cx="3387725" cy="547688"/>
          </a:xfrm>
          <a:prstGeom prst="rect">
            <a:avLst/>
          </a:prstGeom>
          <a:solidFill>
            <a:srgbClr val="FFFF00"/>
          </a:solidFill>
          <a:ln w="38100">
            <a:solidFill>
              <a:schemeClr val="tx1"/>
            </a:solidFill>
            <a:miter lim="800000"/>
            <a:headEnd/>
            <a:tailEnd/>
          </a:ln>
        </p:spPr>
        <p:txBody>
          <a:bodyPr wrap="none" anchor="ctr" anchorCtr="1"/>
          <a:lstStyle/>
          <a:p>
            <a:pPr eaLnBrk="0" hangingPunct="0"/>
            <a:r>
              <a:rPr lang="en-US" sz="1600" b="1">
                <a:latin typeface="Segoe UI"/>
                <a:cs typeface="Arial" charset="0"/>
              </a:rPr>
              <a:t>Pol/RT</a:t>
            </a:r>
            <a:endParaRPr lang="en-US" sz="1600" b="1" i="1">
              <a:latin typeface="Segoe UI"/>
              <a:cs typeface="Arial" charset="0"/>
            </a:endParaRPr>
          </a:p>
        </p:txBody>
      </p:sp>
      <p:sp>
        <p:nvSpPr>
          <p:cNvPr id="23559" name="Rectangle 31"/>
          <p:cNvSpPr>
            <a:spLocks noChangeArrowheads="1"/>
          </p:cNvSpPr>
          <p:nvPr/>
        </p:nvSpPr>
        <p:spPr bwMode="auto">
          <a:xfrm>
            <a:off x="7010400" y="2057400"/>
            <a:ext cx="1301750" cy="547688"/>
          </a:xfrm>
          <a:prstGeom prst="rect">
            <a:avLst/>
          </a:prstGeom>
          <a:solidFill>
            <a:srgbClr val="00CCFF"/>
          </a:solidFill>
          <a:ln w="9525">
            <a:noFill/>
            <a:miter lim="800000"/>
            <a:headEnd/>
            <a:tailEnd/>
          </a:ln>
        </p:spPr>
        <p:txBody>
          <a:bodyPr wrap="none" anchor="ctr" anchorCtr="1"/>
          <a:lstStyle/>
          <a:p>
            <a:pPr eaLnBrk="0" hangingPunct="0"/>
            <a:r>
              <a:rPr lang="en-US" sz="1600">
                <a:latin typeface="Segoe UI"/>
                <a:cs typeface="Arial" charset="0"/>
              </a:rPr>
              <a:t>RNaseH</a:t>
            </a:r>
          </a:p>
        </p:txBody>
      </p:sp>
      <p:sp>
        <p:nvSpPr>
          <p:cNvPr id="14345" name="Rectangle 34"/>
          <p:cNvSpPr>
            <a:spLocks noChangeArrowheads="1"/>
          </p:cNvSpPr>
          <p:nvPr/>
        </p:nvSpPr>
        <p:spPr bwMode="auto">
          <a:xfrm>
            <a:off x="2833688" y="3336925"/>
            <a:ext cx="1004887" cy="265113"/>
          </a:xfrm>
          <a:prstGeom prst="rect">
            <a:avLst/>
          </a:prstGeom>
          <a:solidFill>
            <a:schemeClr val="accent1"/>
          </a:solidFill>
          <a:ln w="9525">
            <a:solidFill>
              <a:schemeClr val="tx2">
                <a:lumMod val="75000"/>
                <a:lumOff val="25000"/>
              </a:schemeClr>
            </a:solidFill>
            <a:miter lim="800000"/>
            <a:headEnd/>
            <a:tailEnd/>
          </a:ln>
        </p:spPr>
        <p:txBody>
          <a:bodyPr wrap="none" anchor="ctr" anchorCtr="1"/>
          <a:lstStyle/>
          <a:p>
            <a:pPr eaLnBrk="0" fontAlgn="auto" hangingPunct="0">
              <a:spcBef>
                <a:spcPts val="0"/>
              </a:spcBef>
              <a:spcAft>
                <a:spcPts val="0"/>
              </a:spcAft>
              <a:defRPr/>
            </a:pPr>
            <a:r>
              <a:rPr lang="en-US" sz="1600" b="1" dirty="0">
                <a:solidFill>
                  <a:schemeClr val="accent2"/>
                </a:solidFill>
                <a:latin typeface="Segoe UI" pitchFamily="34" charset="0"/>
                <a:cs typeface="Arial" charset="0"/>
              </a:rPr>
              <a:t>A</a:t>
            </a:r>
          </a:p>
        </p:txBody>
      </p:sp>
      <p:sp>
        <p:nvSpPr>
          <p:cNvPr id="14346" name="Rectangle 37"/>
          <p:cNvSpPr>
            <a:spLocks noChangeArrowheads="1"/>
          </p:cNvSpPr>
          <p:nvPr/>
        </p:nvSpPr>
        <p:spPr bwMode="auto">
          <a:xfrm>
            <a:off x="4059238" y="3336925"/>
            <a:ext cx="1004887" cy="265113"/>
          </a:xfrm>
          <a:prstGeom prst="rect">
            <a:avLst/>
          </a:prstGeom>
          <a:solidFill>
            <a:schemeClr val="accent1"/>
          </a:solidFill>
          <a:ln w="9525">
            <a:solidFill>
              <a:schemeClr val="tx2">
                <a:lumMod val="75000"/>
                <a:lumOff val="25000"/>
              </a:schemeClr>
            </a:solidFill>
            <a:miter lim="800000"/>
            <a:headEnd/>
            <a:tailEnd/>
          </a:ln>
        </p:spPr>
        <p:txBody>
          <a:bodyPr wrap="none" anchor="ctr" anchorCtr="1"/>
          <a:lstStyle/>
          <a:p>
            <a:pPr eaLnBrk="0" fontAlgn="auto" hangingPunct="0">
              <a:spcBef>
                <a:spcPts val="0"/>
              </a:spcBef>
              <a:spcAft>
                <a:spcPts val="0"/>
              </a:spcAft>
              <a:defRPr/>
            </a:pPr>
            <a:r>
              <a:rPr lang="en-US" sz="1600" b="1">
                <a:solidFill>
                  <a:schemeClr val="accent2"/>
                </a:solidFill>
                <a:latin typeface="Segoe UI" pitchFamily="34" charset="0"/>
                <a:cs typeface="Arial" charset="0"/>
              </a:rPr>
              <a:t>B</a:t>
            </a:r>
          </a:p>
        </p:txBody>
      </p:sp>
      <p:sp>
        <p:nvSpPr>
          <p:cNvPr id="14347" name="Rectangle 40"/>
          <p:cNvSpPr>
            <a:spLocks noChangeArrowheads="1"/>
          </p:cNvSpPr>
          <p:nvPr/>
        </p:nvSpPr>
        <p:spPr bwMode="auto">
          <a:xfrm>
            <a:off x="5286375" y="3336925"/>
            <a:ext cx="1004888" cy="265113"/>
          </a:xfrm>
          <a:prstGeom prst="rect">
            <a:avLst/>
          </a:prstGeom>
          <a:solidFill>
            <a:schemeClr val="accent1"/>
          </a:solidFill>
          <a:ln w="9525">
            <a:solidFill>
              <a:schemeClr val="tx2">
                <a:lumMod val="75000"/>
                <a:lumOff val="25000"/>
              </a:schemeClr>
            </a:solidFill>
            <a:miter lim="800000"/>
            <a:headEnd/>
            <a:tailEnd/>
          </a:ln>
        </p:spPr>
        <p:txBody>
          <a:bodyPr wrap="none" anchor="ctr" anchorCtr="1"/>
          <a:lstStyle/>
          <a:p>
            <a:pPr eaLnBrk="0" fontAlgn="auto" hangingPunct="0">
              <a:spcBef>
                <a:spcPts val="0"/>
              </a:spcBef>
              <a:spcAft>
                <a:spcPts val="0"/>
              </a:spcAft>
              <a:defRPr/>
            </a:pPr>
            <a:r>
              <a:rPr lang="en-US" sz="1600" b="1">
                <a:solidFill>
                  <a:schemeClr val="accent2"/>
                </a:solidFill>
                <a:latin typeface="Segoe UI" pitchFamily="34" charset="0"/>
                <a:cs typeface="Arial" charset="0"/>
              </a:rPr>
              <a:t>C</a:t>
            </a:r>
          </a:p>
        </p:txBody>
      </p:sp>
      <p:sp>
        <p:nvSpPr>
          <p:cNvPr id="14348" name="Rectangle 43"/>
          <p:cNvSpPr>
            <a:spLocks noChangeArrowheads="1"/>
          </p:cNvSpPr>
          <p:nvPr/>
        </p:nvSpPr>
        <p:spPr bwMode="auto">
          <a:xfrm>
            <a:off x="7739063" y="3336925"/>
            <a:ext cx="1004887" cy="265113"/>
          </a:xfrm>
          <a:prstGeom prst="rect">
            <a:avLst/>
          </a:prstGeom>
          <a:solidFill>
            <a:schemeClr val="accent1"/>
          </a:solidFill>
          <a:ln w="9525">
            <a:solidFill>
              <a:schemeClr val="tx2">
                <a:lumMod val="75000"/>
                <a:lumOff val="25000"/>
              </a:schemeClr>
            </a:solidFill>
            <a:miter lim="800000"/>
            <a:headEnd/>
            <a:tailEnd/>
          </a:ln>
        </p:spPr>
        <p:txBody>
          <a:bodyPr wrap="none" anchor="ctr" anchorCtr="1"/>
          <a:lstStyle/>
          <a:p>
            <a:pPr eaLnBrk="0" fontAlgn="auto" hangingPunct="0">
              <a:spcBef>
                <a:spcPts val="0"/>
              </a:spcBef>
              <a:spcAft>
                <a:spcPts val="0"/>
              </a:spcAft>
              <a:defRPr/>
            </a:pPr>
            <a:r>
              <a:rPr lang="en-US" sz="1600" b="1">
                <a:solidFill>
                  <a:schemeClr val="accent2"/>
                </a:solidFill>
                <a:latin typeface="Segoe UI" pitchFamily="34" charset="0"/>
                <a:cs typeface="Arial" charset="0"/>
              </a:rPr>
              <a:t>E</a:t>
            </a:r>
          </a:p>
        </p:txBody>
      </p:sp>
      <p:sp>
        <p:nvSpPr>
          <p:cNvPr id="14349" name="Rectangle 46"/>
          <p:cNvSpPr>
            <a:spLocks noChangeArrowheads="1"/>
          </p:cNvSpPr>
          <p:nvPr/>
        </p:nvSpPr>
        <p:spPr bwMode="auto">
          <a:xfrm>
            <a:off x="6511925" y="3336925"/>
            <a:ext cx="1004888" cy="265113"/>
          </a:xfrm>
          <a:prstGeom prst="rect">
            <a:avLst/>
          </a:prstGeom>
          <a:solidFill>
            <a:schemeClr val="accent1"/>
          </a:solidFill>
          <a:ln w="9525">
            <a:solidFill>
              <a:schemeClr val="tx2">
                <a:lumMod val="75000"/>
                <a:lumOff val="25000"/>
              </a:schemeClr>
            </a:solidFill>
            <a:miter lim="800000"/>
            <a:headEnd/>
            <a:tailEnd/>
          </a:ln>
        </p:spPr>
        <p:txBody>
          <a:bodyPr wrap="none" anchor="ctr" anchorCtr="1"/>
          <a:lstStyle/>
          <a:p>
            <a:pPr eaLnBrk="0" fontAlgn="auto" hangingPunct="0">
              <a:spcBef>
                <a:spcPts val="0"/>
              </a:spcBef>
              <a:spcAft>
                <a:spcPts val="0"/>
              </a:spcAft>
              <a:defRPr/>
            </a:pPr>
            <a:r>
              <a:rPr lang="en-US" sz="1600" b="1">
                <a:solidFill>
                  <a:schemeClr val="accent2"/>
                </a:solidFill>
                <a:latin typeface="Segoe UI" pitchFamily="34" charset="0"/>
                <a:cs typeface="Arial" charset="0"/>
              </a:rPr>
              <a:t>D</a:t>
            </a:r>
          </a:p>
        </p:txBody>
      </p:sp>
      <p:sp>
        <p:nvSpPr>
          <p:cNvPr id="23565" name="Line 48"/>
          <p:cNvSpPr>
            <a:spLocks noChangeShapeType="1"/>
          </p:cNvSpPr>
          <p:nvPr/>
        </p:nvSpPr>
        <p:spPr bwMode="auto">
          <a:xfrm>
            <a:off x="6570663" y="2667000"/>
            <a:ext cx="1709737" cy="585788"/>
          </a:xfrm>
          <a:prstGeom prst="line">
            <a:avLst/>
          </a:prstGeom>
          <a:noFill/>
          <a:ln w="28575">
            <a:solidFill>
              <a:schemeClr val="tx1"/>
            </a:solidFill>
            <a:round/>
            <a:headEnd/>
            <a:tailEnd type="triangle" w="med" len="med"/>
          </a:ln>
        </p:spPr>
        <p:txBody>
          <a:bodyPr wrap="none" anchor="ctr"/>
          <a:lstStyle/>
          <a:p>
            <a:endParaRPr lang="tr-TR"/>
          </a:p>
        </p:txBody>
      </p:sp>
      <p:sp>
        <p:nvSpPr>
          <p:cNvPr id="23566" name="Line 49"/>
          <p:cNvSpPr>
            <a:spLocks noChangeShapeType="1"/>
          </p:cNvSpPr>
          <p:nvPr/>
        </p:nvSpPr>
        <p:spPr bwMode="auto">
          <a:xfrm flipH="1">
            <a:off x="1114425" y="2667000"/>
            <a:ext cx="2724150" cy="585788"/>
          </a:xfrm>
          <a:prstGeom prst="line">
            <a:avLst/>
          </a:prstGeom>
          <a:noFill/>
          <a:ln w="28575">
            <a:solidFill>
              <a:schemeClr val="tx1"/>
            </a:solidFill>
            <a:round/>
            <a:headEnd/>
            <a:tailEnd type="triangle" w="med" len="med"/>
          </a:ln>
        </p:spPr>
        <p:txBody>
          <a:bodyPr wrap="none" anchor="ctr"/>
          <a:lstStyle/>
          <a:p>
            <a:endParaRPr lang="tr-TR"/>
          </a:p>
        </p:txBody>
      </p:sp>
      <p:sp>
        <p:nvSpPr>
          <p:cNvPr id="23567" name="Text Box 50"/>
          <p:cNvSpPr txBox="1">
            <a:spLocks noChangeArrowheads="1"/>
          </p:cNvSpPr>
          <p:nvPr/>
        </p:nvSpPr>
        <p:spPr bwMode="auto">
          <a:xfrm>
            <a:off x="5224463" y="2649538"/>
            <a:ext cx="1349375" cy="336550"/>
          </a:xfrm>
          <a:prstGeom prst="rect">
            <a:avLst/>
          </a:prstGeom>
          <a:noFill/>
          <a:ln w="9525">
            <a:noFill/>
            <a:miter lim="800000"/>
            <a:headEnd/>
            <a:tailEnd/>
          </a:ln>
        </p:spPr>
        <p:txBody>
          <a:bodyPr>
            <a:spAutoFit/>
          </a:bodyPr>
          <a:lstStyle/>
          <a:p>
            <a:pPr eaLnBrk="0" hangingPunct="0">
              <a:spcBef>
                <a:spcPct val="50000"/>
              </a:spcBef>
            </a:pPr>
            <a:r>
              <a:rPr lang="en-US" sz="1600" b="1">
                <a:solidFill>
                  <a:schemeClr val="accent2"/>
                </a:solidFill>
                <a:latin typeface="Segoe UI"/>
                <a:cs typeface="Arial" charset="0"/>
              </a:rPr>
              <a:t>YMDD</a:t>
            </a:r>
          </a:p>
        </p:txBody>
      </p:sp>
      <p:sp>
        <p:nvSpPr>
          <p:cNvPr id="23568" name="Text Box 51"/>
          <p:cNvSpPr txBox="1">
            <a:spLocks noChangeArrowheads="1"/>
          </p:cNvSpPr>
          <p:nvPr/>
        </p:nvSpPr>
        <p:spPr bwMode="auto">
          <a:xfrm>
            <a:off x="3589338" y="2649538"/>
            <a:ext cx="2063750" cy="336550"/>
          </a:xfrm>
          <a:prstGeom prst="rect">
            <a:avLst/>
          </a:prstGeom>
          <a:noFill/>
          <a:ln w="9525">
            <a:noFill/>
            <a:miter lim="800000"/>
            <a:headEnd/>
            <a:tailEnd/>
          </a:ln>
        </p:spPr>
        <p:txBody>
          <a:bodyPr>
            <a:spAutoFit/>
          </a:bodyPr>
          <a:lstStyle/>
          <a:p>
            <a:pPr eaLnBrk="0" hangingPunct="0">
              <a:spcBef>
                <a:spcPct val="50000"/>
              </a:spcBef>
            </a:pPr>
            <a:r>
              <a:rPr lang="en-US" sz="1600" b="1">
                <a:solidFill>
                  <a:schemeClr val="accent2"/>
                </a:solidFill>
                <a:latin typeface="Segoe UI"/>
                <a:cs typeface="Arial" charset="0"/>
              </a:rPr>
              <a:t>GVGLSPFLLA</a:t>
            </a:r>
          </a:p>
        </p:txBody>
      </p:sp>
      <p:sp>
        <p:nvSpPr>
          <p:cNvPr id="23569" name="Rectangle 53"/>
          <p:cNvSpPr>
            <a:spLocks noChangeArrowheads="1"/>
          </p:cNvSpPr>
          <p:nvPr/>
        </p:nvSpPr>
        <p:spPr bwMode="auto">
          <a:xfrm>
            <a:off x="381000" y="3336925"/>
            <a:ext cx="1004888" cy="265113"/>
          </a:xfrm>
          <a:prstGeom prst="rect">
            <a:avLst/>
          </a:prstGeom>
          <a:solidFill>
            <a:schemeClr val="accent1"/>
          </a:solidFill>
          <a:ln w="9525">
            <a:noFill/>
            <a:miter lim="800000"/>
            <a:headEnd/>
            <a:tailEnd/>
          </a:ln>
        </p:spPr>
        <p:txBody>
          <a:bodyPr wrap="none" anchor="ctr" anchorCtr="1"/>
          <a:lstStyle/>
          <a:p>
            <a:pPr eaLnBrk="0" hangingPunct="0"/>
            <a:r>
              <a:rPr lang="en-US" sz="1600">
                <a:solidFill>
                  <a:schemeClr val="accent2"/>
                </a:solidFill>
                <a:latin typeface="Segoe UI"/>
                <a:cs typeface="Arial" charset="0"/>
              </a:rPr>
              <a:t>I(G)</a:t>
            </a:r>
          </a:p>
        </p:txBody>
      </p:sp>
      <p:sp>
        <p:nvSpPr>
          <p:cNvPr id="23570" name="Rectangle 56"/>
          <p:cNvSpPr>
            <a:spLocks noChangeArrowheads="1"/>
          </p:cNvSpPr>
          <p:nvPr/>
        </p:nvSpPr>
        <p:spPr bwMode="auto">
          <a:xfrm>
            <a:off x="1606550" y="3336925"/>
            <a:ext cx="1004888" cy="265113"/>
          </a:xfrm>
          <a:prstGeom prst="rect">
            <a:avLst/>
          </a:prstGeom>
          <a:solidFill>
            <a:schemeClr val="accent1"/>
          </a:solidFill>
          <a:ln w="9525">
            <a:noFill/>
            <a:miter lim="800000"/>
            <a:headEnd/>
            <a:tailEnd/>
          </a:ln>
        </p:spPr>
        <p:txBody>
          <a:bodyPr wrap="none" anchor="ctr" anchorCtr="1"/>
          <a:lstStyle/>
          <a:p>
            <a:pPr eaLnBrk="0" hangingPunct="0"/>
            <a:r>
              <a:rPr lang="en-US" sz="1600">
                <a:solidFill>
                  <a:schemeClr val="accent2"/>
                </a:solidFill>
                <a:latin typeface="Segoe UI"/>
                <a:cs typeface="Arial" charset="0"/>
              </a:rPr>
              <a:t>II(F)</a:t>
            </a:r>
          </a:p>
        </p:txBody>
      </p:sp>
      <p:sp>
        <p:nvSpPr>
          <p:cNvPr id="23571" name="Line 58"/>
          <p:cNvSpPr>
            <a:spLocks noChangeShapeType="1"/>
          </p:cNvSpPr>
          <p:nvPr/>
        </p:nvSpPr>
        <p:spPr bwMode="auto">
          <a:xfrm rot="10800000">
            <a:off x="5637213" y="2932113"/>
            <a:ext cx="200025" cy="320675"/>
          </a:xfrm>
          <a:prstGeom prst="line">
            <a:avLst/>
          </a:prstGeom>
          <a:noFill/>
          <a:ln w="28575">
            <a:solidFill>
              <a:schemeClr val="bg1"/>
            </a:solidFill>
            <a:prstDash val="sysDot"/>
            <a:round/>
            <a:headEnd/>
            <a:tailEnd/>
          </a:ln>
        </p:spPr>
        <p:txBody>
          <a:bodyPr wrap="none" anchor="ctr"/>
          <a:lstStyle/>
          <a:p>
            <a:endParaRPr lang="tr-TR"/>
          </a:p>
        </p:txBody>
      </p:sp>
      <p:sp>
        <p:nvSpPr>
          <p:cNvPr id="23572" name="Line 59"/>
          <p:cNvSpPr>
            <a:spLocks noChangeShapeType="1"/>
          </p:cNvSpPr>
          <p:nvPr/>
        </p:nvSpPr>
        <p:spPr bwMode="auto">
          <a:xfrm rot="10800000" flipH="1">
            <a:off x="5978525" y="2916238"/>
            <a:ext cx="195263" cy="336550"/>
          </a:xfrm>
          <a:prstGeom prst="line">
            <a:avLst/>
          </a:prstGeom>
          <a:noFill/>
          <a:ln w="28575">
            <a:solidFill>
              <a:schemeClr val="bg1"/>
            </a:solidFill>
            <a:prstDash val="sysDot"/>
            <a:round/>
            <a:headEnd/>
            <a:tailEnd/>
          </a:ln>
        </p:spPr>
        <p:txBody>
          <a:bodyPr wrap="none" anchor="ctr"/>
          <a:lstStyle/>
          <a:p>
            <a:endParaRPr lang="tr-TR"/>
          </a:p>
        </p:txBody>
      </p:sp>
      <p:sp>
        <p:nvSpPr>
          <p:cNvPr id="23573" name="Line 60"/>
          <p:cNvSpPr>
            <a:spLocks noChangeShapeType="1"/>
          </p:cNvSpPr>
          <p:nvPr/>
        </p:nvSpPr>
        <p:spPr bwMode="auto">
          <a:xfrm rot="10800000">
            <a:off x="3986213" y="2916238"/>
            <a:ext cx="420687" cy="366712"/>
          </a:xfrm>
          <a:prstGeom prst="line">
            <a:avLst/>
          </a:prstGeom>
          <a:noFill/>
          <a:ln w="28575">
            <a:solidFill>
              <a:schemeClr val="tx1"/>
            </a:solidFill>
            <a:prstDash val="sysDot"/>
            <a:round/>
            <a:headEnd/>
            <a:tailEnd/>
          </a:ln>
        </p:spPr>
        <p:txBody>
          <a:bodyPr wrap="none" anchor="ctr"/>
          <a:lstStyle/>
          <a:p>
            <a:endParaRPr lang="tr-TR"/>
          </a:p>
        </p:txBody>
      </p:sp>
      <p:sp>
        <p:nvSpPr>
          <p:cNvPr id="23574" name="Text Box 4"/>
          <p:cNvSpPr txBox="1">
            <a:spLocks noChangeArrowheads="1"/>
          </p:cNvSpPr>
          <p:nvPr/>
        </p:nvSpPr>
        <p:spPr bwMode="auto">
          <a:xfrm>
            <a:off x="2895600" y="3657600"/>
            <a:ext cx="973138" cy="336550"/>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rgbClr val="FF6600"/>
                </a:solidFill>
                <a:latin typeface="Segoe UI"/>
                <a:cs typeface="Arial" charset="0"/>
              </a:rPr>
              <a:t>rtL80V/I</a:t>
            </a:r>
          </a:p>
        </p:txBody>
      </p:sp>
      <p:sp>
        <p:nvSpPr>
          <p:cNvPr id="23575" name="Text Box 5"/>
          <p:cNvSpPr txBox="1">
            <a:spLocks noChangeArrowheads="1"/>
          </p:cNvSpPr>
          <p:nvPr/>
        </p:nvSpPr>
        <p:spPr bwMode="auto">
          <a:xfrm>
            <a:off x="5394325" y="3676650"/>
            <a:ext cx="1387475" cy="336550"/>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rgbClr val="FF6600"/>
                </a:solidFill>
                <a:latin typeface="Segoe UI"/>
                <a:cs typeface="Arial" charset="0"/>
              </a:rPr>
              <a:t>rtM204V/I/S</a:t>
            </a:r>
          </a:p>
        </p:txBody>
      </p:sp>
      <p:sp>
        <p:nvSpPr>
          <p:cNvPr id="23576" name="Text Box 6"/>
          <p:cNvSpPr txBox="1">
            <a:spLocks noChangeArrowheads="1"/>
          </p:cNvSpPr>
          <p:nvPr/>
        </p:nvSpPr>
        <p:spPr bwMode="auto">
          <a:xfrm>
            <a:off x="346075" y="3775075"/>
            <a:ext cx="681038" cy="366713"/>
          </a:xfrm>
          <a:prstGeom prst="rect">
            <a:avLst/>
          </a:prstGeom>
          <a:noFill/>
          <a:ln w="9525">
            <a:noFill/>
            <a:miter lim="800000"/>
            <a:headEnd/>
            <a:tailEnd/>
          </a:ln>
        </p:spPr>
        <p:txBody>
          <a:bodyPr wrap="none">
            <a:spAutoFit/>
          </a:bodyPr>
          <a:lstStyle/>
          <a:p>
            <a:pPr eaLnBrk="0" hangingPunct="0">
              <a:buFont typeface="Arial" charset="0"/>
              <a:buNone/>
            </a:pPr>
            <a:r>
              <a:rPr lang="en-US" b="1">
                <a:solidFill>
                  <a:srgbClr val="FF6600"/>
                </a:solidFill>
                <a:latin typeface="Segoe UI"/>
                <a:cs typeface="Arial" charset="0"/>
              </a:rPr>
              <a:t>LAM</a:t>
            </a:r>
          </a:p>
        </p:txBody>
      </p:sp>
      <p:sp>
        <p:nvSpPr>
          <p:cNvPr id="23577" name="Text Box 7"/>
          <p:cNvSpPr txBox="1">
            <a:spLocks noChangeArrowheads="1"/>
          </p:cNvSpPr>
          <p:nvPr/>
        </p:nvSpPr>
        <p:spPr bwMode="auto">
          <a:xfrm>
            <a:off x="4114800" y="3657600"/>
            <a:ext cx="935038" cy="336550"/>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rgbClr val="FF6600"/>
                </a:solidFill>
                <a:latin typeface="Segoe UI"/>
                <a:cs typeface="Arial" charset="0"/>
              </a:rPr>
              <a:t>rtV173L</a:t>
            </a:r>
          </a:p>
        </p:txBody>
      </p:sp>
      <p:sp>
        <p:nvSpPr>
          <p:cNvPr id="23578" name="Text Box 8"/>
          <p:cNvSpPr txBox="1">
            <a:spLocks noChangeArrowheads="1"/>
          </p:cNvSpPr>
          <p:nvPr/>
        </p:nvSpPr>
        <p:spPr bwMode="auto">
          <a:xfrm>
            <a:off x="4114800" y="3886200"/>
            <a:ext cx="995363" cy="336550"/>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rgbClr val="FF6600"/>
                </a:solidFill>
                <a:latin typeface="Segoe UI"/>
                <a:cs typeface="Arial" charset="0"/>
              </a:rPr>
              <a:t>rtL180M</a:t>
            </a:r>
          </a:p>
        </p:txBody>
      </p:sp>
      <p:sp>
        <p:nvSpPr>
          <p:cNvPr id="23579" name="Text Box 3"/>
          <p:cNvSpPr txBox="1">
            <a:spLocks noChangeArrowheads="1"/>
          </p:cNvSpPr>
          <p:nvPr/>
        </p:nvSpPr>
        <p:spPr bwMode="auto">
          <a:xfrm>
            <a:off x="4225925" y="4079875"/>
            <a:ext cx="1184275" cy="336550"/>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chemeClr val="bg2"/>
                </a:solidFill>
                <a:latin typeface="Segoe UI"/>
                <a:cs typeface="Arial" charset="0"/>
              </a:rPr>
              <a:t>rtA181T/V</a:t>
            </a:r>
          </a:p>
        </p:txBody>
      </p:sp>
      <p:sp>
        <p:nvSpPr>
          <p:cNvPr id="23580" name="Text Box 9"/>
          <p:cNvSpPr txBox="1">
            <a:spLocks noChangeArrowheads="1"/>
          </p:cNvSpPr>
          <p:nvPr/>
        </p:nvSpPr>
        <p:spPr bwMode="auto">
          <a:xfrm>
            <a:off x="6719888" y="4038600"/>
            <a:ext cx="976312" cy="336550"/>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chemeClr val="bg2"/>
                </a:solidFill>
                <a:latin typeface="Segoe UI"/>
                <a:cs typeface="Arial" charset="0"/>
              </a:rPr>
              <a:t>rtN236T</a:t>
            </a:r>
          </a:p>
        </p:txBody>
      </p:sp>
      <p:sp>
        <p:nvSpPr>
          <p:cNvPr id="23581" name="Text Box 10"/>
          <p:cNvSpPr txBox="1">
            <a:spLocks noChangeArrowheads="1"/>
          </p:cNvSpPr>
          <p:nvPr/>
        </p:nvSpPr>
        <p:spPr bwMode="auto">
          <a:xfrm>
            <a:off x="6172200" y="4267200"/>
            <a:ext cx="1600200" cy="336550"/>
          </a:xfrm>
          <a:prstGeom prst="rect">
            <a:avLst/>
          </a:prstGeom>
          <a:noFill/>
          <a:ln w="9525">
            <a:noFill/>
            <a:miter lim="800000"/>
            <a:headEnd/>
            <a:tailEnd/>
          </a:ln>
        </p:spPr>
        <p:txBody>
          <a:bodyPr>
            <a:spAutoFit/>
          </a:bodyPr>
          <a:lstStyle/>
          <a:p>
            <a:pPr eaLnBrk="0" hangingPunct="0">
              <a:buFont typeface="Arial" charset="0"/>
              <a:buNone/>
            </a:pPr>
            <a:r>
              <a:rPr lang="en-US" sz="1600" b="1">
                <a:solidFill>
                  <a:schemeClr val="bg2"/>
                </a:solidFill>
                <a:latin typeface="Segoe UI"/>
                <a:cs typeface="Arial" charset="0"/>
              </a:rPr>
              <a:t>rtl233V</a:t>
            </a:r>
            <a:endParaRPr lang="en-US" sz="1600" b="1">
              <a:solidFill>
                <a:schemeClr val="bg2"/>
              </a:solidFill>
              <a:cs typeface="Arial" charset="0"/>
            </a:endParaRPr>
          </a:p>
        </p:txBody>
      </p:sp>
      <p:sp>
        <p:nvSpPr>
          <p:cNvPr id="23582" name="Text Box 61"/>
          <p:cNvSpPr txBox="1">
            <a:spLocks noChangeArrowheads="1"/>
          </p:cNvSpPr>
          <p:nvPr/>
        </p:nvSpPr>
        <p:spPr bwMode="auto">
          <a:xfrm>
            <a:off x="304800" y="4114800"/>
            <a:ext cx="728663" cy="366713"/>
          </a:xfrm>
          <a:prstGeom prst="rect">
            <a:avLst/>
          </a:prstGeom>
          <a:noFill/>
          <a:ln w="9525">
            <a:noFill/>
            <a:miter lim="800000"/>
            <a:headEnd/>
            <a:tailEnd/>
          </a:ln>
        </p:spPr>
        <p:txBody>
          <a:bodyPr wrap="none">
            <a:spAutoFit/>
          </a:bodyPr>
          <a:lstStyle/>
          <a:p>
            <a:pPr eaLnBrk="0" hangingPunct="0">
              <a:buFont typeface="Arial" charset="0"/>
              <a:buNone/>
            </a:pPr>
            <a:r>
              <a:rPr lang="tr-TR" b="1">
                <a:solidFill>
                  <a:schemeClr val="bg2"/>
                </a:solidFill>
                <a:latin typeface="Segoe UI"/>
                <a:cs typeface="Arial" charset="0"/>
              </a:rPr>
              <a:t> </a:t>
            </a:r>
            <a:r>
              <a:rPr lang="en-US" b="1">
                <a:solidFill>
                  <a:schemeClr val="bg2"/>
                </a:solidFill>
                <a:latin typeface="Segoe UI"/>
                <a:cs typeface="Arial" charset="0"/>
              </a:rPr>
              <a:t>ADV</a:t>
            </a:r>
          </a:p>
        </p:txBody>
      </p:sp>
      <p:sp>
        <p:nvSpPr>
          <p:cNvPr id="23583" name="Text Box 11"/>
          <p:cNvSpPr txBox="1">
            <a:spLocks noChangeArrowheads="1"/>
          </p:cNvSpPr>
          <p:nvPr/>
        </p:nvSpPr>
        <p:spPr bwMode="auto">
          <a:xfrm>
            <a:off x="5446713" y="4495800"/>
            <a:ext cx="1182687" cy="336550"/>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rgbClr val="33CC33"/>
                </a:solidFill>
                <a:latin typeface="Segoe UI"/>
                <a:cs typeface="Arial" charset="0"/>
              </a:rPr>
              <a:t>rtM204V/I</a:t>
            </a:r>
          </a:p>
        </p:txBody>
      </p:sp>
      <p:sp>
        <p:nvSpPr>
          <p:cNvPr id="23584" name="Text Box 12"/>
          <p:cNvSpPr txBox="1">
            <a:spLocks noChangeArrowheads="1"/>
          </p:cNvSpPr>
          <p:nvPr/>
        </p:nvSpPr>
        <p:spPr bwMode="auto">
          <a:xfrm>
            <a:off x="5257800" y="4724400"/>
            <a:ext cx="1173163" cy="336550"/>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rgbClr val="33CC33"/>
                </a:solidFill>
                <a:latin typeface="Segoe UI"/>
                <a:cs typeface="Arial" charset="0"/>
              </a:rPr>
              <a:t>rtS202G/C</a:t>
            </a:r>
          </a:p>
        </p:txBody>
      </p:sp>
      <p:sp>
        <p:nvSpPr>
          <p:cNvPr id="23585" name="Text Box 13"/>
          <p:cNvSpPr txBox="1">
            <a:spLocks noChangeArrowheads="1"/>
          </p:cNvSpPr>
          <p:nvPr/>
        </p:nvSpPr>
        <p:spPr bwMode="auto">
          <a:xfrm>
            <a:off x="7696200" y="4724400"/>
            <a:ext cx="1182688" cy="336550"/>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rgbClr val="33CC33"/>
                </a:solidFill>
                <a:latin typeface="Segoe UI"/>
                <a:cs typeface="Arial" charset="0"/>
              </a:rPr>
              <a:t>rtM250I/V</a:t>
            </a:r>
          </a:p>
        </p:txBody>
      </p:sp>
      <p:sp>
        <p:nvSpPr>
          <p:cNvPr id="23586" name="Text Box 14"/>
          <p:cNvSpPr txBox="1">
            <a:spLocks noChangeArrowheads="1"/>
          </p:cNvSpPr>
          <p:nvPr/>
        </p:nvSpPr>
        <p:spPr bwMode="auto">
          <a:xfrm>
            <a:off x="3883025" y="4708525"/>
            <a:ext cx="1512888" cy="336550"/>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rgbClr val="33CC33"/>
                </a:solidFill>
                <a:latin typeface="Segoe UI"/>
                <a:cs typeface="Arial" charset="0"/>
              </a:rPr>
              <a:t>rtT184S/A/I/L</a:t>
            </a:r>
          </a:p>
        </p:txBody>
      </p:sp>
      <p:sp>
        <p:nvSpPr>
          <p:cNvPr id="23587" name="Text Box 17"/>
          <p:cNvSpPr txBox="1">
            <a:spLocks noChangeArrowheads="1"/>
          </p:cNvSpPr>
          <p:nvPr/>
        </p:nvSpPr>
        <p:spPr bwMode="auto">
          <a:xfrm>
            <a:off x="304800" y="4495800"/>
            <a:ext cx="655638" cy="366713"/>
          </a:xfrm>
          <a:prstGeom prst="rect">
            <a:avLst/>
          </a:prstGeom>
          <a:noFill/>
          <a:ln w="9525">
            <a:noFill/>
            <a:miter lim="800000"/>
            <a:headEnd/>
            <a:tailEnd/>
          </a:ln>
        </p:spPr>
        <p:txBody>
          <a:bodyPr wrap="none">
            <a:spAutoFit/>
          </a:bodyPr>
          <a:lstStyle/>
          <a:p>
            <a:pPr eaLnBrk="0" hangingPunct="0">
              <a:buFont typeface="Arial" charset="0"/>
              <a:buNone/>
            </a:pPr>
            <a:r>
              <a:rPr lang="tr-TR" b="1">
                <a:solidFill>
                  <a:srgbClr val="33CC33"/>
                </a:solidFill>
                <a:latin typeface="Segoe UI"/>
                <a:cs typeface="Arial" charset="0"/>
              </a:rPr>
              <a:t> </a:t>
            </a:r>
            <a:r>
              <a:rPr lang="en-US" b="1">
                <a:solidFill>
                  <a:srgbClr val="33CC33"/>
                </a:solidFill>
                <a:latin typeface="Segoe UI"/>
                <a:cs typeface="Arial" charset="0"/>
              </a:rPr>
              <a:t>ETV</a:t>
            </a:r>
          </a:p>
        </p:txBody>
      </p:sp>
      <p:sp>
        <p:nvSpPr>
          <p:cNvPr id="23588" name="Text Box 63"/>
          <p:cNvSpPr txBox="1">
            <a:spLocks noChangeArrowheads="1"/>
          </p:cNvSpPr>
          <p:nvPr/>
        </p:nvSpPr>
        <p:spPr bwMode="auto">
          <a:xfrm>
            <a:off x="4092575" y="4479925"/>
            <a:ext cx="995363" cy="336550"/>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rgbClr val="33CC33"/>
                </a:solidFill>
                <a:latin typeface="Segoe UI"/>
                <a:cs typeface="Arial" charset="0"/>
              </a:rPr>
              <a:t>rtL180M</a:t>
            </a:r>
          </a:p>
        </p:txBody>
      </p:sp>
      <p:sp>
        <p:nvSpPr>
          <p:cNvPr id="23589" name="Text Box 67"/>
          <p:cNvSpPr txBox="1">
            <a:spLocks noChangeArrowheads="1"/>
          </p:cNvSpPr>
          <p:nvPr/>
        </p:nvSpPr>
        <p:spPr bwMode="auto">
          <a:xfrm>
            <a:off x="304800" y="5334000"/>
            <a:ext cx="836613" cy="366713"/>
          </a:xfrm>
          <a:prstGeom prst="rect">
            <a:avLst/>
          </a:prstGeom>
          <a:noFill/>
          <a:ln w="9525">
            <a:noFill/>
            <a:miter lim="800000"/>
            <a:headEnd/>
            <a:tailEnd/>
          </a:ln>
        </p:spPr>
        <p:txBody>
          <a:bodyPr wrap="none">
            <a:spAutoFit/>
          </a:bodyPr>
          <a:lstStyle/>
          <a:p>
            <a:pPr eaLnBrk="0" hangingPunct="0">
              <a:buFont typeface="Arial" charset="0"/>
              <a:buNone/>
            </a:pPr>
            <a:r>
              <a:rPr lang="tr-TR" b="1">
                <a:solidFill>
                  <a:srgbClr val="FF3399"/>
                </a:solidFill>
                <a:latin typeface="Segoe UI"/>
                <a:cs typeface="Arial" charset="0"/>
              </a:rPr>
              <a:t> </a:t>
            </a:r>
            <a:r>
              <a:rPr lang="en-US" b="1">
                <a:solidFill>
                  <a:srgbClr val="FF3399"/>
                </a:solidFill>
                <a:latin typeface="Segoe UI"/>
                <a:cs typeface="Arial" charset="0"/>
              </a:rPr>
              <a:t>TDF</a:t>
            </a:r>
            <a:r>
              <a:rPr lang="tr-TR" b="1">
                <a:solidFill>
                  <a:srgbClr val="FF3399"/>
                </a:solidFill>
                <a:latin typeface="Segoe UI"/>
                <a:cs typeface="Arial" charset="0"/>
              </a:rPr>
              <a:t>*</a:t>
            </a:r>
            <a:r>
              <a:rPr lang="en-US" b="1">
                <a:solidFill>
                  <a:srgbClr val="FF3399"/>
                </a:solidFill>
                <a:latin typeface="Segoe UI"/>
                <a:cs typeface="Arial" charset="0"/>
              </a:rPr>
              <a:t> </a:t>
            </a:r>
          </a:p>
        </p:txBody>
      </p:sp>
      <p:sp>
        <p:nvSpPr>
          <p:cNvPr id="23590" name="Text Box 68"/>
          <p:cNvSpPr txBox="1">
            <a:spLocks noChangeArrowheads="1"/>
          </p:cNvSpPr>
          <p:nvPr/>
        </p:nvSpPr>
        <p:spPr bwMode="auto">
          <a:xfrm>
            <a:off x="4451350" y="5334000"/>
            <a:ext cx="973138" cy="338138"/>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rgbClr val="FF3399"/>
                </a:solidFill>
                <a:latin typeface="Segoe UI"/>
                <a:cs typeface="Arial" charset="0"/>
              </a:rPr>
              <a:t>rtA194T</a:t>
            </a:r>
          </a:p>
        </p:txBody>
      </p:sp>
      <p:sp>
        <p:nvSpPr>
          <p:cNvPr id="23591" name="Text Box 73"/>
          <p:cNvSpPr txBox="1">
            <a:spLocks noChangeArrowheads="1"/>
          </p:cNvSpPr>
          <p:nvPr/>
        </p:nvSpPr>
        <p:spPr bwMode="auto">
          <a:xfrm>
            <a:off x="4114800" y="5562600"/>
            <a:ext cx="1200150" cy="338138"/>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rgbClr val="FF3399"/>
                </a:solidFill>
                <a:latin typeface="Segoe UI"/>
                <a:cs typeface="Arial" charset="0"/>
              </a:rPr>
              <a:t>rtA181T/V</a:t>
            </a:r>
          </a:p>
        </p:txBody>
      </p:sp>
      <p:sp>
        <p:nvSpPr>
          <p:cNvPr id="14377" name="Line 48"/>
          <p:cNvSpPr>
            <a:spLocks noChangeShapeType="1"/>
          </p:cNvSpPr>
          <p:nvPr/>
        </p:nvSpPr>
        <p:spPr bwMode="auto">
          <a:xfrm>
            <a:off x="6570663" y="2667000"/>
            <a:ext cx="1709737" cy="585788"/>
          </a:xfrm>
          <a:prstGeom prst="line">
            <a:avLst/>
          </a:prstGeom>
          <a:noFill/>
          <a:ln w="28575">
            <a:solidFill>
              <a:schemeClr val="tx2">
                <a:lumMod val="75000"/>
                <a:lumOff val="25000"/>
              </a:schemeClr>
            </a:solidFill>
            <a:round/>
            <a:headEnd/>
            <a:tailEnd type="triangle" w="med" len="med"/>
          </a:ln>
        </p:spPr>
        <p:txBody>
          <a:bodyPr wrap="none" anchor="ctr"/>
          <a:lstStyle/>
          <a:p>
            <a:pPr fontAlgn="auto">
              <a:spcBef>
                <a:spcPts val="0"/>
              </a:spcBef>
              <a:spcAft>
                <a:spcPts val="0"/>
              </a:spcAft>
              <a:defRPr/>
            </a:pPr>
            <a:endParaRPr lang="tr-TR">
              <a:latin typeface="+mn-lt"/>
            </a:endParaRPr>
          </a:p>
        </p:txBody>
      </p:sp>
      <p:sp>
        <p:nvSpPr>
          <p:cNvPr id="14378" name="Line 49"/>
          <p:cNvSpPr>
            <a:spLocks noChangeShapeType="1"/>
          </p:cNvSpPr>
          <p:nvPr/>
        </p:nvSpPr>
        <p:spPr bwMode="auto">
          <a:xfrm flipH="1">
            <a:off x="1114425" y="2667000"/>
            <a:ext cx="2724150" cy="585788"/>
          </a:xfrm>
          <a:prstGeom prst="line">
            <a:avLst/>
          </a:prstGeom>
          <a:noFill/>
          <a:ln w="28575">
            <a:solidFill>
              <a:schemeClr val="tx2">
                <a:lumMod val="75000"/>
                <a:lumOff val="25000"/>
              </a:schemeClr>
            </a:solidFill>
            <a:round/>
            <a:headEnd/>
            <a:tailEnd type="triangle" w="med" len="med"/>
          </a:ln>
        </p:spPr>
        <p:txBody>
          <a:bodyPr wrap="none" anchor="ctr"/>
          <a:lstStyle/>
          <a:p>
            <a:pPr fontAlgn="auto">
              <a:spcBef>
                <a:spcPts val="0"/>
              </a:spcBef>
              <a:spcAft>
                <a:spcPts val="0"/>
              </a:spcAft>
              <a:defRPr/>
            </a:pPr>
            <a:endParaRPr lang="tr-TR">
              <a:latin typeface="+mn-lt"/>
            </a:endParaRPr>
          </a:p>
        </p:txBody>
      </p:sp>
      <p:sp>
        <p:nvSpPr>
          <p:cNvPr id="23594" name="Line 19"/>
          <p:cNvSpPr>
            <a:spLocks noChangeShapeType="1"/>
          </p:cNvSpPr>
          <p:nvPr/>
        </p:nvSpPr>
        <p:spPr bwMode="auto">
          <a:xfrm rot="10800000" flipH="1">
            <a:off x="4876800" y="2916238"/>
            <a:ext cx="420688" cy="366712"/>
          </a:xfrm>
          <a:prstGeom prst="line">
            <a:avLst/>
          </a:prstGeom>
          <a:noFill/>
          <a:ln w="28575">
            <a:solidFill>
              <a:schemeClr val="bg1"/>
            </a:solidFill>
            <a:prstDash val="sysDot"/>
            <a:round/>
            <a:headEnd/>
            <a:tailEnd/>
          </a:ln>
        </p:spPr>
        <p:txBody>
          <a:bodyPr wrap="none" anchor="ctr"/>
          <a:lstStyle/>
          <a:p>
            <a:endParaRPr lang="tr-TR"/>
          </a:p>
        </p:txBody>
      </p:sp>
      <p:sp>
        <p:nvSpPr>
          <p:cNvPr id="23595" name="Line 60"/>
          <p:cNvSpPr>
            <a:spLocks noChangeShapeType="1"/>
          </p:cNvSpPr>
          <p:nvPr/>
        </p:nvSpPr>
        <p:spPr bwMode="auto">
          <a:xfrm rot="10800000">
            <a:off x="3986213" y="2916238"/>
            <a:ext cx="420687" cy="366712"/>
          </a:xfrm>
          <a:prstGeom prst="line">
            <a:avLst/>
          </a:prstGeom>
          <a:noFill/>
          <a:ln w="28575">
            <a:solidFill>
              <a:schemeClr val="bg1"/>
            </a:solidFill>
            <a:prstDash val="sysDot"/>
            <a:round/>
            <a:headEnd/>
            <a:tailEnd/>
          </a:ln>
        </p:spPr>
        <p:txBody>
          <a:bodyPr wrap="none" anchor="ctr"/>
          <a:lstStyle/>
          <a:p>
            <a:endParaRPr lang="tr-TR"/>
          </a:p>
        </p:txBody>
      </p:sp>
      <p:sp>
        <p:nvSpPr>
          <p:cNvPr id="23596" name="Rectangle 56"/>
          <p:cNvSpPr>
            <a:spLocks noChangeArrowheads="1"/>
          </p:cNvSpPr>
          <p:nvPr/>
        </p:nvSpPr>
        <p:spPr bwMode="auto">
          <a:xfrm>
            <a:off x="2913063" y="5029200"/>
            <a:ext cx="973137" cy="336550"/>
          </a:xfrm>
          <a:prstGeom prst="rect">
            <a:avLst/>
          </a:prstGeom>
          <a:noFill/>
          <a:ln w="9525">
            <a:noFill/>
            <a:miter lim="800000"/>
            <a:headEnd/>
            <a:tailEnd/>
          </a:ln>
        </p:spPr>
        <p:txBody>
          <a:bodyPr wrap="none">
            <a:spAutoFit/>
          </a:bodyPr>
          <a:lstStyle/>
          <a:p>
            <a:r>
              <a:rPr lang="en-US" sz="1600" b="1">
                <a:solidFill>
                  <a:schemeClr val="accent2"/>
                </a:solidFill>
                <a:latin typeface="Segoe UI"/>
              </a:rPr>
              <a:t>rtL80V/I</a:t>
            </a:r>
            <a:endParaRPr lang="tr-TR" sz="1600" b="1">
              <a:solidFill>
                <a:schemeClr val="accent2"/>
              </a:solidFill>
              <a:latin typeface="Segoe UI"/>
            </a:endParaRPr>
          </a:p>
        </p:txBody>
      </p:sp>
      <p:sp>
        <p:nvSpPr>
          <p:cNvPr id="23597" name="Rectangle 57"/>
          <p:cNvSpPr>
            <a:spLocks noChangeArrowheads="1"/>
          </p:cNvSpPr>
          <p:nvPr/>
        </p:nvSpPr>
        <p:spPr bwMode="auto">
          <a:xfrm>
            <a:off x="4114800" y="5029200"/>
            <a:ext cx="995363" cy="336550"/>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chemeClr val="accent2"/>
                </a:solidFill>
                <a:latin typeface="Segoe UI"/>
              </a:rPr>
              <a:t>rtL180M</a:t>
            </a:r>
          </a:p>
        </p:txBody>
      </p:sp>
      <p:sp>
        <p:nvSpPr>
          <p:cNvPr id="23598" name="Rectangle 58"/>
          <p:cNvSpPr>
            <a:spLocks noChangeArrowheads="1"/>
          </p:cNvSpPr>
          <p:nvPr/>
        </p:nvSpPr>
        <p:spPr bwMode="auto">
          <a:xfrm>
            <a:off x="5443538" y="5029200"/>
            <a:ext cx="957262" cy="336550"/>
          </a:xfrm>
          <a:prstGeom prst="rect">
            <a:avLst/>
          </a:prstGeom>
          <a:noFill/>
          <a:ln w="9525">
            <a:noFill/>
            <a:miter lim="800000"/>
            <a:headEnd/>
            <a:tailEnd/>
          </a:ln>
        </p:spPr>
        <p:txBody>
          <a:bodyPr wrap="none">
            <a:spAutoFit/>
          </a:bodyPr>
          <a:lstStyle/>
          <a:p>
            <a:r>
              <a:rPr lang="en-US" sz="1600" b="1">
                <a:solidFill>
                  <a:schemeClr val="accent2"/>
                </a:solidFill>
                <a:latin typeface="Segoe UI"/>
              </a:rPr>
              <a:t>rtM204I</a:t>
            </a:r>
            <a:endParaRPr lang="tr-TR" sz="1600" b="1">
              <a:solidFill>
                <a:schemeClr val="accent2"/>
              </a:solidFill>
              <a:latin typeface="Segoe UI"/>
            </a:endParaRPr>
          </a:p>
        </p:txBody>
      </p:sp>
      <p:sp>
        <p:nvSpPr>
          <p:cNvPr id="23599" name="Text Box 17"/>
          <p:cNvSpPr txBox="1">
            <a:spLocks noChangeArrowheads="1"/>
          </p:cNvSpPr>
          <p:nvPr/>
        </p:nvSpPr>
        <p:spPr bwMode="auto">
          <a:xfrm>
            <a:off x="387350" y="4976813"/>
            <a:ext cx="576263" cy="366712"/>
          </a:xfrm>
          <a:prstGeom prst="rect">
            <a:avLst/>
          </a:prstGeom>
          <a:noFill/>
          <a:ln w="9525">
            <a:noFill/>
            <a:miter lim="800000"/>
            <a:headEnd/>
            <a:tailEnd/>
          </a:ln>
        </p:spPr>
        <p:txBody>
          <a:bodyPr wrap="none">
            <a:spAutoFit/>
          </a:bodyPr>
          <a:lstStyle/>
          <a:p>
            <a:pPr eaLnBrk="0" hangingPunct="0">
              <a:buFont typeface="Arial" charset="0"/>
              <a:buNone/>
            </a:pPr>
            <a:r>
              <a:rPr lang="tr-TR" b="1">
                <a:solidFill>
                  <a:schemeClr val="accent2"/>
                </a:solidFill>
                <a:latin typeface="Segoe UI"/>
                <a:cs typeface="Arial" charset="0"/>
              </a:rPr>
              <a:t>LdT</a:t>
            </a:r>
            <a:endParaRPr lang="en-US" b="1">
              <a:solidFill>
                <a:schemeClr val="accent2"/>
              </a:solidFill>
              <a:latin typeface="Segoe UI"/>
              <a:cs typeface="Arial" charset="0"/>
            </a:endParaRPr>
          </a:p>
        </p:txBody>
      </p:sp>
      <p:sp>
        <p:nvSpPr>
          <p:cNvPr id="23600" name="Text Box 9"/>
          <p:cNvSpPr txBox="1">
            <a:spLocks noChangeArrowheads="1"/>
          </p:cNvSpPr>
          <p:nvPr/>
        </p:nvSpPr>
        <p:spPr bwMode="auto">
          <a:xfrm>
            <a:off x="6705600" y="5334000"/>
            <a:ext cx="990600" cy="338138"/>
          </a:xfrm>
          <a:prstGeom prst="rect">
            <a:avLst/>
          </a:prstGeom>
          <a:noFill/>
          <a:ln w="9525">
            <a:noFill/>
            <a:miter lim="800000"/>
            <a:headEnd/>
            <a:tailEnd/>
          </a:ln>
        </p:spPr>
        <p:txBody>
          <a:bodyPr wrap="none">
            <a:spAutoFit/>
          </a:bodyPr>
          <a:lstStyle/>
          <a:p>
            <a:pPr eaLnBrk="0" hangingPunct="0">
              <a:buFont typeface="Arial" charset="0"/>
              <a:buNone/>
            </a:pPr>
            <a:r>
              <a:rPr lang="en-US" sz="1600" b="1">
                <a:solidFill>
                  <a:srgbClr val="FF3399"/>
                </a:solidFill>
                <a:latin typeface="Segoe UI"/>
                <a:cs typeface="Arial" charset="0"/>
              </a:rPr>
              <a:t>rtN236T</a:t>
            </a:r>
          </a:p>
        </p:txBody>
      </p:sp>
      <p:sp>
        <p:nvSpPr>
          <p:cNvPr id="23601" name="Rectangle 61"/>
          <p:cNvSpPr>
            <a:spLocks noChangeArrowheads="1"/>
          </p:cNvSpPr>
          <p:nvPr/>
        </p:nvSpPr>
        <p:spPr bwMode="auto">
          <a:xfrm>
            <a:off x="533400" y="228600"/>
            <a:ext cx="8229600" cy="1371600"/>
          </a:xfrm>
          <a:prstGeom prst="rect">
            <a:avLst/>
          </a:prstGeom>
          <a:noFill/>
          <a:ln w="9525">
            <a:noFill/>
            <a:miter lim="800000"/>
            <a:headEnd/>
            <a:tailEnd/>
          </a:ln>
        </p:spPr>
        <p:txBody>
          <a:bodyPr anchor="ctr"/>
          <a:lstStyle/>
          <a:p>
            <a:r>
              <a:rPr lang="tr-TR" sz="2800">
                <a:solidFill>
                  <a:schemeClr val="tx2"/>
                </a:solidFill>
                <a:latin typeface="Segoe UI"/>
              </a:rPr>
              <a:t>HBV’nin oral antivirallerle tedavilerinde genellikle saptadığımız ve primer ilaç direncinden sorumlu mutasyonlar</a:t>
            </a:r>
          </a:p>
        </p:txBody>
      </p:sp>
      <p:sp>
        <p:nvSpPr>
          <p:cNvPr id="23602" name="Rectangle 62"/>
          <p:cNvSpPr>
            <a:spLocks noChangeArrowheads="1"/>
          </p:cNvSpPr>
          <p:nvPr/>
        </p:nvSpPr>
        <p:spPr bwMode="auto">
          <a:xfrm>
            <a:off x="228600" y="6426200"/>
            <a:ext cx="4594225" cy="274638"/>
          </a:xfrm>
          <a:prstGeom prst="rect">
            <a:avLst/>
          </a:prstGeom>
          <a:noFill/>
          <a:ln w="9525">
            <a:noFill/>
            <a:miter lim="800000"/>
            <a:headEnd/>
            <a:tailEnd/>
          </a:ln>
        </p:spPr>
        <p:txBody>
          <a:bodyPr wrap="none">
            <a:spAutoFit/>
          </a:bodyPr>
          <a:lstStyle/>
          <a:p>
            <a:r>
              <a:rPr lang="tr-TR" sz="1200">
                <a:latin typeface="Segoe UI"/>
              </a:rPr>
              <a:t>Takkenberg RB. Vox Sanguinis 2009 Nov 25. [Epub ahead of print]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2065</Words>
  <Application>Microsoft Office PowerPoint</Application>
  <PresentationFormat>On-screen Show (4:3)</PresentationFormat>
  <Paragraphs>719</Paragraphs>
  <Slides>33</Slides>
  <Notes>3</Notes>
  <HiddenSlides>0</HiddenSlides>
  <MMClips>0</MMClips>
  <ScaleCrop>false</ScaleCrop>
  <HeadingPairs>
    <vt:vector size="8" baseType="variant">
      <vt:variant>
        <vt:lpstr>Kullanılan Yazı Tipleri</vt:lpstr>
      </vt:variant>
      <vt:variant>
        <vt:i4>8</vt:i4>
      </vt:variant>
      <vt:variant>
        <vt:lpstr>Tasarım Şablonu</vt:lpstr>
      </vt:variant>
      <vt:variant>
        <vt:i4>1</vt:i4>
      </vt:variant>
      <vt:variant>
        <vt:lpstr>Katıştırılmış OLE Hizmet Programları</vt:lpstr>
      </vt:variant>
      <vt:variant>
        <vt:i4>1</vt:i4>
      </vt:variant>
      <vt:variant>
        <vt:lpstr>Slayt Başlıkları</vt:lpstr>
      </vt:variant>
      <vt:variant>
        <vt:i4>33</vt:i4>
      </vt:variant>
    </vt:vector>
  </HeadingPairs>
  <TitlesOfParts>
    <vt:vector size="43" baseType="lpstr">
      <vt:lpstr>Calibri</vt:lpstr>
      <vt:lpstr>Arial</vt:lpstr>
      <vt:lpstr>Segoe UI</vt:lpstr>
      <vt:lpstr>ＭＳ Ｐゴシック</vt:lpstr>
      <vt:lpstr>Times New Roman</vt:lpstr>
      <vt:lpstr>Lucida Sans</vt:lpstr>
      <vt:lpstr>Arial Unicode MS</vt:lpstr>
      <vt:lpstr>Symbol</vt:lpstr>
      <vt:lpstr>Ofis Teması</vt:lpstr>
      <vt:lpstr>Microsoft Excel Çalışma Sayfası</vt:lpstr>
      <vt:lpstr>Slayt 1</vt:lpstr>
      <vt:lpstr>Slayt 2</vt:lpstr>
      <vt:lpstr>Slayt 3</vt:lpstr>
      <vt:lpstr>Slayt 4</vt:lpstr>
      <vt:lpstr>Mutasyon sıklığı: ökaryot/virus kıyaslama</vt:lpstr>
      <vt:lpstr>Neden viral varyantlar ve/veya türümsüler oluşmaktadır.</vt:lpstr>
      <vt:lpstr>HBV ilaç direnci, HIV’e göre daha büyük bir problemdir.</vt:lpstr>
      <vt:lpstr>Slayt 8</vt:lpstr>
      <vt:lpstr>Slayt 9</vt:lpstr>
      <vt:lpstr>Viral breakthrough,  her zaman ilaç direnci anlamına gelmemektedir. Gelişen bazı mutasyonlar (kompansatuvar) HBV’nin replikasyon kapasitesini onarıcıdır.</vt:lpstr>
      <vt:lpstr>Slayt 11</vt:lpstr>
      <vt:lpstr>Çoklu ilaç dirençli HBV varyantları saptanabilir.</vt:lpstr>
      <vt:lpstr>Ardışık monoterapi çoklu HBV ilaç direnci yaratabilir.</vt:lpstr>
      <vt:lpstr>Slayt 14</vt:lpstr>
      <vt:lpstr>HCV tedavilerinde önemli bir terminoloji:</vt:lpstr>
      <vt:lpstr>HCV RNA kantitasyonunda  saptama sınırı  daha da aşağıya çekilmeli midir?</vt:lpstr>
      <vt:lpstr>Slayt 17</vt:lpstr>
      <vt:lpstr>Slayt 18</vt:lpstr>
      <vt:lpstr>Slayt 19</vt:lpstr>
      <vt:lpstr>Slayt 20</vt:lpstr>
      <vt:lpstr>İlaç direncini ne zaman belirleyelim?</vt:lpstr>
      <vt:lpstr>Slayt 22</vt:lpstr>
      <vt:lpstr>Kronik hepatit C’de NS3 inhibitörleri ile tedavi başarısızlığında, yüksek oranda ilaç direnci oluşmaktadır. </vt:lpstr>
      <vt:lpstr>Telaprevir Faz III çalışmaları: tedavi başarısızlığının  ardından dirençli varyantların tespit edilme olasılığı</vt:lpstr>
      <vt:lpstr>Slayt 25</vt:lpstr>
      <vt:lpstr>İlaç direncini nasıl belirleyelim?</vt:lpstr>
      <vt:lpstr>İlaca dirençli HBV dizinlerinin belirlenmesi</vt:lpstr>
      <vt:lpstr>LIPA; bilinen HBV primer ilaç direnci mutasyonlarını doğal tip motiflerle birlikte gösterir (v2, v3…)</vt:lpstr>
      <vt:lpstr>Slayt 29</vt:lpstr>
      <vt:lpstr>HCV NS3 ve NS5 inhibitör direnci</vt:lpstr>
      <vt:lpstr>Slayt 31</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dc:creator>
  <cp:lastModifiedBy>ITF</cp:lastModifiedBy>
  <cp:revision>63</cp:revision>
  <cp:lastPrinted>2013-05-14T19:12:28Z</cp:lastPrinted>
  <dcterms:created xsi:type="dcterms:W3CDTF">2013-04-25T06:20:36Z</dcterms:created>
  <dcterms:modified xsi:type="dcterms:W3CDTF">2013-07-12T09:02:03Z</dcterms:modified>
  <cp:contentStatus/>
</cp:coreProperties>
</file>